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74B70-6D02-4277-BDB1-BA7C4FFEC224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A2C40-73D2-4643-9CBB-B80372EDC3F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C17E5-ECCE-4B62-A532-A5F7DEEED2F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755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ngage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9483" y="116632"/>
            <a:ext cx="1511642" cy="606536"/>
          </a:xfrm>
          <a:prstGeom prst="rect">
            <a:avLst/>
          </a:prstGeom>
        </p:spPr>
      </p:pic>
      <p:grpSp>
        <p:nvGrpSpPr>
          <p:cNvPr id="2" name="Group 7"/>
          <p:cNvGrpSpPr/>
          <p:nvPr userDrawn="1"/>
        </p:nvGrpSpPr>
        <p:grpSpPr>
          <a:xfrm>
            <a:off x="0" y="6525344"/>
            <a:ext cx="9144000" cy="353876"/>
            <a:chOff x="0" y="6525344"/>
            <a:chExt cx="9144000" cy="353876"/>
          </a:xfrm>
          <a:solidFill>
            <a:srgbClr val="FF9900"/>
          </a:solidFill>
        </p:grpSpPr>
        <p:sp>
          <p:nvSpPr>
            <p:cNvPr id="6" name="Rectangle 5"/>
            <p:cNvSpPr/>
            <p:nvPr userDrawn="1"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6804248" y="6525344"/>
              <a:ext cx="2088232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4BEAB-A303-40AE-A41C-9FB9FD815D3F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1924-1BC1-402B-9DB5-7888492BD09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00050" y="908720"/>
            <a:ext cx="8420422" cy="54899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5536" y="908720"/>
            <a:ext cx="8496944" cy="504056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987824" y="188640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sz="3200" dirty="0">
                <a:latin typeface="Century Gothic" pitchFamily="34" charset="0"/>
                <a:ea typeface="+mj-ea"/>
                <a:cs typeface="+mj-cs"/>
              </a:rPr>
              <a:t>Tableau SVCA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2327377763"/>
              </p:ext>
            </p:extLst>
          </p:nvPr>
        </p:nvGraphicFramePr>
        <p:xfrm>
          <a:off x="395536" y="1412778"/>
          <a:ext cx="8496945" cy="5413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xmlns:mv="urn:schemas-microsoft-com:mac:vml" xmlns:mc="http://schemas.openxmlformats.org/markup-compatibility/2006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xmlns:mv="urn:schemas-microsoft-com:mac:vml" xmlns:mc="http://schemas.openxmlformats.org/markup-compatibility/2006" val="20001"/>
                    </a:ext>
                  </a:extLst>
                </a:gridCol>
                <a:gridCol w="4752529">
                  <a:extLst>
                    <a:ext uri="{9D8B030D-6E8A-4147-A177-3AD203B41FA5}">
                      <a16:colId xmlns="" xmlns:a16="http://schemas.microsoft.com/office/drawing/2014/main" xmlns:mv="urn:schemas-microsoft-com:mac:vml" xmlns:mc="http://schemas.openxmlformats.org/markup-compatibility/2006" val="20002"/>
                    </a:ext>
                  </a:extLst>
                </a:gridCol>
              </a:tblGrid>
              <a:tr h="72007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itchFamily="34" charset="0"/>
                        </a:rPr>
                        <a:t>Ce que </a:t>
                      </a:r>
                      <a:r>
                        <a:rPr lang="en-GB" sz="1400" b="1" dirty="0" err="1">
                          <a:latin typeface="Century Gothic" pitchFamily="34" charset="0"/>
                        </a:rPr>
                        <a:t>je</a:t>
                      </a:r>
                      <a:r>
                        <a:rPr lang="en-GB" sz="1400" b="1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S</a:t>
                      </a:r>
                      <a:r>
                        <a:rPr lang="en-GB" sz="1400" b="1" dirty="0">
                          <a:latin typeface="Century Gothic" pitchFamily="34" charset="0"/>
                        </a:rPr>
                        <a:t>ais déjà</a:t>
                      </a:r>
                      <a:r>
                        <a:rPr lang="en-GB" sz="14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Le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matériau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utilisé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pour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cette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pièce du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téléphone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doit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avoir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ces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propriétés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400" baseline="0" dirty="0">
                        <a:latin typeface="Century Gothic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0"/>
                  </a:ext>
                </a:extLst>
              </a:tr>
              <a:tr h="713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entury Gothic" pitchFamily="34" charset="0"/>
                        </a:rPr>
                        <a:t>Ce que </a:t>
                      </a:r>
                      <a:r>
                        <a:rPr lang="en-GB" sz="1400" b="0" dirty="0" err="1">
                          <a:latin typeface="Century Gothic" pitchFamily="34" charset="0"/>
                        </a:rPr>
                        <a:t>je</a:t>
                      </a:r>
                      <a:r>
                        <a:rPr lang="en-GB" sz="1400" b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V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eux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savoir </a:t>
                      </a:r>
                      <a:r>
                        <a:rPr lang="en-GB" sz="1400" b="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concernant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les nouveaux </a:t>
                      </a:r>
                      <a:r>
                        <a:rPr lang="en-GB" sz="1400" b="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matériaux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pour </a:t>
                      </a:r>
                      <a:r>
                        <a:rPr lang="en-GB" sz="1400" b="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cette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pièce du </a:t>
                      </a:r>
                      <a:r>
                        <a:rPr lang="en-GB" sz="1400" b="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téléphone</a:t>
                      </a:r>
                      <a:endParaRPr lang="en-GB" sz="14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C</a:t>
                      </a:r>
                      <a:r>
                        <a:rPr lang="en-GB" sz="1400" dirty="0">
                          <a:latin typeface="Century Gothic" pitchFamily="34" charset="0"/>
                        </a:rPr>
                        <a:t>omment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je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vais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aseline="0" dirty="0" err="1">
                          <a:latin typeface="Century Gothic" pitchFamily="34" charset="0"/>
                        </a:rPr>
                        <a:t>trouver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itchFamily="34" charset="0"/>
                        </a:rPr>
                        <a:t>Ce que </a:t>
                      </a:r>
                      <a:r>
                        <a:rPr lang="en-GB" sz="1400" dirty="0" err="1">
                          <a:latin typeface="Century Gothic" pitchFamily="34" charset="0"/>
                        </a:rPr>
                        <a:t>j’ai</a:t>
                      </a:r>
                      <a:r>
                        <a:rPr lang="en-GB" sz="140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A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ppris</a:t>
                      </a:r>
                      <a:endParaRPr lang="en-GB" sz="14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1"/>
                  </a:ext>
                </a:extLst>
              </a:tr>
              <a:tr h="587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2"/>
                  </a:ext>
                </a:extLst>
              </a:tr>
              <a:tr h="587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3"/>
                  </a:ext>
                </a:extLst>
              </a:tr>
              <a:tr h="587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4"/>
                  </a:ext>
                </a:extLst>
              </a:tr>
              <a:tr h="587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5"/>
                  </a:ext>
                </a:extLst>
              </a:tr>
              <a:tr h="587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6"/>
                  </a:ext>
                </a:extLst>
              </a:tr>
              <a:tr h="5873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mv="urn:schemas-microsoft-com:mac:vml" xmlns:mc="http://schemas.openxmlformats.org/markup-compatibility/2006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4724" y="9097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itchFamily="34" charset="0"/>
              </a:rPr>
              <a:t>La pièce du telephone pour </a:t>
            </a:r>
            <a:r>
              <a:rPr lang="en-GB" sz="1400" dirty="0" err="1">
                <a:latin typeface="Century Gothic" pitchFamily="34" charset="0"/>
              </a:rPr>
              <a:t>laquelle</a:t>
            </a:r>
            <a:r>
              <a:rPr lang="en-GB" sz="1400" dirty="0">
                <a:latin typeface="Century Gothic" pitchFamily="34" charset="0"/>
              </a:rPr>
              <a:t> </a:t>
            </a:r>
            <a:r>
              <a:rPr lang="en-GB" sz="1400" dirty="0" err="1">
                <a:latin typeface="Century Gothic" pitchFamily="34" charset="0"/>
              </a:rPr>
              <a:t>je</a:t>
            </a:r>
            <a:r>
              <a:rPr lang="en-GB" sz="1400" dirty="0">
                <a:latin typeface="Century Gothic" pitchFamily="34" charset="0"/>
              </a:rPr>
              <a:t> </a:t>
            </a:r>
            <a:r>
              <a:rPr lang="en-GB" sz="1400" dirty="0" err="1">
                <a:latin typeface="Century Gothic" pitchFamily="34" charset="0"/>
              </a:rPr>
              <a:t>veux</a:t>
            </a:r>
            <a:r>
              <a:rPr lang="en-GB" sz="1400" dirty="0">
                <a:latin typeface="Century Gothic" pitchFamily="34" charset="0"/>
              </a:rPr>
              <a:t> </a:t>
            </a:r>
            <a:r>
              <a:rPr lang="en-GB" sz="1400" dirty="0" err="1">
                <a:latin typeface="Century Gothic" pitchFamily="34" charset="0"/>
              </a:rPr>
              <a:t>trouver</a:t>
            </a:r>
            <a:r>
              <a:rPr lang="en-GB" sz="1400" dirty="0">
                <a:latin typeface="Century Gothic" pitchFamily="34" charset="0"/>
              </a:rPr>
              <a:t> un nouveau </a:t>
            </a:r>
            <a:r>
              <a:rPr lang="en-GB" sz="1400" dirty="0" err="1">
                <a:latin typeface="Century Gothic" pitchFamily="34" charset="0"/>
              </a:rPr>
              <a:t>matériau</a:t>
            </a:r>
            <a:r>
              <a:rPr lang="en-GB" sz="1400" dirty="0">
                <a:latin typeface="Century Gothic" pitchFamily="34" charset="0"/>
              </a:rPr>
              <a:t> </a:t>
            </a:r>
            <a:r>
              <a:rPr lang="en-GB" sz="1400" dirty="0" err="1">
                <a:latin typeface="Century Gothic" pitchFamily="34" charset="0"/>
              </a:rPr>
              <a:t>est</a:t>
            </a:r>
            <a:r>
              <a:rPr lang="en-GB" sz="1400" dirty="0">
                <a:latin typeface="Century Gothic" pitchFamily="34" charset="0"/>
              </a:rPr>
              <a:t> </a:t>
            </a:r>
            <a:r>
              <a:rPr lang="en-GB" sz="1400" b="1" dirty="0">
                <a:latin typeface="Century Gothic" pitchFamily="34" charset="0"/>
              </a:rPr>
              <a:t>le </a:t>
            </a:r>
            <a:r>
              <a:rPr lang="en-GB" sz="1400" b="1" dirty="0" err="1">
                <a:latin typeface="Century Gothic" pitchFamily="34" charset="0"/>
              </a:rPr>
              <a:t>boîtier</a:t>
            </a:r>
            <a:r>
              <a:rPr lang="en-GB" sz="1400" b="1" dirty="0">
                <a:latin typeface="Century Gothic" pitchFamily="34" charset="0"/>
              </a:rPr>
              <a:t>/le circuit </a:t>
            </a:r>
            <a:r>
              <a:rPr lang="en-GB" sz="1400" b="1" dirty="0" err="1">
                <a:latin typeface="Century Gothic" pitchFamily="34" charset="0"/>
              </a:rPr>
              <a:t>imprimé</a:t>
            </a:r>
            <a:r>
              <a:rPr lang="en-GB" sz="1400" b="1" dirty="0">
                <a:latin typeface="Century Gothic" pitchFamily="34" charset="0"/>
              </a:rPr>
              <a:t>/la </a:t>
            </a:r>
            <a:r>
              <a:rPr lang="en-GB" sz="1400" b="1" dirty="0" err="1">
                <a:latin typeface="Century Gothic" pitchFamily="34" charset="0"/>
              </a:rPr>
              <a:t>batterie</a:t>
            </a:r>
            <a:r>
              <a:rPr lang="en-GB" sz="1400" dirty="0">
                <a:latin typeface="Century Gothic" pitchFamily="34" charset="0"/>
              </a:rPr>
              <a:t>.   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7668344" y="0"/>
            <a:ext cx="1440954" cy="641606"/>
            <a:chOff x="7668344" y="0"/>
            <a:chExt cx="1440954" cy="641606"/>
          </a:xfrm>
        </p:grpSpPr>
        <p:sp>
          <p:nvSpPr>
            <p:cNvPr id="12" name="TextBox 11"/>
            <p:cNvSpPr txBox="1"/>
            <p:nvPr/>
          </p:nvSpPr>
          <p:spPr>
            <a:xfrm>
              <a:off x="7668344" y="0"/>
              <a:ext cx="9368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latin typeface="Century Gothic" pitchFamily="34" charset="0"/>
                </a:rPr>
                <a:t>Fiche 8</a:t>
              </a:r>
            </a:p>
          </p:txBody>
        </p:sp>
        <p:pic>
          <p:nvPicPr>
            <p:cNvPr id="13" name="Picture 12" descr="Student sheet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98815" y="44624"/>
              <a:ext cx="510483" cy="59698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2016-11-15T16:52:33Z</dcterms:created>
  <dcterms:modified xsi:type="dcterms:W3CDTF">2016-11-15T16:52:43Z</dcterms:modified>
</cp:coreProperties>
</file>