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C0930-ADD1-44C3-9B94-B50076E9969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7F20-76E0-44FB-9FB7-370B44A4AC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b="1" smtClean="0"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C893BE-86A0-4981-8EA5-6E2ADB432B0A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/>
          <p:nvPr userDrawn="1"/>
        </p:nvGrpSpPr>
        <p:grpSpPr>
          <a:xfrm>
            <a:off x="0" y="6504124"/>
            <a:ext cx="9144000" cy="353876"/>
            <a:chOff x="0" y="6525344"/>
            <a:chExt cx="9144000" cy="353876"/>
          </a:xfrm>
          <a:solidFill>
            <a:srgbClr val="006800"/>
          </a:solidFill>
        </p:grpSpPr>
        <p:sp>
          <p:nvSpPr>
            <p:cNvPr id="4" name="Rectangle 3"/>
            <p:cNvSpPr/>
            <p:nvPr/>
          </p:nvSpPr>
          <p:spPr>
            <a:xfrm rot="5400000">
              <a:off x="4395062" y="2130283"/>
              <a:ext cx="353875" cy="9144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6372200" y="6525344"/>
              <a:ext cx="2088232" cy="33855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dirty="0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Fiches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34" charset="0"/>
                  <a:cs typeface="+mn-cs"/>
                </a:rPr>
                <a:t>apprenants</a:t>
              </a:r>
              <a:endPara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CC2E-E4C2-4359-9346-07E4D34799AB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6DB5-08C6-4CF0-9481-E80F85EF055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73213" y="309563"/>
            <a:ext cx="6978650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00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La checklist : interroger les sources</a:t>
            </a:r>
          </a:p>
        </p:txBody>
      </p:sp>
      <p:sp>
        <p:nvSpPr>
          <p:cNvPr id="29699" name="TextBox 34"/>
          <p:cNvSpPr txBox="1">
            <a:spLocks noChangeArrowheads="1"/>
          </p:cNvSpPr>
          <p:nvPr/>
        </p:nvSpPr>
        <p:spPr bwMode="auto">
          <a:xfrm>
            <a:off x="7667625" y="0"/>
            <a:ext cx="938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600">
                <a:latin typeface="Century Gothic" pitchFamily="34" charset="0"/>
              </a:rPr>
              <a:t>Fiche 6</a:t>
            </a:r>
          </a:p>
        </p:txBody>
      </p:sp>
      <p:pic>
        <p:nvPicPr>
          <p:cNvPr id="29700" name="Picture 37" descr="Student sheet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9488" y="44450"/>
            <a:ext cx="50958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58738" y="1166813"/>
          <a:ext cx="8929687" cy="5320349"/>
        </p:xfrm>
        <a:graphic>
          <a:graphicData uri="http://schemas.openxmlformats.org/drawingml/2006/table">
            <a:tbl>
              <a:tblPr/>
              <a:tblGrid>
                <a:gridCol w="3775075"/>
                <a:gridCol w="1195387"/>
                <a:gridCol w="1371600"/>
                <a:gridCol w="1295400"/>
                <a:gridCol w="1292225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ZapfDingbats BT" charset="0"/>
                          <a:cs typeface="Arial" pitchFamily="34" charset="0"/>
                        </a:rPr>
                        <a:t>  </a:t>
                      </a: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Preuve de la fiabilité</a:t>
                      </a:r>
                    </a:p>
                  </a:txBody>
                  <a:tcPr anchor="b" horzOverflow="overflow">
                    <a:lnL>
                      <a:noFill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Les auteurs sont des chercheurs qualifiés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Toute la recherche mentionnée a été publiée dans une revue examinée par les pairs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La recherche est récente(&lt; 5 ans)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Le chercheur, ou la société qui finance la recherche, ne tire pas de bénéfice de la source (avec du profit par exemple)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L’article n’est pas biaisé (en faveur d’une opinion)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Une explication scientifique des conclusions y figure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Les résultats sont appuyés par d’autres recherches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pitchFamily="34" charset="0"/>
                        </a:rPr>
                        <a:t>La recherche est basée sur une quantité importante de données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4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6A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9" name="TextBox 46"/>
          <p:cNvSpPr txBox="1">
            <a:spLocks noChangeArrowheads="1"/>
          </p:cNvSpPr>
          <p:nvPr/>
        </p:nvSpPr>
        <p:spPr bwMode="auto">
          <a:xfrm>
            <a:off x="3932238" y="873125"/>
            <a:ext cx="5033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latin typeface="Century Gothic" pitchFamily="34" charset="0"/>
              </a:rPr>
              <a:t>Ajouter des croix si la source contient des preuves de sa fiabilité.</a:t>
            </a:r>
          </a:p>
        </p:txBody>
      </p:sp>
      <p:sp>
        <p:nvSpPr>
          <p:cNvPr id="29770" name="TextBox 6"/>
          <p:cNvSpPr txBox="1">
            <a:spLocks noChangeArrowheads="1"/>
          </p:cNvSpPr>
          <p:nvPr/>
        </p:nvSpPr>
        <p:spPr bwMode="auto">
          <a:xfrm>
            <a:off x="3886200" y="1154113"/>
            <a:ext cx="5078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latin typeface="Century Gothic" pitchFamily="34" charset="0"/>
              </a:rPr>
              <a:t>Ecrire le nom de la source en haut de chaque colonne.</a:t>
            </a:r>
          </a:p>
        </p:txBody>
      </p:sp>
      <p:sp>
        <p:nvSpPr>
          <p:cNvPr id="29771" name="TextBox 7"/>
          <p:cNvSpPr txBox="1">
            <a:spLocks noChangeArrowheads="1"/>
          </p:cNvSpPr>
          <p:nvPr/>
        </p:nvSpPr>
        <p:spPr bwMode="auto">
          <a:xfrm>
            <a:off x="107950" y="1143000"/>
            <a:ext cx="31686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fr-FR" sz="1400">
                <a:latin typeface="Century Gothic" pitchFamily="34" charset="0"/>
              </a:rPr>
              <a:t>Compter le nombre de croix dans chaque colonne. Plus il y a de croix, plus la source est fiable.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2</cp:revision>
  <dcterms:created xsi:type="dcterms:W3CDTF">2016-11-23T13:55:42Z</dcterms:created>
  <dcterms:modified xsi:type="dcterms:W3CDTF">2016-11-23T13:57:27Z</dcterms:modified>
</cp:coreProperties>
</file>