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3A52F-9309-4897-8F0F-54BE86ACDB94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C612-0BE0-48B3-A5D0-7A69067FB7F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94D6F3-2C0B-41CC-9DE2-77BF8FA91408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 userDrawn="1"/>
        </p:nvGrpSpPr>
        <p:grpSpPr>
          <a:xfrm>
            <a:off x="0" y="6525344"/>
            <a:ext cx="9144000" cy="353876"/>
            <a:chOff x="0" y="6525344"/>
            <a:chExt cx="9144000" cy="353876"/>
          </a:xfrm>
          <a:solidFill>
            <a:srgbClr val="FF9900"/>
          </a:solidFill>
        </p:grpSpPr>
        <p:sp>
          <p:nvSpPr>
            <p:cNvPr id="4" name="Rectangle 3"/>
            <p:cNvSpPr/>
            <p:nvPr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804248" y="6525344"/>
              <a:ext cx="2088232" cy="33855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  <a:ea typeface="Arial" pitchFamily="-108" charset="0"/>
                  <a:cs typeface="Arial" pitchFamily="-108" charset="0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  <a:ea typeface="Arial" pitchFamily="-108" charset="0"/>
                  <a:cs typeface="Arial" pitchFamily="-108" charset="0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  <a:ea typeface="Arial" pitchFamily="-108" charset="0"/>
                <a:cs typeface="Arial" pitchFamily="-10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9"/>
          <p:cNvSpPr txBox="1">
            <a:spLocks noChangeArrowheads="1"/>
          </p:cNvSpPr>
          <p:nvPr/>
        </p:nvSpPr>
        <p:spPr bwMode="auto">
          <a:xfrm>
            <a:off x="3348038" y="806450"/>
            <a:ext cx="5795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FF9900"/>
                </a:solidFill>
                <a:latin typeface="Century Gothic" pitchFamily="34" charset="0"/>
              </a:rPr>
              <a:t>Préparer votre communication</a:t>
            </a:r>
          </a:p>
        </p:txBody>
      </p:sp>
      <p:sp>
        <p:nvSpPr>
          <p:cNvPr id="32771" name="TextBox 54"/>
          <p:cNvSpPr txBox="1">
            <a:spLocks noChangeArrowheads="1"/>
          </p:cNvSpPr>
          <p:nvPr/>
        </p:nvSpPr>
        <p:spPr bwMode="auto">
          <a:xfrm>
            <a:off x="3348038" y="1196975"/>
            <a:ext cx="5795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entury Gothic" pitchFamily="34" charset="0"/>
              </a:rPr>
              <a:t>Utiliser les cases pour préparer le plan.</a:t>
            </a:r>
          </a:p>
          <a:p>
            <a:r>
              <a:rPr lang="fr-FR" sz="1400">
                <a:latin typeface="Century Gothic" pitchFamily="34" charset="0"/>
              </a:rPr>
              <a:t>Placer un paragraphe ou une scène dans chaque case.</a:t>
            </a:r>
            <a:br>
              <a:rPr lang="fr-FR" sz="1400">
                <a:latin typeface="Century Gothic" pitchFamily="34" charset="0"/>
              </a:rPr>
            </a:br>
            <a:r>
              <a:rPr lang="fr-FR" sz="1400">
                <a:latin typeface="Century Gothic" pitchFamily="34" charset="0"/>
              </a:rPr>
              <a:t>.</a:t>
            </a:r>
          </a:p>
        </p:txBody>
      </p:sp>
      <p:sp>
        <p:nvSpPr>
          <p:cNvPr id="32772" name="TextBox 55"/>
          <p:cNvSpPr txBox="1">
            <a:spLocks noChangeArrowheads="1"/>
          </p:cNvSpPr>
          <p:nvPr/>
        </p:nvSpPr>
        <p:spPr bwMode="auto">
          <a:xfrm>
            <a:off x="-31750" y="923925"/>
            <a:ext cx="3600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solidFill>
                  <a:srgbClr val="FF9900"/>
                </a:solidFill>
                <a:latin typeface="Century Gothic" pitchFamily="34" charset="0"/>
              </a:rPr>
              <a:t>La checklist de la communication efficace</a:t>
            </a:r>
          </a:p>
        </p:txBody>
      </p:sp>
      <p:sp>
        <p:nvSpPr>
          <p:cNvPr id="32773" name="TextBox 56"/>
          <p:cNvSpPr txBox="1">
            <a:spLocks noChangeArrowheads="1"/>
          </p:cNvSpPr>
          <p:nvPr/>
        </p:nvSpPr>
        <p:spPr bwMode="auto">
          <a:xfrm>
            <a:off x="250825" y="1700213"/>
            <a:ext cx="2881313" cy="9858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fr-FR" sz="1200" b="1">
                <a:latin typeface="Century Gothic" pitchFamily="34" charset="0"/>
              </a:rPr>
              <a:t>Est-ce que le contenu est </a:t>
            </a:r>
            <a:r>
              <a:rPr lang="fr-FR" sz="1200" b="1">
                <a:solidFill>
                  <a:srgbClr val="E46C0A"/>
                </a:solidFill>
                <a:latin typeface="Century Gothic" pitchFamily="34" charset="0"/>
              </a:rPr>
              <a:t>clair ?</a:t>
            </a:r>
          </a:p>
          <a:p>
            <a:pPr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Le registre correspond-il à l’objectif et au public présent ?</a:t>
            </a:r>
          </a:p>
          <a:p>
            <a:pPr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Est-ce facile à comprendre ?</a:t>
            </a:r>
          </a:p>
        </p:txBody>
      </p:sp>
      <p:sp>
        <p:nvSpPr>
          <p:cNvPr id="32774" name="Rectangle 66"/>
          <p:cNvSpPr>
            <a:spLocks noChangeArrowheads="1"/>
          </p:cNvSpPr>
          <p:nvPr/>
        </p:nvSpPr>
        <p:spPr bwMode="auto">
          <a:xfrm>
            <a:off x="215900" y="4962525"/>
            <a:ext cx="2951163" cy="14303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fr-FR" sz="1200" b="1">
                <a:latin typeface="Century Gothic" pitchFamily="34" charset="0"/>
              </a:rPr>
              <a:t>Est-ce que le contenu est </a:t>
            </a:r>
            <a:r>
              <a:rPr lang="fr-FR" sz="1200" b="1">
                <a:solidFill>
                  <a:srgbClr val="E46C0A"/>
                </a:solidFill>
                <a:latin typeface="Century Gothic" pitchFamily="34" charset="0"/>
              </a:rPr>
              <a:t>cohérent ?</a:t>
            </a:r>
          </a:p>
          <a:p>
            <a:pPr marL="342900" indent="-342900"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Est-ce que chaque scène ou paragraphe exprime un message principal ?</a:t>
            </a:r>
          </a:p>
          <a:p>
            <a:pPr marL="342900" indent="-342900"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Sont-ils dans un ordre logique ?</a:t>
            </a:r>
          </a:p>
          <a:p>
            <a:pPr marL="342900" indent="-342900"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Sont-ils liés ?</a:t>
            </a:r>
          </a:p>
        </p:txBody>
      </p:sp>
      <p:sp>
        <p:nvSpPr>
          <p:cNvPr id="32775" name="Rectangle 67"/>
          <p:cNvSpPr>
            <a:spLocks noChangeArrowheads="1"/>
          </p:cNvSpPr>
          <p:nvPr/>
        </p:nvSpPr>
        <p:spPr bwMode="auto">
          <a:xfrm>
            <a:off x="250825" y="3792538"/>
            <a:ext cx="3025775" cy="11699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1200" b="1">
                <a:latin typeface="Century Gothic" pitchFamily="34" charset="0"/>
              </a:rPr>
              <a:t>Est-ce que le contenu est </a:t>
            </a:r>
            <a:r>
              <a:rPr lang="fr-FR" sz="1200" b="1">
                <a:solidFill>
                  <a:srgbClr val="E46C0A"/>
                </a:solidFill>
                <a:latin typeface="Century Gothic" pitchFamily="34" charset="0"/>
              </a:rPr>
              <a:t>correct ?</a:t>
            </a:r>
          </a:p>
          <a:p>
            <a:pPr marL="342900" indent="-342900"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Avez-vous mis les explications scientifiques ?</a:t>
            </a:r>
          </a:p>
          <a:p>
            <a:pPr marL="342900" indent="-342900"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Avez-vous utilisé et expliqué les termes scientifiques ?</a:t>
            </a:r>
          </a:p>
        </p:txBody>
      </p:sp>
      <p:sp>
        <p:nvSpPr>
          <p:cNvPr id="32776" name="Rectangle 70"/>
          <p:cNvSpPr>
            <a:spLocks noChangeArrowheads="1"/>
          </p:cNvSpPr>
          <p:nvPr/>
        </p:nvSpPr>
        <p:spPr bwMode="auto">
          <a:xfrm>
            <a:off x="215900" y="2754313"/>
            <a:ext cx="2879725" cy="1247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Bef>
                <a:spcPts val="600"/>
              </a:spcBef>
              <a:buClr>
                <a:srgbClr val="346CDC"/>
              </a:buClr>
              <a:buSzPct val="140000"/>
            </a:pPr>
            <a:r>
              <a:rPr lang="fr-FR" sz="1200" b="1">
                <a:latin typeface="Century Gothic" pitchFamily="34" charset="0"/>
              </a:rPr>
              <a:t>Est-ce que le contenu est </a:t>
            </a:r>
            <a:r>
              <a:rPr lang="fr-FR" sz="1200" b="1">
                <a:solidFill>
                  <a:srgbClr val="E46C0A"/>
                </a:solidFill>
                <a:latin typeface="Century Gothic" pitchFamily="34" charset="0"/>
              </a:rPr>
              <a:t>concret ?</a:t>
            </a:r>
          </a:p>
          <a:p>
            <a:pPr marL="180975" indent="-180975"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Des exemples sont-ils présentés ?</a:t>
            </a:r>
          </a:p>
          <a:p>
            <a:pPr marL="180975" indent="-180975">
              <a:spcBef>
                <a:spcPts val="600"/>
              </a:spcBef>
              <a:buClr>
                <a:srgbClr val="006800"/>
              </a:buClr>
              <a:buSzPct val="100000"/>
              <a:buFont typeface="Wingdings" pitchFamily="2" charset="2"/>
              <a:buChar char="l"/>
            </a:pPr>
            <a:r>
              <a:rPr lang="fr-FR" sz="1200">
                <a:latin typeface="Century Gothic" pitchFamily="34" charset="0"/>
              </a:rPr>
              <a:t>Avez-vous utilisé des mots frappants ?</a:t>
            </a:r>
          </a:p>
          <a:p>
            <a:pPr marL="180975" indent="-180975">
              <a:spcBef>
                <a:spcPts val="600"/>
              </a:spcBef>
              <a:buClr>
                <a:srgbClr val="28A046"/>
              </a:buClr>
              <a:buSzPct val="140000"/>
              <a:buFont typeface="Century Gothic" pitchFamily="34" charset="0"/>
              <a:buChar char="■"/>
            </a:pPr>
            <a:endParaRPr lang="fr-FR" sz="1200">
              <a:latin typeface="Century Gothic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3203575" y="908050"/>
            <a:ext cx="0" cy="5545138"/>
          </a:xfrm>
          <a:prstGeom prst="line">
            <a:avLst/>
          </a:prstGeom>
          <a:ln w="6350">
            <a:solidFill>
              <a:srgbClr val="28A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Box 16"/>
          <p:cNvSpPr txBox="1">
            <a:spLocks noChangeArrowheads="1"/>
          </p:cNvSpPr>
          <p:nvPr/>
        </p:nvSpPr>
        <p:spPr bwMode="auto">
          <a:xfrm>
            <a:off x="1979613" y="68263"/>
            <a:ext cx="57610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entury Gothic" pitchFamily="34" charset="0"/>
              </a:rPr>
              <a:t>Communiquer des idées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253163" y="1700213"/>
            <a:ext cx="2782887" cy="1489075"/>
            <a:chOff x="6253105" y="1700808"/>
            <a:chExt cx="2783391" cy="1487869"/>
          </a:xfrm>
        </p:grpSpPr>
        <p:sp>
          <p:nvSpPr>
            <p:cNvPr id="79" name="TextBox 78"/>
            <p:cNvSpPr txBox="1">
              <a:spLocks noChangeArrowheads="1"/>
            </p:cNvSpPr>
            <p:nvPr/>
          </p:nvSpPr>
          <p:spPr bwMode="auto">
            <a:xfrm>
              <a:off x="6253105" y="1700808"/>
              <a:ext cx="263573" cy="52345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>
              <a:outerShdw dist="25401" dir="2700000" sx="98000" sy="98000" algn="tl" rotWithShape="0">
                <a:srgbClr val="808080">
                  <a:alpha val="37000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28A046"/>
                  </a:solidFill>
                  <a:latin typeface="Century Gothic" pitchFamily="34" charset="0"/>
                  <a:cs typeface="+mn-cs"/>
                </a:rPr>
                <a:t>2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254692" y="1700808"/>
              <a:ext cx="2781804" cy="1487869"/>
            </a:xfrm>
            <a:prstGeom prst="rect">
              <a:avLst/>
            </a:prstGeom>
            <a:noFill/>
            <a:ln w="6350">
              <a:solidFill>
                <a:srgbClr val="28A046"/>
              </a:solidFill>
              <a:miter lim="800000"/>
              <a:headEnd/>
              <a:tailEnd/>
            </a:ln>
            <a:effectLst>
              <a:outerShdw dist="38100" dir="5400000" algn="ctr" rotWithShape="0">
                <a:srgbClr val="808080">
                  <a:alpha val="43137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373438" y="1700213"/>
            <a:ext cx="2782887" cy="1489075"/>
            <a:chOff x="3373942" y="1700808"/>
            <a:chExt cx="2782234" cy="1487869"/>
          </a:xfrm>
        </p:grpSpPr>
        <p:sp>
          <p:nvSpPr>
            <p:cNvPr id="77" name="TextBox 76"/>
            <p:cNvSpPr txBox="1"/>
            <p:nvPr/>
          </p:nvSpPr>
          <p:spPr>
            <a:xfrm>
              <a:off x="3389813" y="1700808"/>
              <a:ext cx="317425" cy="3077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28A046"/>
                  </a:solidFill>
                  <a:latin typeface="Century Gothic" pitchFamily="34" charset="0"/>
                </a:rPr>
                <a:t>1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73942" y="1700808"/>
              <a:ext cx="2782234" cy="1487869"/>
            </a:xfrm>
            <a:prstGeom prst="rect">
              <a:avLst/>
            </a:prstGeom>
            <a:noFill/>
            <a:ln w="6350">
              <a:solidFill>
                <a:srgbClr val="28A046"/>
              </a:solidFill>
              <a:miter lim="800000"/>
              <a:headEnd/>
              <a:tailEnd/>
            </a:ln>
            <a:effectLst>
              <a:outerShdw dist="38100" dir="5400000" algn="ctr" rotWithShape="0">
                <a:srgbClr val="808080">
                  <a:alpha val="43137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253163" y="3309938"/>
            <a:ext cx="2782887" cy="1487487"/>
            <a:chOff x="6253105" y="1700808"/>
            <a:chExt cx="2783391" cy="1487869"/>
          </a:xfrm>
        </p:grpSpPr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253105" y="1700808"/>
              <a:ext cx="263573" cy="52401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>
              <a:outerShdw dist="25401" dir="2700000" sx="98000" sy="98000" algn="tl" rotWithShape="0">
                <a:srgbClr val="808080">
                  <a:alpha val="37000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28A046"/>
                  </a:solidFill>
                  <a:latin typeface="Century Gothic" pitchFamily="34" charset="0"/>
                  <a:cs typeface="+mn-cs"/>
                </a:rPr>
                <a:t>4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6254692" y="1700808"/>
              <a:ext cx="2781804" cy="1487869"/>
            </a:xfrm>
            <a:prstGeom prst="rect">
              <a:avLst/>
            </a:prstGeom>
            <a:noFill/>
            <a:ln w="6350">
              <a:solidFill>
                <a:srgbClr val="28A046"/>
              </a:solidFill>
              <a:miter lim="800000"/>
              <a:headEnd/>
              <a:tailEnd/>
            </a:ln>
            <a:effectLst>
              <a:outerShdw dist="38100" dir="5400000" algn="ctr" rotWithShape="0">
                <a:srgbClr val="808080">
                  <a:alpha val="43137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373438" y="3309938"/>
            <a:ext cx="2782887" cy="1487487"/>
            <a:chOff x="3373942" y="1700808"/>
            <a:chExt cx="2782234" cy="1487869"/>
          </a:xfrm>
        </p:grpSpPr>
        <p:sp>
          <p:nvSpPr>
            <p:cNvPr id="32" name="TextBox 31"/>
            <p:cNvSpPr txBox="1"/>
            <p:nvPr/>
          </p:nvSpPr>
          <p:spPr>
            <a:xfrm>
              <a:off x="3389813" y="1700808"/>
              <a:ext cx="317425" cy="30805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28A046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373942" y="1700808"/>
              <a:ext cx="2782234" cy="1487869"/>
            </a:xfrm>
            <a:prstGeom prst="rect">
              <a:avLst/>
            </a:prstGeom>
            <a:noFill/>
            <a:ln w="6350">
              <a:solidFill>
                <a:srgbClr val="28A046"/>
              </a:solidFill>
              <a:miter lim="800000"/>
              <a:headEnd/>
              <a:tailEnd/>
            </a:ln>
            <a:effectLst>
              <a:outerShdw dist="38100" dir="5400000" algn="ctr" rotWithShape="0">
                <a:srgbClr val="808080">
                  <a:alpha val="43137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253163" y="4941888"/>
            <a:ext cx="2782887" cy="1487487"/>
            <a:chOff x="6253105" y="1700808"/>
            <a:chExt cx="2783391" cy="1487869"/>
          </a:xfrm>
        </p:grpSpPr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6253105" y="1700808"/>
              <a:ext cx="263573" cy="52401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>
              <a:outerShdw dist="25401" dir="2700000" sx="98000" sy="98000" algn="tl" rotWithShape="0">
                <a:srgbClr val="808080">
                  <a:alpha val="37000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28A046"/>
                  </a:solidFill>
                  <a:latin typeface="Century Gothic" pitchFamily="34" charset="0"/>
                  <a:cs typeface="+mn-cs"/>
                </a:rPr>
                <a:t>6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254692" y="1700808"/>
              <a:ext cx="2781804" cy="1487869"/>
            </a:xfrm>
            <a:prstGeom prst="rect">
              <a:avLst/>
            </a:prstGeom>
            <a:noFill/>
            <a:ln w="6350">
              <a:solidFill>
                <a:srgbClr val="28A046"/>
              </a:solidFill>
              <a:miter lim="800000"/>
              <a:headEnd/>
              <a:tailEnd/>
            </a:ln>
            <a:effectLst>
              <a:outerShdw dist="38100" dir="5400000" algn="ctr" rotWithShape="0">
                <a:srgbClr val="808080">
                  <a:alpha val="43137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3373438" y="4941888"/>
            <a:ext cx="2782887" cy="1487487"/>
            <a:chOff x="3373942" y="1700808"/>
            <a:chExt cx="2782234" cy="1487869"/>
          </a:xfrm>
        </p:grpSpPr>
        <p:sp>
          <p:nvSpPr>
            <p:cNvPr id="38" name="TextBox 37"/>
            <p:cNvSpPr txBox="1"/>
            <p:nvPr/>
          </p:nvSpPr>
          <p:spPr>
            <a:xfrm>
              <a:off x="3389813" y="1700808"/>
              <a:ext cx="317425" cy="30805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28A046"/>
                  </a:solidFill>
                  <a:latin typeface="Century Gothic" pitchFamily="34" charset="0"/>
                </a:rPr>
                <a:t>5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373942" y="1700808"/>
              <a:ext cx="2782234" cy="1487869"/>
            </a:xfrm>
            <a:prstGeom prst="rect">
              <a:avLst/>
            </a:prstGeom>
            <a:noFill/>
            <a:ln w="6350">
              <a:solidFill>
                <a:srgbClr val="28A046"/>
              </a:solidFill>
              <a:miter lim="800000"/>
              <a:headEnd/>
              <a:tailEnd/>
            </a:ln>
            <a:effectLst>
              <a:outerShdw dist="38100" dir="5400000" algn="ctr" rotWithShape="0">
                <a:srgbClr val="808080">
                  <a:alpha val="43137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667625" y="0"/>
            <a:ext cx="1441450" cy="641350"/>
            <a:chOff x="7668344" y="0"/>
            <a:chExt cx="1440954" cy="641606"/>
          </a:xfrm>
        </p:grpSpPr>
        <p:sp>
          <p:nvSpPr>
            <p:cNvPr id="32786" name="TextBox 11"/>
            <p:cNvSpPr txBox="1">
              <a:spLocks noChangeArrowheads="1"/>
            </p:cNvSpPr>
            <p:nvPr/>
          </p:nvSpPr>
          <p:spPr bwMode="auto">
            <a:xfrm>
              <a:off x="7668344" y="0"/>
              <a:ext cx="9368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sz="1600">
                  <a:latin typeface="Century Gothic" pitchFamily="34" charset="0"/>
                </a:rPr>
                <a:t>Fiche 8</a:t>
              </a:r>
            </a:p>
          </p:txBody>
        </p:sp>
        <p:pic>
          <p:nvPicPr>
            <p:cNvPr id="32787" name="Picture 12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Affichage à l'écran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1</cp:revision>
  <dcterms:created xsi:type="dcterms:W3CDTF">2016-11-23T14:01:10Z</dcterms:created>
  <dcterms:modified xsi:type="dcterms:W3CDTF">2016-11-23T14:01:23Z</dcterms:modified>
</cp:coreProperties>
</file>