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3A52F-9309-4897-8F0F-54BE86ACDB94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C612-0BE0-48B3-A5D0-7A69067FB7F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8169DF-9334-414B-823A-9A37A0B21735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25344"/>
            <a:ext cx="9144000" cy="353876"/>
            <a:chOff x="0" y="6525344"/>
            <a:chExt cx="9144000" cy="353876"/>
          </a:xfrm>
          <a:solidFill>
            <a:srgbClr val="FF99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804248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ea typeface="Arial" pitchFamily="-108" charset="0"/>
                  <a:cs typeface="Arial" pitchFamily="-108" charset="0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ea typeface="Arial" pitchFamily="-108" charset="0"/>
                  <a:cs typeface="Arial" pitchFamily="-108" charset="0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ea typeface="Arial" pitchFamily="-108" charset="0"/>
                <a:cs typeface="Arial" pitchFamily="-10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EE8B-6F00-48F7-85E0-B32A8DA1C0B5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3D70-2EEF-4142-A388-A5ABE67265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oneTexte 33"/>
          <p:cNvSpPr txBox="1">
            <a:spLocks noChangeArrowheads="1"/>
          </p:cNvSpPr>
          <p:nvPr/>
        </p:nvSpPr>
        <p:spPr bwMode="auto">
          <a:xfrm>
            <a:off x="179388" y="476250"/>
            <a:ext cx="8713787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entury Gothic" pitchFamily="34" charset="0"/>
              </a:rPr>
              <a:t>Feuille de route vidéo</a:t>
            </a:r>
          </a:p>
          <a:p>
            <a:pPr algn="just"/>
            <a:endParaRPr lang="fr-FR" sz="1600" i="1"/>
          </a:p>
          <a:p>
            <a:pPr algn="just"/>
            <a:r>
              <a:rPr lang="fr-FR" sz="1400" i="1">
                <a:latin typeface="Century Gothic" pitchFamily="34" charset="0"/>
              </a:rPr>
              <a:t>Le maître du temps : 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·      Il s’assure que le groupe respecte les délais à chaque étape et finisse dans les temps. Donner un temps pour chaque scène / objet / intervenant / thème.</a:t>
            </a:r>
          </a:p>
          <a:p>
            <a:pPr algn="just"/>
            <a:r>
              <a:rPr lang="fr-FR" sz="1400">
                <a:latin typeface="Century Gothic" pitchFamily="34" charset="0"/>
              </a:rPr>
              <a:t> </a:t>
            </a:r>
          </a:p>
          <a:p>
            <a:pPr algn="just"/>
            <a:r>
              <a:rPr lang="fr-FR" sz="1400" i="1">
                <a:latin typeface="Century Gothic" pitchFamily="34" charset="0"/>
              </a:rPr>
              <a:t>Les reporters (si forme d’interview) / ou acteurs : 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·      Ils posent les questions selon le texte rédigé au préalable et ils se sont entrainés à poser leurs questions pour éviter les hésitations, les mauvaises formulations...</a:t>
            </a:r>
          </a:p>
          <a:p>
            <a:pPr algn="just"/>
            <a:r>
              <a:rPr lang="fr-FR" sz="1400">
                <a:latin typeface="Century Gothic" pitchFamily="34" charset="0"/>
              </a:rPr>
              <a:t> </a:t>
            </a:r>
          </a:p>
          <a:p>
            <a:pPr algn="just"/>
            <a:r>
              <a:rPr lang="fr-FR" sz="1400" i="1">
                <a:latin typeface="Century Gothic" pitchFamily="34" charset="0"/>
              </a:rPr>
              <a:t>Le(s) cadreur(s) : 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·      Il est chargé de manipuler la caméra sur le plateau de tournage. Il est en charge de la tablette/de la caméra.</a:t>
            </a:r>
          </a:p>
          <a:p>
            <a:pPr algn="just"/>
            <a:r>
              <a:rPr lang="fr-FR" sz="1400" i="1">
                <a:latin typeface="Century Gothic" pitchFamily="34" charset="0"/>
              </a:rPr>
              <a:t> 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 i="1">
                <a:latin typeface="Century Gothic" pitchFamily="34" charset="0"/>
              </a:rPr>
              <a:t>Le régisseur : 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·      Il vérifie que tout se passe bien sur l’installation du décor, de la lumière et des accessoires.</a:t>
            </a:r>
          </a:p>
          <a:p>
            <a:pPr algn="just"/>
            <a:r>
              <a:rPr lang="fr-FR" sz="1400">
                <a:latin typeface="Century Gothic" pitchFamily="34" charset="0"/>
              </a:rPr>
              <a:t> </a:t>
            </a:r>
          </a:p>
          <a:p>
            <a:pPr algn="just"/>
            <a:r>
              <a:rPr lang="fr-FR" sz="1400" i="1">
                <a:latin typeface="Century Gothic" pitchFamily="34" charset="0"/>
              </a:rPr>
              <a:t>Le réalisateur : </a:t>
            </a:r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Il fait attention au silence (« Silence plateau » ; « On tourne ! (mise en marche de la caméra) ; « Action ! ») ; faire attention au cadrage de la caméra avant de dire « action » (personnes au centre, mouvements)</a:t>
            </a:r>
          </a:p>
          <a:p>
            <a:pPr algn="just"/>
            <a:r>
              <a:rPr lang="fr-FR" sz="1400">
                <a:latin typeface="Century Gothic" pitchFamily="34" charset="0"/>
              </a:rPr>
              <a:t> </a:t>
            </a:r>
          </a:p>
          <a:p>
            <a:pPr algn="just"/>
            <a:r>
              <a:rPr lang="fr-FR" sz="1400" b="1">
                <a:latin typeface="Century Gothic" pitchFamily="34" charset="0"/>
              </a:rPr>
              <a:t>Timing : </a:t>
            </a:r>
          </a:p>
          <a:p>
            <a:pPr algn="just"/>
            <a:endParaRPr lang="fr-FR" sz="1400">
              <a:latin typeface="Century Gothic" pitchFamily="34" charset="0"/>
            </a:endParaRPr>
          </a:p>
          <a:p>
            <a:pPr algn="just"/>
            <a:r>
              <a:rPr lang="fr-FR" sz="1400">
                <a:latin typeface="Century Gothic" pitchFamily="34" charset="0"/>
              </a:rPr>
              <a:t>…… min d’écriture du script</a:t>
            </a:r>
          </a:p>
          <a:p>
            <a:pPr algn="just"/>
            <a:r>
              <a:rPr lang="fr-FR" sz="1400">
                <a:latin typeface="Century Gothic" pitchFamily="34" charset="0"/>
              </a:rPr>
              <a:t>…… min de tournage</a:t>
            </a:r>
          </a:p>
          <a:p>
            <a:pPr algn="just"/>
            <a:endParaRPr lang="fr-FR" sz="1500">
              <a:latin typeface="Century Gothic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91400" y="0"/>
            <a:ext cx="1717675" cy="641350"/>
            <a:chOff x="7392214" y="0"/>
            <a:chExt cx="1717084" cy="641606"/>
          </a:xfrm>
        </p:grpSpPr>
        <p:sp>
          <p:nvSpPr>
            <p:cNvPr id="34820" name="TextBox 11"/>
            <p:cNvSpPr txBox="1">
              <a:spLocks noChangeArrowheads="1"/>
            </p:cNvSpPr>
            <p:nvPr/>
          </p:nvSpPr>
          <p:spPr bwMode="auto">
            <a:xfrm>
              <a:off x="7392214" y="0"/>
              <a:ext cx="1213027" cy="338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9</a:t>
              </a:r>
            </a:p>
          </p:txBody>
        </p:sp>
        <p:pic>
          <p:nvPicPr>
            <p:cNvPr id="34821" name="Picture 12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2016-11-23T14:01:10Z</dcterms:created>
  <dcterms:modified xsi:type="dcterms:W3CDTF">2016-11-23T14:01:50Z</dcterms:modified>
</cp:coreProperties>
</file>