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74B70-6D02-4277-BDB1-BA7C4FFEC224}" type="datetimeFigureOut">
              <a:rPr lang="fr-FR" smtClean="0"/>
              <a:t>15/11/2016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A2C40-73D2-4643-9CBB-B80372EDC3F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C17E5-ECCE-4B62-A532-A5F7DEEED2FD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475534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BEAB-A303-40AE-A41C-9FB9FD815D3F}" type="datetimeFigureOut">
              <a:rPr lang="fr-FR" smtClean="0"/>
              <a:t>15/11/2016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924-1BC1-402B-9DB5-7888492BD0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BEAB-A303-40AE-A41C-9FB9FD815D3F}" type="datetimeFigureOut">
              <a:rPr lang="fr-FR" smtClean="0"/>
              <a:t>15/11/2016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924-1BC1-402B-9DB5-7888492BD0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BEAB-A303-40AE-A41C-9FB9FD815D3F}" type="datetimeFigureOut">
              <a:rPr lang="fr-FR" smtClean="0"/>
              <a:t>15/11/2016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924-1BC1-402B-9DB5-7888492BD0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ngagelogo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79483" y="116632"/>
            <a:ext cx="1511642" cy="606536"/>
          </a:xfrm>
          <a:prstGeom prst="rect">
            <a:avLst/>
          </a:prstGeom>
        </p:spPr>
      </p:pic>
      <p:grpSp>
        <p:nvGrpSpPr>
          <p:cNvPr id="2" name="Group 7"/>
          <p:cNvGrpSpPr/>
          <p:nvPr userDrawn="1"/>
        </p:nvGrpSpPr>
        <p:grpSpPr>
          <a:xfrm>
            <a:off x="0" y="6525344"/>
            <a:ext cx="9144000" cy="353876"/>
            <a:chOff x="0" y="6525344"/>
            <a:chExt cx="9144000" cy="353876"/>
          </a:xfrm>
          <a:solidFill>
            <a:srgbClr val="FF9900"/>
          </a:solidFill>
        </p:grpSpPr>
        <p:sp>
          <p:nvSpPr>
            <p:cNvPr id="6" name="Rectangle 5"/>
            <p:cNvSpPr/>
            <p:nvPr userDrawn="1"/>
          </p:nvSpPr>
          <p:spPr>
            <a:xfrm rot="5400000">
              <a:off x="4395062" y="2130283"/>
              <a:ext cx="353875" cy="914400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/>
            <p:cNvSpPr txBox="1"/>
            <p:nvPr userDrawn="1"/>
          </p:nvSpPr>
          <p:spPr>
            <a:xfrm>
              <a:off x="6804248" y="6525344"/>
              <a:ext cx="2088232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dirty="0">
                  <a:solidFill>
                    <a:schemeClr val="bg1"/>
                  </a:solidFill>
                  <a:latin typeface="Century Gothic" pitchFamily="34" charset="0"/>
                </a:rPr>
                <a:t>Fiches </a:t>
              </a:r>
              <a:r>
                <a:rPr lang="en-GB" sz="1600" dirty="0" err="1">
                  <a:solidFill>
                    <a:schemeClr val="bg1"/>
                  </a:solidFill>
                  <a:latin typeface="Century Gothic" pitchFamily="34" charset="0"/>
                </a:rPr>
                <a:t>apprenants</a:t>
              </a:r>
              <a:endParaRPr lang="en-GB" sz="1600" dirty="0">
                <a:solidFill>
                  <a:schemeClr val="bg1"/>
                </a:solidFill>
                <a:latin typeface="Century Gothic" pitchFamily="34" charset="0"/>
              </a:endParaRPr>
            </a:p>
          </p:txBody>
        </p:sp>
      </p:grpSp>
    </p:spTree>
    <p:custDataLst>
      <p:tags r:id="rId1"/>
    </p:custData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BEAB-A303-40AE-A41C-9FB9FD815D3F}" type="datetimeFigureOut">
              <a:rPr lang="fr-FR" smtClean="0"/>
              <a:t>15/11/2016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924-1BC1-402B-9DB5-7888492BD0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BEAB-A303-40AE-A41C-9FB9FD815D3F}" type="datetimeFigureOut">
              <a:rPr lang="fr-FR" smtClean="0"/>
              <a:t>15/11/2016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924-1BC1-402B-9DB5-7888492BD0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BEAB-A303-40AE-A41C-9FB9FD815D3F}" type="datetimeFigureOut">
              <a:rPr lang="fr-FR" smtClean="0"/>
              <a:t>15/11/2016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924-1BC1-402B-9DB5-7888492BD0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BEAB-A303-40AE-A41C-9FB9FD815D3F}" type="datetimeFigureOut">
              <a:rPr lang="fr-FR" smtClean="0"/>
              <a:t>15/11/2016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924-1BC1-402B-9DB5-7888492BD0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BEAB-A303-40AE-A41C-9FB9FD815D3F}" type="datetimeFigureOut">
              <a:rPr lang="fr-FR" smtClean="0"/>
              <a:t>15/11/2016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924-1BC1-402B-9DB5-7888492BD0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BEAB-A303-40AE-A41C-9FB9FD815D3F}" type="datetimeFigureOut">
              <a:rPr lang="fr-FR" smtClean="0"/>
              <a:t>15/11/2016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924-1BC1-402B-9DB5-7888492BD0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BEAB-A303-40AE-A41C-9FB9FD815D3F}" type="datetimeFigureOut">
              <a:rPr lang="fr-FR" smtClean="0"/>
              <a:t>15/11/2016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924-1BC1-402B-9DB5-7888492BD0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4BEAB-A303-40AE-A41C-9FB9FD815D3F}" type="datetimeFigureOut">
              <a:rPr lang="fr-FR" smtClean="0"/>
              <a:t>15/11/2016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A1924-1BC1-402B-9DB5-7888492BD09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4BEAB-A303-40AE-A41C-9FB9FD815D3F}" type="datetimeFigureOut">
              <a:rPr lang="fr-FR" smtClean="0"/>
              <a:t>15/11/2016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A1924-1BC1-402B-9DB5-7888492BD09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00050" y="908720"/>
            <a:ext cx="8420422" cy="548992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95536" y="908720"/>
            <a:ext cx="8496944" cy="504056"/>
          </a:xfrm>
          <a:prstGeom prst="rect">
            <a:avLst/>
          </a:prstGeom>
          <a:solidFill>
            <a:schemeClr val="bg1"/>
          </a:solidFill>
          <a:ln w="63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2987824" y="188640"/>
            <a:ext cx="32403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GB" sz="3200" dirty="0">
                <a:latin typeface="Century Gothic" pitchFamily="34" charset="0"/>
                <a:ea typeface="+mj-ea"/>
                <a:cs typeface="+mj-cs"/>
              </a:rPr>
              <a:t>Tableau SVCA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xmlns:mv="urn:schemas-microsoft-com:mac:vml" xmlns:mc="http://schemas.openxmlformats.org/markup-compatibility/2006" val="2327377763"/>
              </p:ext>
            </p:extLst>
          </p:nvPr>
        </p:nvGraphicFramePr>
        <p:xfrm>
          <a:off x="395536" y="1412778"/>
          <a:ext cx="8496945" cy="54136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>
                  <a:extLst>
                    <a:ext uri="{9D8B030D-6E8A-4147-A177-3AD203B41FA5}">
                      <a16:colId xmlns="" xmlns:a16="http://schemas.microsoft.com/office/drawing/2014/main" xmlns:mv="urn:schemas-microsoft-com:mac:vml" xmlns:mc="http://schemas.openxmlformats.org/markup-compatibility/2006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="" xmlns:a16="http://schemas.microsoft.com/office/drawing/2014/main" xmlns:mv="urn:schemas-microsoft-com:mac:vml" xmlns:mc="http://schemas.openxmlformats.org/markup-compatibility/2006" val="20001"/>
                    </a:ext>
                  </a:extLst>
                </a:gridCol>
                <a:gridCol w="4752529">
                  <a:extLst>
                    <a:ext uri="{9D8B030D-6E8A-4147-A177-3AD203B41FA5}">
                      <a16:colId xmlns="" xmlns:a16="http://schemas.microsoft.com/office/drawing/2014/main" xmlns:mv="urn:schemas-microsoft-com:mac:vml" xmlns:mc="http://schemas.openxmlformats.org/markup-compatibility/2006" val="20002"/>
                    </a:ext>
                  </a:extLst>
                </a:gridCol>
              </a:tblGrid>
              <a:tr h="720078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latin typeface="Century Gothic" pitchFamily="34" charset="0"/>
                        </a:rPr>
                        <a:t>Ce que </a:t>
                      </a:r>
                      <a:r>
                        <a:rPr lang="en-GB" sz="1400" b="1" dirty="0" err="1">
                          <a:latin typeface="Century Gothic" pitchFamily="34" charset="0"/>
                        </a:rPr>
                        <a:t>je</a:t>
                      </a:r>
                      <a:r>
                        <a:rPr lang="en-GB" sz="1400" b="1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1400" b="1" dirty="0">
                          <a:solidFill>
                            <a:srgbClr val="C00000"/>
                          </a:solidFill>
                          <a:latin typeface="Century Gothic" pitchFamily="34" charset="0"/>
                        </a:rPr>
                        <a:t>S</a:t>
                      </a:r>
                      <a:r>
                        <a:rPr lang="en-GB" sz="1400" b="1" dirty="0">
                          <a:latin typeface="Century Gothic" pitchFamily="34" charset="0"/>
                        </a:rPr>
                        <a:t>ais déjà</a:t>
                      </a:r>
                      <a:r>
                        <a:rPr lang="en-GB" sz="1400" b="1" baseline="0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1400" baseline="0" dirty="0">
                          <a:latin typeface="Century Gothic" pitchFamily="34" charset="0"/>
                        </a:rPr>
                        <a:t>Le </a:t>
                      </a:r>
                      <a:r>
                        <a:rPr lang="en-GB" sz="1400" baseline="0" dirty="0" err="1">
                          <a:latin typeface="Century Gothic" pitchFamily="34" charset="0"/>
                        </a:rPr>
                        <a:t>matériau</a:t>
                      </a:r>
                      <a:r>
                        <a:rPr lang="en-GB" sz="1400" baseline="0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1400" baseline="0" dirty="0" err="1">
                          <a:latin typeface="Century Gothic" pitchFamily="34" charset="0"/>
                        </a:rPr>
                        <a:t>utilisé</a:t>
                      </a:r>
                      <a:r>
                        <a:rPr lang="en-GB" sz="1400" baseline="0" dirty="0">
                          <a:latin typeface="Century Gothic" pitchFamily="34" charset="0"/>
                        </a:rPr>
                        <a:t> pour </a:t>
                      </a:r>
                      <a:r>
                        <a:rPr lang="en-GB" sz="1400" baseline="0" dirty="0" err="1">
                          <a:latin typeface="Century Gothic" pitchFamily="34" charset="0"/>
                        </a:rPr>
                        <a:t>cette</a:t>
                      </a:r>
                      <a:r>
                        <a:rPr lang="en-GB" sz="1400" baseline="0" dirty="0">
                          <a:latin typeface="Century Gothic" pitchFamily="34" charset="0"/>
                        </a:rPr>
                        <a:t> pièce du </a:t>
                      </a:r>
                      <a:r>
                        <a:rPr lang="en-GB" sz="1400" baseline="0" dirty="0" err="1">
                          <a:latin typeface="Century Gothic" pitchFamily="34" charset="0"/>
                        </a:rPr>
                        <a:t>téléphone</a:t>
                      </a:r>
                      <a:r>
                        <a:rPr lang="en-GB" sz="1400" baseline="0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1400" baseline="0" dirty="0" err="1">
                          <a:latin typeface="Century Gothic" pitchFamily="34" charset="0"/>
                        </a:rPr>
                        <a:t>doit</a:t>
                      </a:r>
                      <a:r>
                        <a:rPr lang="en-GB" sz="1400" baseline="0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1400" baseline="0" dirty="0" err="1">
                          <a:latin typeface="Century Gothic" pitchFamily="34" charset="0"/>
                        </a:rPr>
                        <a:t>avoir</a:t>
                      </a:r>
                      <a:r>
                        <a:rPr lang="en-GB" sz="1400" baseline="0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1400" baseline="0" dirty="0" err="1">
                          <a:latin typeface="Century Gothic" pitchFamily="34" charset="0"/>
                        </a:rPr>
                        <a:t>ces</a:t>
                      </a:r>
                      <a:r>
                        <a:rPr lang="en-GB" sz="1400" baseline="0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1400" baseline="0" dirty="0" err="1">
                          <a:latin typeface="Century Gothic" pitchFamily="34" charset="0"/>
                        </a:rPr>
                        <a:t>propriétés</a:t>
                      </a:r>
                      <a:r>
                        <a:rPr lang="en-GB" sz="1400" baseline="0" dirty="0">
                          <a:latin typeface="Century Gothic" pitchFamily="34" charset="0"/>
                        </a:rPr>
                        <a:t> :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GB" sz="1400" baseline="0" dirty="0">
                        <a:latin typeface="Century Gothic" pitchFamily="34" charset="0"/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4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>
                        <a:latin typeface="Century Gothic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mv="urn:schemas-microsoft-com:mac:vml" xmlns:mc="http://schemas.openxmlformats.org/markup-compatibility/2006" val="10000"/>
                  </a:ext>
                </a:extLst>
              </a:tr>
              <a:tr h="7137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latin typeface="Century Gothic" pitchFamily="34" charset="0"/>
                        </a:rPr>
                        <a:t>Ce que </a:t>
                      </a:r>
                      <a:r>
                        <a:rPr lang="en-GB" sz="1400" b="0" dirty="0" err="1">
                          <a:latin typeface="Century Gothic" pitchFamily="34" charset="0"/>
                        </a:rPr>
                        <a:t>je</a:t>
                      </a:r>
                      <a:r>
                        <a:rPr lang="en-GB" sz="1400" b="0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rgbClr val="C00000"/>
                          </a:solidFill>
                          <a:latin typeface="Century Gothic" pitchFamily="34" charset="0"/>
                        </a:rPr>
                        <a:t>V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eux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savoir </a:t>
                      </a:r>
                      <a:r>
                        <a:rPr lang="en-GB" sz="1400" b="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concernant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les nouveaux </a:t>
                      </a:r>
                      <a:r>
                        <a:rPr lang="en-GB" sz="1400" b="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matériaux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pour </a:t>
                      </a:r>
                      <a:r>
                        <a:rPr lang="en-GB" sz="1400" b="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cette</a:t>
                      </a:r>
                      <a:r>
                        <a:rPr lang="en-GB" sz="1400" b="0" baseline="0" dirty="0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 pièce du </a:t>
                      </a:r>
                      <a:r>
                        <a:rPr lang="en-GB" sz="1400" b="0" baseline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téléphone</a:t>
                      </a:r>
                      <a:endParaRPr lang="en-GB" sz="1400" dirty="0">
                        <a:latin typeface="Century Gothic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1" dirty="0">
                          <a:solidFill>
                            <a:srgbClr val="C00000"/>
                          </a:solidFill>
                          <a:latin typeface="Century Gothic" pitchFamily="34" charset="0"/>
                        </a:rPr>
                        <a:t>C</a:t>
                      </a:r>
                      <a:r>
                        <a:rPr lang="en-GB" sz="1400" dirty="0">
                          <a:latin typeface="Century Gothic" pitchFamily="34" charset="0"/>
                        </a:rPr>
                        <a:t>omment</a:t>
                      </a:r>
                      <a:r>
                        <a:rPr lang="en-GB" sz="1400" baseline="0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1400" baseline="0" dirty="0" err="1">
                          <a:latin typeface="Century Gothic" pitchFamily="34" charset="0"/>
                        </a:rPr>
                        <a:t>je</a:t>
                      </a:r>
                      <a:r>
                        <a:rPr lang="en-GB" sz="1400" baseline="0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1400" baseline="0" dirty="0" err="1">
                          <a:latin typeface="Century Gothic" pitchFamily="34" charset="0"/>
                        </a:rPr>
                        <a:t>vais</a:t>
                      </a:r>
                      <a:r>
                        <a:rPr lang="en-GB" sz="1400" baseline="0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1400" baseline="0" dirty="0" err="1">
                          <a:latin typeface="Century Gothic" pitchFamily="34" charset="0"/>
                        </a:rPr>
                        <a:t>trouver</a:t>
                      </a:r>
                      <a:endParaRPr lang="en-GB" sz="1400" b="1" dirty="0"/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>
                          <a:latin typeface="Century Gothic" pitchFamily="34" charset="0"/>
                        </a:rPr>
                        <a:t>Ce que </a:t>
                      </a:r>
                      <a:r>
                        <a:rPr lang="en-GB" sz="1400" dirty="0" err="1">
                          <a:latin typeface="Century Gothic" pitchFamily="34" charset="0"/>
                        </a:rPr>
                        <a:t>j’ai</a:t>
                      </a:r>
                      <a:r>
                        <a:rPr lang="en-GB" sz="1400" dirty="0">
                          <a:latin typeface="Century Gothic" pitchFamily="34" charset="0"/>
                        </a:rPr>
                        <a:t> </a:t>
                      </a:r>
                      <a:r>
                        <a:rPr lang="en-GB" sz="1400" b="1" dirty="0" err="1">
                          <a:solidFill>
                            <a:srgbClr val="C00000"/>
                          </a:solidFill>
                          <a:latin typeface="Century Gothic" pitchFamily="34" charset="0"/>
                        </a:rPr>
                        <a:t>A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entury Gothic" pitchFamily="34" charset="0"/>
                        </a:rPr>
                        <a:t>ppris</a:t>
                      </a:r>
                      <a:endParaRPr lang="en-GB" sz="1400" dirty="0">
                        <a:latin typeface="Century Gothic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mv="urn:schemas-microsoft-com:mac:vml" xmlns:mc="http://schemas.openxmlformats.org/markup-compatibility/2006" val="10001"/>
                  </a:ext>
                </a:extLst>
              </a:tr>
              <a:tr h="58732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mv="urn:schemas-microsoft-com:mac:vml" xmlns:mc="http://schemas.openxmlformats.org/markup-compatibility/2006" val="10002"/>
                  </a:ext>
                </a:extLst>
              </a:tr>
              <a:tr h="58732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mv="urn:schemas-microsoft-com:mac:vml" xmlns:mc="http://schemas.openxmlformats.org/markup-compatibility/2006" val="10003"/>
                  </a:ext>
                </a:extLst>
              </a:tr>
              <a:tr h="58732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mv="urn:schemas-microsoft-com:mac:vml" xmlns:mc="http://schemas.openxmlformats.org/markup-compatibility/2006" val="10004"/>
                  </a:ext>
                </a:extLst>
              </a:tr>
              <a:tr h="58732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mv="urn:schemas-microsoft-com:mac:vml" xmlns:mc="http://schemas.openxmlformats.org/markup-compatibility/2006" val="10005"/>
                  </a:ext>
                </a:extLst>
              </a:tr>
              <a:tr h="58732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mv="urn:schemas-microsoft-com:mac:vml" xmlns:mc="http://schemas.openxmlformats.org/markup-compatibility/2006" val="10006"/>
                  </a:ext>
                </a:extLst>
              </a:tr>
              <a:tr h="58732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xmlns:mv="urn:schemas-microsoft-com:mac:vml" xmlns:mc="http://schemas.openxmlformats.org/markup-compatibility/2006" val="10007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94724" y="909732"/>
            <a:ext cx="83529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entury Gothic" pitchFamily="34" charset="0"/>
              </a:rPr>
              <a:t>La pièce du telephone pour </a:t>
            </a:r>
            <a:r>
              <a:rPr lang="en-GB" sz="1400" dirty="0" err="1">
                <a:latin typeface="Century Gothic" pitchFamily="34" charset="0"/>
              </a:rPr>
              <a:t>laquelle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je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veux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trouver</a:t>
            </a:r>
            <a:r>
              <a:rPr lang="en-GB" sz="1400" dirty="0">
                <a:latin typeface="Century Gothic" pitchFamily="34" charset="0"/>
              </a:rPr>
              <a:t> un nouveau </a:t>
            </a:r>
            <a:r>
              <a:rPr lang="en-GB" sz="1400" dirty="0" err="1">
                <a:latin typeface="Century Gothic" pitchFamily="34" charset="0"/>
              </a:rPr>
              <a:t>matériau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dirty="0" err="1">
                <a:latin typeface="Century Gothic" pitchFamily="34" charset="0"/>
              </a:rPr>
              <a:t>est</a:t>
            </a:r>
            <a:r>
              <a:rPr lang="en-GB" sz="1400" dirty="0">
                <a:latin typeface="Century Gothic" pitchFamily="34" charset="0"/>
              </a:rPr>
              <a:t> </a:t>
            </a:r>
            <a:r>
              <a:rPr lang="en-GB" sz="1400" b="1" dirty="0">
                <a:latin typeface="Century Gothic" pitchFamily="34" charset="0"/>
              </a:rPr>
              <a:t>le </a:t>
            </a:r>
            <a:r>
              <a:rPr lang="en-GB" sz="1400" b="1" dirty="0" err="1">
                <a:latin typeface="Century Gothic" pitchFamily="34" charset="0"/>
              </a:rPr>
              <a:t>boîtier</a:t>
            </a:r>
            <a:r>
              <a:rPr lang="en-GB" sz="1400" b="1" dirty="0">
                <a:latin typeface="Century Gothic" pitchFamily="34" charset="0"/>
              </a:rPr>
              <a:t>/le circuit </a:t>
            </a:r>
            <a:r>
              <a:rPr lang="en-GB" sz="1400" b="1" dirty="0" err="1">
                <a:latin typeface="Century Gothic" pitchFamily="34" charset="0"/>
              </a:rPr>
              <a:t>imprimé</a:t>
            </a:r>
            <a:r>
              <a:rPr lang="en-GB" sz="1400" b="1" dirty="0">
                <a:latin typeface="Century Gothic" pitchFamily="34" charset="0"/>
              </a:rPr>
              <a:t>/la </a:t>
            </a:r>
            <a:r>
              <a:rPr lang="en-GB" sz="1400" b="1" dirty="0" err="1">
                <a:latin typeface="Century Gothic" pitchFamily="34" charset="0"/>
              </a:rPr>
              <a:t>batterie</a:t>
            </a:r>
            <a:r>
              <a:rPr lang="en-GB" sz="1400" dirty="0">
                <a:latin typeface="Century Gothic" pitchFamily="34" charset="0"/>
              </a:rPr>
              <a:t>.   </a:t>
            </a:r>
          </a:p>
        </p:txBody>
      </p:sp>
      <p:grpSp>
        <p:nvGrpSpPr>
          <p:cNvPr id="2" name="Group 9"/>
          <p:cNvGrpSpPr/>
          <p:nvPr/>
        </p:nvGrpSpPr>
        <p:grpSpPr>
          <a:xfrm>
            <a:off x="7668344" y="0"/>
            <a:ext cx="1440954" cy="641606"/>
            <a:chOff x="7668344" y="0"/>
            <a:chExt cx="1440954" cy="641606"/>
          </a:xfrm>
        </p:grpSpPr>
        <p:sp>
          <p:nvSpPr>
            <p:cNvPr id="12" name="TextBox 11"/>
            <p:cNvSpPr txBox="1"/>
            <p:nvPr/>
          </p:nvSpPr>
          <p:spPr>
            <a:xfrm>
              <a:off x="7668344" y="0"/>
              <a:ext cx="93689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GB" sz="1600" dirty="0">
                  <a:latin typeface="Century Gothic" pitchFamily="34" charset="0"/>
                </a:rPr>
                <a:t>Fiche 8</a:t>
              </a:r>
            </a:p>
          </p:txBody>
        </p:sp>
        <p:pic>
          <p:nvPicPr>
            <p:cNvPr id="13" name="Picture 12" descr="Student sheets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598815" y="44624"/>
              <a:ext cx="510483" cy="596982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Affichage à l'écran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1</cp:revision>
  <dcterms:created xsi:type="dcterms:W3CDTF">2016-11-15T16:52:33Z</dcterms:created>
  <dcterms:modified xsi:type="dcterms:W3CDTF">2016-11-15T16:52:43Z</dcterms:modified>
</cp:coreProperties>
</file>