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1BCEE-79B5-40DE-A0FD-36C8E565BDCA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D597-2483-4B6E-9230-764054A7EB1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2C9755-8FCD-4C1F-9116-7FFDADE15C82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62" descr="Macintosh HD:Users:andrewbullough:Downloads:26956558.jpg"/>
          <p:cNvPicPr>
            <a:picLocks noChangeAspect="1" noChangeArrowheads="1"/>
          </p:cNvPicPr>
          <p:nvPr/>
        </p:nvPicPr>
        <p:blipFill>
          <a:blip r:embed="rId4" cstate="print"/>
          <a:srcRect b="34212"/>
          <a:stretch>
            <a:fillRect/>
          </a:stretch>
        </p:blipFill>
        <p:spPr bwMode="auto">
          <a:xfrm>
            <a:off x="107950" y="5184775"/>
            <a:ext cx="1511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2" descr="Macintosh HD:Users:andrewbullough:Downloads:26956558.jpg"/>
          <p:cNvPicPr>
            <a:picLocks noChangeAspect="1" noChangeArrowheads="1"/>
          </p:cNvPicPr>
          <p:nvPr/>
        </p:nvPicPr>
        <p:blipFill>
          <a:blip r:embed="rId4" cstate="print"/>
          <a:srcRect t="65788" b="-616"/>
          <a:stretch>
            <a:fillRect/>
          </a:stretch>
        </p:blipFill>
        <p:spPr bwMode="auto">
          <a:xfrm>
            <a:off x="1455738" y="5548313"/>
            <a:ext cx="20161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Box 49"/>
          <p:cNvSpPr txBox="1"/>
          <p:nvPr/>
        </p:nvSpPr>
        <p:spPr>
          <a:xfrm>
            <a:off x="457200" y="715963"/>
            <a:ext cx="14478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/>
                </a:solidFill>
                <a:latin typeface="Century Gothic" pitchFamily="34" charset="0"/>
                <a:ea typeface="+mj-ea"/>
                <a:cs typeface="+mj-cs"/>
              </a:rPr>
              <a:t>Podcast</a:t>
            </a:r>
            <a:endParaRPr lang="en-GB" sz="2000" b="1" dirty="0">
              <a:solidFill>
                <a:schemeClr val="accent6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105025" y="500063"/>
            <a:ext cx="4751388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400" dirty="0">
              <a:latin typeface="Century Gothic" pitchFamily="34" charset="0"/>
              <a:ea typeface="+mj-ea"/>
              <a:cs typeface="+mj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Une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émission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de radio,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courte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, à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écouter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. Les podcasts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peuvent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être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téléchargés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sur Internet.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543800" y="0"/>
            <a:ext cx="1565275" cy="641350"/>
            <a:chOff x="7543800" y="0"/>
            <a:chExt cx="1565498" cy="641606"/>
          </a:xfrm>
        </p:grpSpPr>
        <p:sp>
          <p:nvSpPr>
            <p:cNvPr id="15392" name="TextBox 20"/>
            <p:cNvSpPr txBox="1">
              <a:spLocks noChangeArrowheads="1"/>
            </p:cNvSpPr>
            <p:nvPr/>
          </p:nvSpPr>
          <p:spPr bwMode="auto">
            <a:xfrm>
              <a:off x="7543800" y="0"/>
              <a:ext cx="106144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3b</a:t>
              </a:r>
            </a:p>
          </p:txBody>
        </p:sp>
        <p:pic>
          <p:nvPicPr>
            <p:cNvPr id="15393" name="Picture 21" descr="Student sheets.png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0" y="1104900"/>
            <a:ext cx="2286000" cy="41862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err="1">
                <a:latin typeface="Century Gothic" pitchFamily="34" charset="0"/>
                <a:cs typeface="+mn-cs"/>
              </a:rPr>
              <a:t>Préparer</a:t>
            </a:r>
            <a:r>
              <a:rPr lang="en-GB" sz="1600" b="1" dirty="0">
                <a:latin typeface="Century Gothic" pitchFamily="34" charset="0"/>
                <a:cs typeface="+mn-cs"/>
              </a:rPr>
              <a:t>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votre</a:t>
            </a:r>
            <a:r>
              <a:rPr lang="en-GB" sz="1600" b="1" dirty="0">
                <a:latin typeface="Century Gothic" pitchFamily="34" charset="0"/>
                <a:cs typeface="+mn-cs"/>
              </a:rPr>
              <a:t> podcast 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 err="1">
                <a:latin typeface="Century Gothic" pitchFamily="34" charset="0"/>
                <a:cs typeface="+mn-cs"/>
              </a:rPr>
              <a:t>Décider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combien</a:t>
            </a:r>
            <a:r>
              <a:rPr lang="en-GB" sz="1100" dirty="0">
                <a:latin typeface="Century Gothic" pitchFamily="34" charset="0"/>
                <a:cs typeface="+mn-cs"/>
              </a:rPr>
              <a:t> de temps </a:t>
            </a:r>
            <a:r>
              <a:rPr lang="en-GB" sz="1100" dirty="0" err="1">
                <a:latin typeface="Century Gothic" pitchFamily="34" charset="0"/>
                <a:cs typeface="+mn-cs"/>
              </a:rPr>
              <a:t>dure</a:t>
            </a:r>
            <a:r>
              <a:rPr lang="en-GB" sz="1100" dirty="0">
                <a:latin typeface="Century Gothic" pitchFamily="34" charset="0"/>
                <a:cs typeface="+mn-cs"/>
              </a:rPr>
              <a:t> le podcast</a:t>
            </a:r>
            <a:br>
              <a:rPr lang="en-GB" sz="1100" dirty="0">
                <a:latin typeface="Century Gothic" pitchFamily="34" charset="0"/>
                <a:cs typeface="+mn-cs"/>
              </a:rPr>
            </a:br>
            <a:r>
              <a:rPr lang="en-GB" sz="1100" dirty="0">
                <a:latin typeface="Century Gothic" pitchFamily="34" charset="0"/>
                <a:cs typeface="+mn-cs"/>
              </a:rPr>
              <a:t>(5 minutes </a:t>
            </a:r>
            <a:r>
              <a:rPr lang="en-GB" sz="1100" dirty="0" err="1">
                <a:latin typeface="Century Gothic" pitchFamily="34" charset="0"/>
                <a:cs typeface="+mn-cs"/>
              </a:rPr>
              <a:t>est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une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durée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convenable</a:t>
            </a:r>
            <a:r>
              <a:rPr lang="en-GB" sz="1100" dirty="0">
                <a:latin typeface="Century Gothic" pitchFamily="34" charset="0"/>
                <a:cs typeface="+mn-cs"/>
              </a:rPr>
              <a:t>)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Utiliser la checklist pour </a:t>
            </a:r>
            <a:r>
              <a:rPr lang="en-GB" sz="1100" dirty="0" err="1">
                <a:latin typeface="Century Gothic" pitchFamily="34" charset="0"/>
                <a:cs typeface="+mn-cs"/>
              </a:rPr>
              <a:t>préparer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ce</a:t>
            </a:r>
            <a:r>
              <a:rPr lang="en-GB" sz="1100" dirty="0">
                <a:latin typeface="Century Gothic" pitchFamily="34" charset="0"/>
                <a:cs typeface="+mn-cs"/>
              </a:rPr>
              <a:t> que </a:t>
            </a:r>
            <a:r>
              <a:rPr lang="en-GB" sz="1100" dirty="0" err="1">
                <a:latin typeface="Century Gothic" pitchFamily="34" charset="0"/>
                <a:cs typeface="+mn-cs"/>
              </a:rPr>
              <a:t>vous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allez</a:t>
            </a:r>
            <a:r>
              <a:rPr lang="en-GB" sz="1100" dirty="0">
                <a:latin typeface="Century Gothic" pitchFamily="34" charset="0"/>
                <a:cs typeface="+mn-cs"/>
              </a:rPr>
              <a:t> dire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Utiliser les cases pour </a:t>
            </a:r>
            <a:r>
              <a:rPr lang="en-GB" sz="1100" dirty="0" err="1">
                <a:latin typeface="Century Gothic" pitchFamily="34" charset="0"/>
                <a:cs typeface="+mn-cs"/>
              </a:rPr>
              <a:t>préparer</a:t>
            </a:r>
            <a:r>
              <a:rPr lang="en-GB" sz="1100" dirty="0">
                <a:latin typeface="Century Gothic" pitchFamily="34" charset="0"/>
                <a:cs typeface="+mn-cs"/>
              </a:rPr>
              <a:t>, </a:t>
            </a:r>
            <a:r>
              <a:rPr lang="en-GB" sz="1100" dirty="0" err="1">
                <a:latin typeface="Century Gothic" pitchFamily="34" charset="0"/>
                <a:cs typeface="+mn-cs"/>
              </a:rPr>
              <a:t>une</a:t>
            </a:r>
            <a:r>
              <a:rPr lang="en-GB" sz="1100" dirty="0">
                <a:latin typeface="Century Gothic" pitchFamily="34" charset="0"/>
                <a:cs typeface="+mn-cs"/>
              </a:rPr>
              <a:t> case correspond à un </a:t>
            </a:r>
            <a:r>
              <a:rPr lang="en-GB" sz="1100" dirty="0" err="1">
                <a:latin typeface="Century Gothic" pitchFamily="34" charset="0"/>
                <a:cs typeface="+mn-cs"/>
              </a:rPr>
              <a:t>paragraphe</a:t>
            </a:r>
            <a:endParaRPr lang="en-GB" sz="1100" dirty="0">
              <a:latin typeface="Century Gothic" pitchFamily="34" charset="0"/>
              <a:cs typeface="+mn-cs"/>
            </a:endParaRP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 err="1">
                <a:latin typeface="Century Gothic" pitchFamily="34" charset="0"/>
                <a:cs typeface="+mn-cs"/>
              </a:rPr>
              <a:t>Décider</a:t>
            </a:r>
            <a:r>
              <a:rPr lang="en-GB" sz="1100" dirty="0">
                <a:latin typeface="Century Gothic" pitchFamily="34" charset="0"/>
                <a:cs typeface="+mn-cs"/>
              </a:rPr>
              <a:t> du style </a:t>
            </a:r>
            <a:r>
              <a:rPr lang="en-GB" sz="1100" dirty="0" err="1">
                <a:latin typeface="Century Gothic" pitchFamily="34" charset="0"/>
                <a:cs typeface="+mn-cs"/>
              </a:rPr>
              <a:t>utilisé</a:t>
            </a:r>
            <a:r>
              <a:rPr lang="en-GB" sz="1100" dirty="0">
                <a:latin typeface="Century Gothic" pitchFamily="34" charset="0"/>
                <a:cs typeface="+mn-cs"/>
              </a:rPr>
              <a:t> : </a:t>
            </a:r>
            <a:r>
              <a:rPr lang="en-GB" sz="1100" dirty="0" err="1">
                <a:latin typeface="Century Gothic" pitchFamily="34" charset="0"/>
                <a:cs typeface="+mn-cs"/>
              </a:rPr>
              <a:t>sérieux</a:t>
            </a:r>
            <a:r>
              <a:rPr lang="en-GB" sz="1100" dirty="0">
                <a:latin typeface="Century Gothic" pitchFamily="34" charset="0"/>
                <a:cs typeface="+mn-cs"/>
              </a:rPr>
              <a:t>, </a:t>
            </a:r>
            <a:r>
              <a:rPr lang="en-GB" sz="1100" dirty="0" err="1">
                <a:latin typeface="Century Gothic" pitchFamily="34" charset="0"/>
                <a:cs typeface="+mn-cs"/>
              </a:rPr>
              <a:t>dynamique</a:t>
            </a:r>
            <a:r>
              <a:rPr lang="en-GB" sz="1100" dirty="0">
                <a:latin typeface="Century Gothic" pitchFamily="34" charset="0"/>
                <a:cs typeface="+mn-cs"/>
              </a:rPr>
              <a:t>, </a:t>
            </a:r>
            <a:r>
              <a:rPr lang="en-GB" sz="1100" dirty="0" err="1">
                <a:latin typeface="Century Gothic" pitchFamily="34" charset="0"/>
                <a:cs typeface="+mn-cs"/>
              </a:rPr>
              <a:t>dramatique</a:t>
            </a:r>
            <a:r>
              <a:rPr lang="en-GB" sz="1100" dirty="0">
                <a:latin typeface="Century Gothic" pitchFamily="34" charset="0"/>
                <a:cs typeface="+mn-cs"/>
              </a:rPr>
              <a:t>…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 err="1">
                <a:latin typeface="Century Gothic" pitchFamily="34" charset="0"/>
                <a:cs typeface="+mn-cs"/>
              </a:rPr>
              <a:t>Assurez-vous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qu’il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capte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l’attention</a:t>
            </a:r>
            <a:r>
              <a:rPr lang="en-GB" sz="1100" dirty="0">
                <a:latin typeface="Century Gothic" pitchFamily="34" charset="0"/>
                <a:cs typeface="+mn-cs"/>
              </a:rPr>
              <a:t> des </a:t>
            </a:r>
            <a:r>
              <a:rPr lang="en-GB" sz="1100" dirty="0" err="1">
                <a:latin typeface="Century Gothic" pitchFamily="34" charset="0"/>
                <a:cs typeface="+mn-cs"/>
              </a:rPr>
              <a:t>auditeurs</a:t>
            </a:r>
            <a:r>
              <a:rPr lang="en-GB" sz="1100" dirty="0">
                <a:latin typeface="Century Gothic" pitchFamily="34" charset="0"/>
                <a:cs typeface="+mn-cs"/>
              </a:rPr>
              <a:t>. </a:t>
            </a:r>
            <a:r>
              <a:rPr lang="en-GB" sz="1100" dirty="0" err="1">
                <a:latin typeface="Century Gothic" pitchFamily="34" charset="0"/>
                <a:cs typeface="+mn-cs"/>
              </a:rPr>
              <a:t>C’est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très</a:t>
            </a:r>
            <a:r>
              <a:rPr lang="en-GB" sz="1100" dirty="0">
                <a:latin typeface="Century Gothic" pitchFamily="34" charset="0"/>
                <a:cs typeface="+mn-cs"/>
              </a:rPr>
              <a:t> important, car </a:t>
            </a:r>
            <a:r>
              <a:rPr lang="en-GB" sz="1100" dirty="0" err="1">
                <a:latin typeface="Century Gothic" pitchFamily="34" charset="0"/>
                <a:cs typeface="+mn-cs"/>
              </a:rPr>
              <a:t>ils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n’ont</a:t>
            </a:r>
            <a:r>
              <a:rPr lang="en-GB" sz="1100" dirty="0">
                <a:latin typeface="Century Gothic" pitchFamily="34" charset="0"/>
                <a:cs typeface="+mn-cs"/>
              </a:rPr>
              <a:t> pas </a:t>
            </a:r>
            <a:r>
              <a:rPr lang="en-GB" sz="1100" dirty="0" err="1">
                <a:latin typeface="Century Gothic" pitchFamily="34" charset="0"/>
                <a:cs typeface="+mn-cs"/>
              </a:rPr>
              <a:t>d’élément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visuel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auquel</a:t>
            </a:r>
            <a:r>
              <a:rPr lang="en-GB" sz="1100" dirty="0">
                <a:latin typeface="Century Gothic" pitchFamily="34" charset="0"/>
                <a:cs typeface="+mn-cs"/>
              </a:rPr>
              <a:t> se </a:t>
            </a:r>
            <a:r>
              <a:rPr lang="en-GB" sz="1100" dirty="0" err="1">
                <a:latin typeface="Century Gothic" pitchFamily="34" charset="0"/>
                <a:cs typeface="+mn-cs"/>
              </a:rPr>
              <a:t>référer</a:t>
            </a:r>
            <a:r>
              <a:rPr lang="en-GB" sz="1100" dirty="0">
                <a:latin typeface="Century Gothic" pitchFamily="34" charset="0"/>
                <a:cs typeface="+mn-cs"/>
              </a:rPr>
              <a:t>.</a:t>
            </a:r>
          </a:p>
        </p:txBody>
      </p:sp>
      <p:sp>
        <p:nvSpPr>
          <p:cNvPr id="15368" name="Rectangle 31"/>
          <p:cNvSpPr>
            <a:spLocks noChangeArrowheads="1"/>
          </p:cNvSpPr>
          <p:nvPr/>
        </p:nvSpPr>
        <p:spPr bwMode="auto">
          <a:xfrm>
            <a:off x="3563938" y="5084763"/>
            <a:ext cx="316865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/>
            <a:r>
              <a:rPr lang="en-GB" sz="1600" b="1">
                <a:latin typeface="Century Gothic" pitchFamily="34" charset="0"/>
              </a:rPr>
              <a:t>Conseils</a:t>
            </a:r>
            <a:endParaRPr lang="en-GB" sz="1600">
              <a:latin typeface="Century Gothic" pitchFamily="34" charset="0"/>
            </a:endParaRP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l"/>
            </a:pPr>
            <a:r>
              <a:rPr lang="en-GB" sz="1100">
                <a:latin typeface="Century Gothic" pitchFamily="34" charset="0"/>
              </a:rPr>
              <a:t>Parler clairement dans le micro ou le dictaphone.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l"/>
            </a:pPr>
            <a:r>
              <a:rPr lang="en-GB" sz="1100">
                <a:latin typeface="Century Gothic" pitchFamily="34" charset="0"/>
              </a:rPr>
              <a:t>Prendre son temps, parler lentement.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l"/>
            </a:pPr>
            <a:r>
              <a:rPr lang="en-GB" sz="1100">
                <a:latin typeface="Century Gothic" pitchFamily="34" charset="0"/>
              </a:rPr>
              <a:t>Enregistrer le podcast dans un endroit calme et sans bruit.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892300" y="0"/>
            <a:ext cx="5688013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Communiquer</a:t>
            </a:r>
            <a:r>
              <a:rPr lang="en-GB" sz="36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 des </a:t>
            </a: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idées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2195513" y="1341438"/>
            <a:ext cx="4711700" cy="3671887"/>
            <a:chOff x="2195736" y="1340768"/>
            <a:chExt cx="4710964" cy="3672408"/>
          </a:xfrm>
        </p:grpSpPr>
        <p:sp>
          <p:nvSpPr>
            <p:cNvPr id="42" name="TextBox 41"/>
            <p:cNvSpPr txBox="1"/>
            <p:nvPr/>
          </p:nvSpPr>
          <p:spPr>
            <a:xfrm>
              <a:off x="4530583" y="1340768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2</a:t>
              </a: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571852" y="1378873"/>
              <a:ext cx="2334848" cy="1224136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37005" y="1378873"/>
              <a:ext cx="2334847" cy="12241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530583" y="2564904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4</a:t>
              </a: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571852" y="2603009"/>
              <a:ext cx="2334848" cy="121143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237005" y="2603009"/>
              <a:ext cx="2334847" cy="1216198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530583" y="3763637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6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571852" y="3816031"/>
              <a:ext cx="2334848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195736" y="3763637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5</a:t>
              </a: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237005" y="3816031"/>
              <a:ext cx="2334847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195736" y="1340768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1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195736" y="2564904"/>
              <a:ext cx="215866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3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875463" y="762000"/>
            <a:ext cx="2449512" cy="5640388"/>
            <a:chOff x="6876256" y="836712"/>
            <a:chExt cx="2448272" cy="5640288"/>
          </a:xfrm>
        </p:grpSpPr>
        <p:sp>
          <p:nvSpPr>
            <p:cNvPr id="70" name="Rectangle 69"/>
            <p:cNvSpPr/>
            <p:nvPr/>
          </p:nvSpPr>
          <p:spPr>
            <a:xfrm>
              <a:off x="6876256" y="836712"/>
              <a:ext cx="2267744" cy="5640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1" name="TextBox 50"/>
            <p:cNvSpPr txBox="1"/>
            <p:nvPr/>
          </p:nvSpPr>
          <p:spPr>
            <a:xfrm>
              <a:off x="6947657" y="836712"/>
              <a:ext cx="2376871" cy="4619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La checklist de la communication </a:t>
              </a:r>
              <a:r>
                <a:rPr lang="en-GB" sz="1200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efficace</a:t>
              </a:r>
              <a:endParaRPr lang="en-GB" sz="12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72" name="TextBox 51"/>
            <p:cNvSpPr txBox="1"/>
            <p:nvPr/>
          </p:nvSpPr>
          <p:spPr>
            <a:xfrm>
              <a:off x="6938137" y="1293904"/>
              <a:ext cx="1977024" cy="1323952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fr-FR" sz="1000" b="1" dirty="0">
                  <a:latin typeface="Century Gothic" pitchFamily="34" charset="0"/>
                  <a:cs typeface="+mn-cs"/>
                </a:rPr>
                <a:t>Est-ce que le contenu est</a:t>
              </a:r>
              <a:br>
                <a:rPr lang="fr-FR" sz="1000" b="1" dirty="0">
                  <a:latin typeface="Century Gothic" pitchFamily="34" charset="0"/>
                  <a:cs typeface="+mn-cs"/>
                </a:rPr>
              </a:br>
              <a:r>
                <a:rPr lang="fr-FR" sz="1000" b="1" dirty="0">
                  <a:latin typeface="Century Gothic" pitchFamily="34" charset="0"/>
                  <a:cs typeface="+mn-cs"/>
                </a:rPr>
                <a:t>        </a:t>
              </a:r>
              <a:r>
                <a:rPr lang="fr-FR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clair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Le registre correspond-il à l’objectif et au public présent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Est-ce facile à comprendre ?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938137" y="4840316"/>
              <a:ext cx="2205508" cy="1554135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cohérent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que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chaque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scène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ou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paragraphe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exprime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message principal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dans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ordre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logique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liés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949244" y="3702099"/>
              <a:ext cx="2194401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correct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mis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explications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et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expliqué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termes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938137" y="2562294"/>
              <a:ext cx="2205508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346CDC"/>
                </a:buClr>
                <a:buSzPct val="140000"/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br>
                <a:rPr lang="en-GB" sz="1000" b="1" dirty="0">
                  <a:latin typeface="Century Gothic" pitchFamily="34" charset="0"/>
                  <a:cs typeface="+mn-cs"/>
                </a:rPr>
              </a:b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concret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Des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exemples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présentés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des mots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frappants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Affichage à l'écran (4:3)</PresentationFormat>
  <Paragraphs>36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2</cp:revision>
  <dcterms:created xsi:type="dcterms:W3CDTF">2016-11-18T16:23:17Z</dcterms:created>
  <dcterms:modified xsi:type="dcterms:W3CDTF">2016-11-18T16:23:53Z</dcterms:modified>
</cp:coreProperties>
</file>