
<file path=[Content_Types].xml><?xml version="1.0" encoding="utf-8"?>
<Types xmlns="http://schemas.openxmlformats.org/package/2006/content-types">
  <Override PartName="/ppt/slides/slide14.xml" ContentType="application/vnd.openxmlformats-officedocument.presentationml.slide+xml"/>
  <Override PartName="/ppt/tags/tag11.xml" ContentType="application/vnd.openxmlformats-officedocument.presentationml.tags+xml"/>
  <Override PartName="/ppt/tags/tag30.xml" ContentType="application/vnd.openxmlformats-officedocument.presentationml.tags+xml"/>
  <Override PartName="/ppt/tags/tag1.xml" ContentType="application/vnd.openxmlformats-officedocument.presentationml.tags+xml"/>
  <Override PartName="/ppt/tags/tag46.xml" ContentType="application/vnd.openxmlformats-officedocument.presentationml.tags+xml"/>
  <Override PartName="/ppt/tags/tag27.xml" ContentType="application/vnd.openxmlformats-officedocument.presentationml.tags+xml"/>
  <Default Extension="bin" ContentType="application/vnd.openxmlformats-officedocument.presentationml.printerSettings"/>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commentAuthors.xml" ContentType="application/vnd.openxmlformats-officedocument.presentationml.commentAuthors+xml"/>
  <Override PartName="/ppt/tags/tag15.xml" ContentType="application/vnd.openxmlformats-officedocument.presentationml.tags+xml"/>
  <Override PartName="/ppt/slides/slide3.xml" ContentType="application/vnd.openxmlformats-officedocument.presentationml.slide+xml"/>
  <Override PartName="/ppt/slideLayouts/slideLayout1.xml" ContentType="application/vnd.openxmlformats-officedocument.presentationml.slideLayout+xml"/>
  <Override PartName="/ppt/tags/tag34.xml" ContentType="application/vnd.openxmlformats-officedocument.presentationml.tags+xml"/>
  <Override PartName="/ppt/slides/slide23.xml" ContentType="application/vnd.openxmlformats-officedocument.presentationml.slide+xml"/>
  <Override PartName="/ppt/theme/theme1.xml" ContentType="application/vnd.openxmlformats-officedocument.theme+xml"/>
  <Default Extension="fntdata" ContentType="application/x-fontdata"/>
  <Override PartName="/ppt/tags/tag20.xml" ContentType="application/vnd.openxmlformats-officedocument.presentationml.tags+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tags/tag38.xml" ContentType="application/vnd.openxmlformats-officedocument.presentationml.tags+xml"/>
  <Override PartName="/ppt/slideLayouts/slideLayout5.xml" ContentType="application/vnd.openxmlformats-officedocument.presentationml.slideLayout+xml"/>
  <Override PartName="/ppt/tags/tag9.xml" ContentType="application/vnd.openxmlformats-officedocument.presentationml.tags+xml"/>
  <Override PartName="/ppt/slides/slide11.xml" ContentType="application/vnd.openxmlformats-officedocument.presentationml.slide+xml"/>
  <Override PartName="/ppt/tags/tag19.xml" ContentType="application/vnd.openxmlformats-officedocument.presentationml.tags+xml"/>
  <Override PartName="/ppt/slides/slide7.xml" ContentType="application/vnd.openxmlformats-officedocument.presentationml.slide+xml"/>
  <Override PartName="/ppt/tags/tag24.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slides/slide15.xml" ContentType="application/vnd.openxmlformats-officedocument.presentationml.slide+xml"/>
  <Override PartName="/ppt/tags/tag12.xml" ContentType="application/vnd.openxmlformats-officedocument.presentationml.tags+xml"/>
  <Override PartName="/ppt/tags/tag31.xml" ContentType="application/vnd.openxmlformats-officedocument.presentationml.tags+xml"/>
  <Override PartName="/ppt/tags/tag2.xml" ContentType="application/vnd.openxmlformats-officedocument.presentationml.tags+xml"/>
  <Override PartName="/ppt/tags/tag47.xml" ContentType="application/vnd.openxmlformats-officedocument.presentationml.tags+xml"/>
  <Override PartName="/ppt/slides/slide20.xml" ContentType="application/vnd.openxmlformats-officedocument.presentationml.slide+xml"/>
  <Override PartName="/ppt/tags/tag28.xml" ContentType="application/vnd.openxmlformats-officedocument.presentationml.tags+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tags/tag16.xml" ContentType="application/vnd.openxmlformats-officedocument.presentationml.tags+xml"/>
  <Override PartName="/ppt/slides/slide4.xml" ContentType="application/vnd.openxmlformats-officedocument.presentationml.slide+xml"/>
  <Override PartName="/ppt/slideLayouts/slideLayout2.xml" ContentType="application/vnd.openxmlformats-officedocument.presentationml.slideLayout+xml"/>
  <Override PartName="/ppt/tags/tag35.xml" ContentType="application/vnd.openxmlformats-officedocument.presentationml.tags+xml"/>
  <Override PartName="/ppt/slides/slide24.xml" ContentType="application/vnd.openxmlformats-officedocument.presentationml.slide+xml"/>
  <Override PartName="/ppt/theme/theme2.xml" ContentType="application/vnd.openxmlformats-officedocument.theme+xml"/>
  <Override PartName="/ppt/tags/tag6.xml" ContentType="application/vnd.openxmlformats-officedocument.presentationml.tags+xml"/>
  <Override PartName="/ppt/tags/tag21.xml" ContentType="application/vnd.openxmlformats-officedocument.presentationml.tags+xml"/>
  <Override PartName="/ppt/tags/tag40.xml" ContentType="application/vnd.openxmlformats-officedocument.presentationml.tags+xml"/>
  <Override PartName="/ppt/handoutMasters/handoutMaster1.xml" ContentType="application/vnd.openxmlformats-officedocument.presentationml.handoutMaster+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tags/tag39.xml" ContentType="application/vnd.openxmlformats-officedocument.presentationml.tags+xml"/>
  <Override PartName="/ppt/slides/slide12.xml" ContentType="application/vnd.openxmlformats-officedocument.presentationml.slide+xml"/>
  <Override PartName="/ppt/slides/slide8.xml" ContentType="application/vnd.openxmlformats-officedocument.presentationml.slide+xml"/>
  <Override PartName="/ppt/slideLayouts/slideLayout6.xml" ContentType="application/vnd.openxmlformats-officedocument.presentationml.slideLayout+xml"/>
  <Override PartName="/ppt/tags/tag25.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Default Extension="wdp" ContentType="image/vnd.ms-photo"/>
  <Default Extension="emf" ContentType="image/x-emf"/>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tags/tag13.xml" ContentType="application/vnd.openxmlformats-officedocument.presentationml.tags+xml"/>
  <Override PartName="/ppt/tags/tag32.xml" ContentType="application/vnd.openxmlformats-officedocument.presentationml.tags+xml"/>
  <Override PartName="/ppt/tags/tag3.xml" ContentType="application/vnd.openxmlformats-officedocument.presentationml.tags+xml"/>
  <Override PartName="/ppt/tags/tag29.xml" ContentType="application/vnd.openxmlformats-officedocument.presentationml.tags+xml"/>
  <Override PartName="/ppt/slides/slide21.xml" ContentType="application/vnd.openxmlformats-officedocument.presentationml.slide+xml"/>
  <Override PartName="/ppt/slides/slide1.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ags/tag36.xml" ContentType="application/vnd.openxmlformats-officedocument.presentationml.tags+xml"/>
  <Override PartName="/ppt/theme/theme3.xml" ContentType="application/vnd.openxmlformats-officedocument.theme+xml"/>
  <Override PartName="/ppt/tags/tag22.xml" ContentType="application/vnd.openxmlformats-officedocument.presentationml.tags+xml"/>
  <Override PartName="/ppt/tags/tag7.xml" ContentType="application/vnd.openxmlformats-officedocument.presentationml.tags+xml"/>
  <Override PartName="/ppt/tags/tag17.xml" ContentType="application/vnd.openxmlformats-officedocument.presentationml.tags+xml"/>
  <Override PartName="/ppt/tags/tag41.xml" ContentType="application/vnd.openxmlformats-officedocument.presentationml.tags+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tags/tag10.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45.xml" ContentType="application/vnd.openxmlformats-officedocument.presentationml.tags+xml"/>
  <Override PartName="/docProps/app.xml" ContentType="application/vnd.openxmlformats-officedocument.extended-properties+xml"/>
  <Override PartName="/ppt/viewProps.xml" ContentType="application/vnd.openxmlformats-officedocument.presentationml.viewProp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presentation.xml" ContentType="application/vnd.openxmlformats-officedocument.presentationml.presentation.main+xml"/>
  <Override PartName="/ppt/tags/tag14.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slides/slide2.xml" ContentType="application/vnd.openxmlformats-officedocument.presentationml.slide+xml"/>
  <Override PartName="/ppt/slides/slide22.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tags/tag37.xml" ContentType="application/vnd.openxmlformats-officedocument.presentationml.tags+xml"/>
  <Override PartName="/ppt/slideLayouts/slideLayout4.xml" ContentType="application/vnd.openxmlformats-officedocument.presentationml.slideLayout+xml"/>
  <Override PartName="/ppt/tags/tag8.xml" ContentType="application/vnd.openxmlformats-officedocument.presentationml.tags+xml"/>
  <Override PartName="/ppt/slides/slide10.xml" ContentType="application/vnd.openxmlformats-officedocument.presentationml.slide+xml"/>
  <Override PartName="/ppt/tags/tag18.xml" ContentType="application/vnd.openxmlformats-officedocument.presentationml.tags+xml"/>
  <Override PartName="/ppt/slides/slide6.xml" ContentType="application/vnd.openxmlformats-officedocument.presentationml.slide+xml"/>
  <Override PartName="/ppt/tags/tag23.xml" ContentType="application/vnd.openxmlformats-officedocument.presentationml.tags+xml"/>
  <Override PartName="/ppt/tags/tag42.xml" ContentType="application/vnd.openxmlformats-officedocument.presentationml.tags+xml"/>
  <Override PartName="/docProps/custom.xml" ContentType="application/vnd.openxmlformats-officedocument.custom-properties+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p:sldMasterIdLst>
    <p:sldMasterId id="2147483648" r:id="rId1"/>
  </p:sldMasterIdLst>
  <p:notesMasterIdLst>
    <p:notesMasterId r:id="rId27"/>
  </p:notesMasterIdLst>
  <p:handoutMasterIdLst>
    <p:handoutMasterId r:id="rId28"/>
  </p:handoutMasterIdLst>
  <p:sldIdLst>
    <p:sldId id="279" r:id="rId2"/>
    <p:sldId id="443" r:id="rId3"/>
    <p:sldId id="396" r:id="rId4"/>
    <p:sldId id="350" r:id="rId5"/>
    <p:sldId id="398" r:id="rId6"/>
    <p:sldId id="442" r:id="rId7"/>
    <p:sldId id="434" r:id="rId8"/>
    <p:sldId id="404" r:id="rId9"/>
    <p:sldId id="406" r:id="rId10"/>
    <p:sldId id="430" r:id="rId11"/>
    <p:sldId id="431" r:id="rId12"/>
    <p:sldId id="432" r:id="rId13"/>
    <p:sldId id="433" r:id="rId14"/>
    <p:sldId id="413" r:id="rId15"/>
    <p:sldId id="409" r:id="rId16"/>
    <p:sldId id="439" r:id="rId17"/>
    <p:sldId id="440" r:id="rId18"/>
    <p:sldId id="441" r:id="rId19"/>
    <p:sldId id="435" r:id="rId20"/>
    <p:sldId id="436" r:id="rId21"/>
    <p:sldId id="437" r:id="rId22"/>
    <p:sldId id="438" r:id="rId23"/>
    <p:sldId id="428" r:id="rId24"/>
    <p:sldId id="277" r:id="rId25"/>
    <p:sldId id="278" r:id="rId26"/>
  </p:sldIdLst>
  <p:sldSz cx="9144000" cy="6858000" type="screen4x3"/>
  <p:notesSz cx="6864350" cy="9998075"/>
  <p:embeddedFontLst>
    <p:embeddedFont>
      <p:font typeface="Calibri"/>
      <p:regular r:id="rId29"/>
      <p:bold r:id="rId30"/>
      <p:italic r:id="rId31"/>
      <p:boldItalic r:id="rId32"/>
    </p:embeddedFont>
    <p:embeddedFont>
      <p:font typeface="Century Gothic"/>
      <p:regular r:id="rId33"/>
      <p:bold r:id="rId34"/>
      <p:italic r:id="rId35"/>
      <p:boldItalic r:id="rId36"/>
    </p:embeddedFont>
    <p:embeddedFont>
      <p:font typeface="Ebrima"/>
      <p:regular r:id="rId37"/>
      <p:bold r:id="rId38"/>
    </p:embeddedFont>
    <p:embeddedFont>
      <p:font typeface="Mangal"/>
      <p:regular r:id="rId39"/>
      <p:bold r:id="rId40"/>
    </p:embeddedFont>
    <p:embeddedFont>
      <p:font typeface="Wingdings 2" charset="2"/>
      <p:regular r:id="rId41"/>
    </p:embeddedFont>
    <p:embeddedFont>
      <p:font typeface="ＭＳ Ｐゴシック"/>
      <p:regular r:id="rId42"/>
    </p:embeddedFont>
    <p:embeddedFont>
      <p:font typeface="LilyUPC"/>
      <p:regular r:id="rId43"/>
      <p:bold r:id="rId44"/>
      <p:italic r:id="rId45"/>
      <p:boldItalic r:id="rId46"/>
    </p:embeddedFont>
  </p:embeddedFontLst>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Antony Sherborne" initials="AS" lastIdx="75" clrIdx="0">
    <p:extLst/>
  </p:cmAuthor>
  <p:cmAuthor id="2" name="Gemma Young" initials="GY" lastIdx="79" clrIdx="1"/>
  <p:cmAuthor id="3" name="Linda" initials="L" lastIdx="3" clrIdx="2"/>
  <p:cmAuthor id="4" name="Philippa Gardom Hulme" initials="PGH" lastIdx="5" clrIdx="3"/>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 xmlns:p="http://schemas.openxmlformats.org/presentationml/2006/main" xmlns:r="http://schemas.openxmlformats.org/officeDocument/2006/relationships" xmlns:a="http://schemas.openxmlformats.org/drawingml/2006/main">
          <a:srgbClr val="FF0000"/>
        </p14:laserClr>
      </p:ext>
      <p:ext uri="{2FDB2607-1784-4EEB-B798-7EB5836EED8A}">
        <p14:showMediaCtrls xmlns:p14="http://schemas.microsoft.com/office/powerpoint/2010/main" xmlns="" xmlns:p="http://schemas.openxmlformats.org/presentationml/2006/main" xmlns:r="http://schemas.openxmlformats.org/officeDocument/2006/relationships" xmlns:a="http://schemas.openxmlformats.org/drawingml/2006/main" val="1"/>
      </p:ext>
    </p:extLst>
  </p:showPr>
  <p:clrMru>
    <a:srgbClr val="558ED5"/>
    <a:srgbClr val="2FA342"/>
    <a:srgbClr val="FF9900"/>
    <a:srgbClr val="EB9F15"/>
    <a:srgbClr val="28A046"/>
    <a:srgbClr val="5986B7"/>
    <a:srgbClr val="FFFFFF"/>
    <a:srgbClr val="4772C9"/>
    <a:srgbClr val="B33D96"/>
    <a:srgbClr val="F8E59E"/>
  </p:clrMru>
  <p:extLst>
    <p:ext uri="{E76CE94A-603C-4142-B9EB-6D1370010A27}">
      <p14:discardImageEditData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p14="http://schemas.microsoft.com/office/powerpoint/2010/main" xmlns="" xmlns:p="http://schemas.openxmlformats.org/presentationml/2006/main" xmlns:r="http://schemas.openxmlformats.org/officeDocument/2006/relationships" xmlns:a="http://schemas.openxmlformats.org/drawingml/2006/main" val="220"/>
    </p:ext>
    <p:ext uri="{FD5EFAAD-0ECE-453E-9831-46B23BE46B34}">
      <p15:chartTrackingRefBased xmlns:p15="http://schemas.microsoft.com/office/powerpoint/2012/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7016" autoAdjust="0"/>
    <p:restoredTop sz="95073" autoAdjust="0"/>
  </p:normalViewPr>
  <p:slideViewPr>
    <p:cSldViewPr>
      <p:cViewPr>
        <p:scale>
          <a:sx n="100" d="100"/>
          <a:sy n="100" d="100"/>
        </p:scale>
        <p:origin x="-528" y="2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font" Target="fonts/font12.fntdata"/><Relationship Id="rId41" Type="http://schemas.openxmlformats.org/officeDocument/2006/relationships/font" Target="fonts/font13.fntdata"/><Relationship Id="rId42" Type="http://schemas.openxmlformats.org/officeDocument/2006/relationships/font" Target="fonts/font14.fntdata"/><Relationship Id="rId43" Type="http://schemas.openxmlformats.org/officeDocument/2006/relationships/font" Target="fonts/font15.fntdata"/><Relationship Id="rId44" Type="http://schemas.openxmlformats.org/officeDocument/2006/relationships/font" Target="fonts/font16.fntdata"/><Relationship Id="rId45" Type="http://schemas.openxmlformats.org/officeDocument/2006/relationships/font" Target="fonts/font17.fntdata"/><Relationship Id="rId46" Type="http://schemas.openxmlformats.org/officeDocument/2006/relationships/font" Target="fonts/font18.fntdata"/><Relationship Id="rId47" Type="http://schemas.openxmlformats.org/officeDocument/2006/relationships/printerSettings" Target="printerSettings/printerSettings1.bin"/><Relationship Id="rId48" Type="http://schemas.openxmlformats.org/officeDocument/2006/relationships/tags" Target="tags/tag1.xml"/><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font" Target="fonts/font2.fntdata"/><Relationship Id="rId31" Type="http://schemas.openxmlformats.org/officeDocument/2006/relationships/font" Target="fonts/font3.fntdata"/><Relationship Id="rId32" Type="http://schemas.openxmlformats.org/officeDocument/2006/relationships/font" Target="fonts/font4.fntdata"/><Relationship Id="rId33" Type="http://schemas.openxmlformats.org/officeDocument/2006/relationships/font" Target="fonts/font5.fntdata"/><Relationship Id="rId34" Type="http://schemas.openxmlformats.org/officeDocument/2006/relationships/font" Target="fonts/font6.fntdata"/><Relationship Id="rId35" Type="http://schemas.openxmlformats.org/officeDocument/2006/relationships/font" Target="fonts/font7.fntdata"/><Relationship Id="rId36" Type="http://schemas.openxmlformats.org/officeDocument/2006/relationships/font" Target="fonts/font8.fntdata"/><Relationship Id="rId37" Type="http://schemas.openxmlformats.org/officeDocument/2006/relationships/font" Target="fonts/font9.fntdata"/><Relationship Id="rId38" Type="http://schemas.openxmlformats.org/officeDocument/2006/relationships/font" Target="fonts/font10.fntdata"/><Relationship Id="rId39" Type="http://schemas.openxmlformats.org/officeDocument/2006/relationships/font" Target="fonts/font11.fntdata"/><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font" Target="fonts/font1.fntdata"/><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7788" y="0"/>
            <a:ext cx="2974975" cy="500063"/>
          </a:xfrm>
          <a:prstGeom prst="rect">
            <a:avLst/>
          </a:prstGeom>
        </p:spPr>
        <p:txBody>
          <a:bodyPr vert="horz" lIns="91440" tIns="45720" rIns="91440" bIns="45720" rtlCol="0"/>
          <a:lstStyle>
            <a:lvl1pPr algn="r">
              <a:defRPr sz="1200"/>
            </a:lvl1pPr>
          </a:lstStyle>
          <a:p>
            <a:fld id="{E3F7B760-2193-4023-9C6B-EFA9050BEF78}" type="datetimeFigureOut">
              <a:rPr lang="en-GB" smtClean="0"/>
              <a:pPr/>
              <a:t>12/10/16</a:t>
            </a:fld>
            <a:endParaRPr lang="en-GB" dirty="0"/>
          </a:p>
        </p:txBody>
      </p:sp>
      <p:sp>
        <p:nvSpPr>
          <p:cNvPr id="4" name="Footer Placeholder 3"/>
          <p:cNvSpPr>
            <a:spLocks noGrp="1"/>
          </p:cNvSpPr>
          <p:nvPr>
            <p:ph type="ftr" sz="quarter" idx="2"/>
          </p:nvPr>
        </p:nvSpPr>
        <p:spPr>
          <a:xfrm>
            <a:off x="0" y="9496425"/>
            <a:ext cx="2974975" cy="50006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7788" y="9496425"/>
            <a:ext cx="2974975" cy="500063"/>
          </a:xfrm>
          <a:prstGeom prst="rect">
            <a:avLst/>
          </a:prstGeom>
        </p:spPr>
        <p:txBody>
          <a:bodyPr vert="horz" lIns="91440" tIns="45720" rIns="91440" bIns="45720" rtlCol="0" anchor="b"/>
          <a:lstStyle>
            <a:lvl1pPr algn="r">
              <a:defRPr sz="1200"/>
            </a:lvl1pPr>
          </a:lstStyle>
          <a:p>
            <a:fld id="{4E6A7321-8033-4E23-B93B-250166221464}" type="slidenum">
              <a:rPr lang="en-GB" smtClean="0"/>
              <a:pPr/>
              <a:t>‹#›</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1595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904"/>
          </a:xfrm>
          <a:prstGeom prst="rect">
            <a:avLst/>
          </a:prstGeom>
        </p:spPr>
        <p:txBody>
          <a:bodyPr vert="horz" lIns="96350" tIns="48175" rIns="96350" bIns="48175" rtlCol="0"/>
          <a:lstStyle>
            <a:lvl1pPr algn="l">
              <a:defRPr sz="1300"/>
            </a:lvl1pPr>
          </a:lstStyle>
          <a:p>
            <a:endParaRPr lang="en-GB" dirty="0"/>
          </a:p>
        </p:txBody>
      </p:sp>
      <p:sp>
        <p:nvSpPr>
          <p:cNvPr id="3" name="Date Placeholder 2"/>
          <p:cNvSpPr>
            <a:spLocks noGrp="1"/>
          </p:cNvSpPr>
          <p:nvPr>
            <p:ph type="dt" idx="1"/>
          </p:nvPr>
        </p:nvSpPr>
        <p:spPr>
          <a:xfrm>
            <a:off x="3888210" y="0"/>
            <a:ext cx="2974552" cy="499904"/>
          </a:xfrm>
          <a:prstGeom prst="rect">
            <a:avLst/>
          </a:prstGeom>
        </p:spPr>
        <p:txBody>
          <a:bodyPr vert="horz" lIns="96350" tIns="48175" rIns="96350" bIns="48175" rtlCol="0"/>
          <a:lstStyle>
            <a:lvl1pPr algn="r">
              <a:defRPr sz="1300"/>
            </a:lvl1pPr>
          </a:lstStyle>
          <a:p>
            <a:fld id="{5699DE8D-534E-4523-A397-7A0410357DF6}" type="datetimeFigureOut">
              <a:rPr lang="en-GB" smtClean="0"/>
              <a:pPr/>
              <a:t>12/10/16</a:t>
            </a:fld>
            <a:endParaRPr lang="en-GB" dirty="0"/>
          </a:p>
        </p:txBody>
      </p:sp>
      <p:sp>
        <p:nvSpPr>
          <p:cNvPr id="4" name="Slide Image Placehold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50" tIns="48175" rIns="96350" bIns="48175" rtlCol="0" anchor="ctr"/>
          <a:lstStyle/>
          <a:p>
            <a:endParaRPr lang="en-GB" dirty="0"/>
          </a:p>
        </p:txBody>
      </p:sp>
      <p:sp>
        <p:nvSpPr>
          <p:cNvPr id="5" name="Notes Placeholder 4"/>
          <p:cNvSpPr>
            <a:spLocks noGrp="1"/>
          </p:cNvSpPr>
          <p:nvPr>
            <p:ph type="body" sz="quarter" idx="3"/>
          </p:nvPr>
        </p:nvSpPr>
        <p:spPr>
          <a:xfrm>
            <a:off x="686435" y="4749086"/>
            <a:ext cx="5491480" cy="4499134"/>
          </a:xfrm>
          <a:prstGeom prst="rect">
            <a:avLst/>
          </a:prstGeom>
        </p:spPr>
        <p:txBody>
          <a:bodyPr vert="horz" lIns="96350" tIns="48175" rIns="96350" bIns="481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436"/>
            <a:ext cx="2974552" cy="499904"/>
          </a:xfrm>
          <a:prstGeom prst="rect">
            <a:avLst/>
          </a:prstGeom>
        </p:spPr>
        <p:txBody>
          <a:bodyPr vert="horz" lIns="96350" tIns="48175" rIns="96350" bIns="48175"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88210" y="9496436"/>
            <a:ext cx="2974552" cy="499904"/>
          </a:xfrm>
          <a:prstGeom prst="rect">
            <a:avLst/>
          </a:prstGeom>
        </p:spPr>
        <p:txBody>
          <a:bodyPr vert="horz" lIns="96350" tIns="48175" rIns="96350" bIns="48175" rtlCol="0" anchor="b"/>
          <a:lstStyle>
            <a:lvl1pPr algn="r">
              <a:defRPr sz="1300"/>
            </a:lvl1pPr>
          </a:lstStyle>
          <a:p>
            <a:fld id="{040C4CB4-6439-4B9C-81E7-42EE3FE83DA2}" type="slidenum">
              <a:rPr lang="en-GB" smtClean="0"/>
              <a:pPr/>
              <a:t>‹#›</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841017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notesMaster" Target="../notesMasters/notesMaster1.xml"/><Relationship Id="rId3"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notesMaster" Target="../notesMasters/notesMaster1.xml"/><Relationship Id="rId3"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notesMaster" Target="../notesMasters/notesMaster1.xml"/><Relationship Id="rId3"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notesMaster" Target="../notesMasters/notesMaster1.xml"/><Relationship Id="rId3"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notesMaster" Target="../notesMasters/notesMaster1.xml"/><Relationship Id="rId3"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notesMaster" Target="../notesMasters/notesMaster1.xml"/><Relationship Id="rId3"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notesMaster" Target="../notesMasters/notesMaster1.xml"/><Relationship Id="rId3"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notesMaster" Target="../notesMasters/notesMaster1.xml"/><Relationship Id="rId3"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notesMaster" Target="../notesMasters/notesMaster1.xml"/><Relationship Id="rId3"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notesMaster" Target="../notesMasters/notesMaster1.xml"/><Relationship Id="rId3"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3378DDA-6197-446A-853C-9249F1FC77A7}" type="slidenum">
              <a:rPr lang="en-GB" smtClean="0"/>
              <a:pPr/>
              <a:t>1</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1154967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GB" sz="1200" kern="1200" dirty="0" err="1">
                <a:solidFill>
                  <a:schemeClr val="tx1"/>
                </a:solidFill>
                <a:latin typeface="+mn-lt"/>
                <a:ea typeface="+mn-ea"/>
                <a:cs typeface="+mn-cs"/>
              </a:rPr>
              <a:t>Expliquer</a:t>
            </a:r>
            <a:r>
              <a:rPr lang="en-GB" sz="1200" kern="1200" dirty="0">
                <a:solidFill>
                  <a:schemeClr val="tx1"/>
                </a:solidFill>
                <a:latin typeface="+mn-lt"/>
                <a:ea typeface="+mn-ea"/>
                <a:cs typeface="+mn-cs"/>
              </a:rPr>
              <a:t> que les </a:t>
            </a:r>
            <a:r>
              <a:rPr lang="en-GB" sz="1200" kern="1200" dirty="0" err="1">
                <a:solidFill>
                  <a:schemeClr val="tx1"/>
                </a:solidFill>
                <a:latin typeface="+mn-lt"/>
                <a:ea typeface="+mn-ea"/>
                <a:cs typeface="+mn-cs"/>
              </a:rPr>
              <a:t>colonnes</a:t>
            </a:r>
            <a:r>
              <a:rPr lang="en-GB" sz="1200" kern="1200" dirty="0">
                <a:solidFill>
                  <a:schemeClr val="tx1"/>
                </a:solidFill>
                <a:latin typeface="+mn-lt"/>
                <a:ea typeface="+mn-ea"/>
                <a:cs typeface="+mn-cs"/>
              </a:rPr>
              <a:t> C et A </a:t>
            </a:r>
            <a:r>
              <a:rPr lang="en-GB" sz="1200" kern="1200" dirty="0" err="1">
                <a:solidFill>
                  <a:schemeClr val="tx1"/>
                </a:solidFill>
                <a:latin typeface="+mn-lt"/>
                <a:ea typeface="+mn-ea"/>
                <a:cs typeface="+mn-cs"/>
              </a:rPr>
              <a:t>seront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remplies</a:t>
            </a:r>
            <a:r>
              <a:rPr lang="en-GB" sz="1200" kern="1200" dirty="0">
                <a:solidFill>
                  <a:schemeClr val="tx1"/>
                </a:solidFill>
                <a:latin typeface="+mn-lt"/>
                <a:ea typeface="+mn-ea"/>
                <a:cs typeface="+mn-cs"/>
              </a:rPr>
              <a:t> plus </a:t>
            </a:r>
            <a:r>
              <a:rPr lang="en-GB" sz="1200" kern="1200" dirty="0" err="1">
                <a:solidFill>
                  <a:schemeClr val="tx1"/>
                </a:solidFill>
                <a:latin typeface="+mn-lt"/>
                <a:ea typeface="+mn-ea"/>
                <a:cs typeface="+mn-cs"/>
              </a:rPr>
              <a:t>tard</a:t>
            </a:r>
            <a:r>
              <a:rPr lang="en-GB" sz="1200" kern="1200" dirty="0">
                <a:solidFill>
                  <a:schemeClr val="tx1"/>
                </a:solidFill>
                <a:latin typeface="+mn-lt"/>
                <a:ea typeface="+mn-ea"/>
                <a:cs typeface="+mn-cs"/>
              </a:rPr>
              <a:t>.</a:t>
            </a:r>
          </a:p>
          <a:p>
            <a:r>
              <a:rPr lang="en-GB" sz="1200" kern="1200" dirty="0">
                <a:solidFill>
                  <a:schemeClr val="tx1"/>
                </a:solidFill>
                <a:latin typeface="+mn-lt"/>
                <a:ea typeface="+mn-ea"/>
                <a:cs typeface="+mn-cs"/>
              </a:rPr>
              <a:t>Cliquer sur </a:t>
            </a:r>
            <a:r>
              <a:rPr lang="en-GB" sz="1200" kern="1200" dirty="0" err="1">
                <a:solidFill>
                  <a:schemeClr val="tx1"/>
                </a:solidFill>
                <a:latin typeface="+mn-lt"/>
                <a:ea typeface="+mn-ea"/>
                <a:cs typeface="+mn-cs"/>
              </a:rPr>
              <a:t>l’image</a:t>
            </a:r>
            <a:r>
              <a:rPr lang="en-GB" sz="1200" kern="1200" dirty="0">
                <a:solidFill>
                  <a:schemeClr val="tx1"/>
                </a:solidFill>
                <a:latin typeface="+mn-lt"/>
                <a:ea typeface="+mn-ea"/>
                <a:cs typeface="+mn-cs"/>
              </a:rPr>
              <a:t> sur le site web </a:t>
            </a:r>
            <a:r>
              <a:rPr lang="en-GB" sz="1200" kern="1200" dirty="0" err="1">
                <a:solidFill>
                  <a:schemeClr val="tx1"/>
                </a:solidFill>
                <a:latin typeface="+mn-lt"/>
                <a:ea typeface="+mn-ea"/>
                <a:cs typeface="+mn-cs"/>
              </a:rPr>
              <a:t>d’Engage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afin</a:t>
            </a:r>
            <a:r>
              <a:rPr lang="en-GB" sz="1200" kern="1200" dirty="0">
                <a:solidFill>
                  <a:schemeClr val="tx1"/>
                </a:solidFill>
                <a:latin typeface="+mn-lt"/>
                <a:ea typeface="+mn-ea"/>
                <a:cs typeface="+mn-cs"/>
              </a:rPr>
              <a:t> de </a:t>
            </a:r>
            <a:r>
              <a:rPr lang="en-GB" sz="1200" kern="1200" dirty="0" err="1">
                <a:solidFill>
                  <a:schemeClr val="tx1"/>
                </a:solidFill>
                <a:latin typeface="+mn-lt"/>
                <a:ea typeface="+mn-ea"/>
                <a:cs typeface="+mn-cs"/>
              </a:rPr>
              <a:t>montrer</a:t>
            </a:r>
            <a:r>
              <a:rPr lang="en-GB" sz="1200" kern="1200" dirty="0">
                <a:solidFill>
                  <a:schemeClr val="tx1"/>
                </a:solidFill>
                <a:latin typeface="+mn-lt"/>
                <a:ea typeface="+mn-ea"/>
                <a:cs typeface="+mn-cs"/>
              </a:rPr>
              <a:t> aux </a:t>
            </a:r>
            <a:r>
              <a:rPr lang="en-GB" sz="1200" kern="1200" dirty="0" err="1">
                <a:solidFill>
                  <a:schemeClr val="tx1"/>
                </a:solidFill>
                <a:latin typeface="+mn-lt"/>
                <a:ea typeface="+mn-ea"/>
                <a:cs typeface="+mn-cs"/>
              </a:rPr>
              <a:t>apprenants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où</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ils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peuvent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accéder</a:t>
            </a:r>
            <a:r>
              <a:rPr lang="en-GB" sz="1200" kern="1200" dirty="0">
                <a:solidFill>
                  <a:schemeClr val="tx1"/>
                </a:solidFill>
                <a:latin typeface="+mn-lt"/>
                <a:ea typeface="+mn-ea"/>
                <a:cs typeface="+mn-cs"/>
              </a:rPr>
              <a:t> aux sources.</a:t>
            </a:r>
          </a:p>
          <a:p>
            <a:r>
              <a:rPr lang="en-GB" sz="1200" kern="1200" dirty="0" err="1">
                <a:solidFill>
                  <a:schemeClr val="tx1"/>
                </a:solidFill>
                <a:latin typeface="+mn-lt"/>
                <a:ea typeface="+mn-ea"/>
                <a:cs typeface="+mn-cs"/>
              </a:rPr>
              <a:t>Montrer</a:t>
            </a:r>
            <a:r>
              <a:rPr lang="en-GB" sz="1200" kern="1200" baseline="0" dirty="0">
                <a:solidFill>
                  <a:schemeClr val="tx1"/>
                </a:solidFill>
                <a:latin typeface="+mn-lt"/>
                <a:ea typeface="+mn-ea"/>
                <a:cs typeface="+mn-cs"/>
              </a:rPr>
              <a:t> les </a:t>
            </a:r>
            <a:r>
              <a:rPr lang="en-GB" sz="1200" kern="1200" baseline="0" dirty="0" err="1">
                <a:solidFill>
                  <a:schemeClr val="tx1"/>
                </a:solidFill>
                <a:latin typeface="+mn-lt"/>
                <a:ea typeface="+mn-ea"/>
                <a:cs typeface="+mn-cs"/>
              </a:rPr>
              <a:t>différentes</a:t>
            </a:r>
            <a:r>
              <a:rPr lang="en-GB" sz="1200" kern="1200" baseline="0" dirty="0">
                <a:solidFill>
                  <a:schemeClr val="tx1"/>
                </a:solidFill>
                <a:latin typeface="+mn-lt"/>
                <a:ea typeface="+mn-ea"/>
                <a:cs typeface="+mn-cs"/>
              </a:rPr>
              <a:t> sources : les sources </a:t>
            </a:r>
            <a:r>
              <a:rPr lang="en-GB" sz="1200" kern="1200" baseline="0" dirty="0" err="1">
                <a:solidFill>
                  <a:schemeClr val="tx1"/>
                </a:solidFill>
                <a:latin typeface="+mn-lt"/>
                <a:ea typeface="+mn-ea"/>
                <a:cs typeface="+mn-cs"/>
              </a:rPr>
              <a:t>réelles</a:t>
            </a:r>
            <a:r>
              <a:rPr lang="en-GB" sz="1200" kern="1200" baseline="0" dirty="0">
                <a:solidFill>
                  <a:schemeClr val="tx1"/>
                </a:solidFill>
                <a:latin typeface="+mn-lt"/>
                <a:ea typeface="+mn-ea"/>
                <a:cs typeface="+mn-cs"/>
              </a:rPr>
              <a:t>, les sources </a:t>
            </a:r>
            <a:r>
              <a:rPr lang="en-GB" sz="1200" kern="1200" baseline="0" dirty="0" err="1">
                <a:solidFill>
                  <a:schemeClr val="tx1"/>
                </a:solidFill>
                <a:latin typeface="+mn-lt"/>
                <a:ea typeface="+mn-ea"/>
                <a:cs typeface="+mn-cs"/>
              </a:rPr>
              <a:t>adaptées</a:t>
            </a:r>
            <a:r>
              <a:rPr lang="en-GB" sz="1200" kern="1200" baseline="0" dirty="0">
                <a:solidFill>
                  <a:schemeClr val="tx1"/>
                </a:solidFill>
                <a:latin typeface="+mn-lt"/>
                <a:ea typeface="+mn-ea"/>
                <a:cs typeface="+mn-cs"/>
              </a:rPr>
              <a:t> et les guides de </a:t>
            </a:r>
            <a:r>
              <a:rPr lang="en-GB" sz="1200" kern="1200" baseline="0" dirty="0" err="1">
                <a:solidFill>
                  <a:schemeClr val="tx1"/>
                </a:solidFill>
                <a:latin typeface="+mn-lt"/>
                <a:ea typeface="+mn-ea"/>
                <a:cs typeface="+mn-cs"/>
              </a:rPr>
              <a:t>réflexion</a:t>
            </a:r>
            <a:r>
              <a:rPr lang="en-GB" sz="1200" kern="1200" baseline="0" dirty="0">
                <a:solidFill>
                  <a:schemeClr val="tx1"/>
                </a:solidFill>
                <a:latin typeface="+mn-lt"/>
                <a:ea typeface="+mn-ea"/>
                <a:cs typeface="+mn-cs"/>
              </a:rPr>
              <a:t>.</a:t>
            </a:r>
          </a:p>
          <a:p>
            <a:r>
              <a:rPr lang="en-GB" sz="1200" kern="1200" baseline="0" dirty="0">
                <a:solidFill>
                  <a:schemeClr val="tx1"/>
                </a:solidFill>
                <a:latin typeface="+mn-lt"/>
                <a:ea typeface="+mn-ea"/>
                <a:cs typeface="+mn-cs"/>
              </a:rPr>
              <a:t>Explorer </a:t>
            </a:r>
            <a:r>
              <a:rPr lang="en-GB" sz="1200" kern="1200" baseline="0" dirty="0" err="1">
                <a:solidFill>
                  <a:schemeClr val="tx1"/>
                </a:solidFill>
                <a:latin typeface="+mn-lt"/>
                <a:ea typeface="+mn-ea"/>
                <a:cs typeface="+mn-cs"/>
              </a:rPr>
              <a:t>quelques</a:t>
            </a:r>
            <a:r>
              <a:rPr lang="en-GB" sz="1200" kern="1200" baseline="0" dirty="0">
                <a:solidFill>
                  <a:schemeClr val="tx1"/>
                </a:solidFill>
                <a:latin typeface="+mn-lt"/>
                <a:ea typeface="+mn-ea"/>
                <a:cs typeface="+mn-cs"/>
              </a:rPr>
              <a:t> sources pour </a:t>
            </a:r>
            <a:r>
              <a:rPr lang="en-GB" sz="1200" kern="1200" baseline="0" dirty="0" err="1">
                <a:solidFill>
                  <a:schemeClr val="tx1"/>
                </a:solidFill>
                <a:latin typeface="+mn-lt"/>
                <a:ea typeface="+mn-ea"/>
                <a:cs typeface="+mn-cs"/>
              </a:rPr>
              <a:t>montrer</a:t>
            </a:r>
            <a:r>
              <a:rPr lang="en-GB" sz="1200" kern="1200" baseline="0" dirty="0">
                <a:solidFill>
                  <a:schemeClr val="tx1"/>
                </a:solidFill>
                <a:latin typeface="+mn-lt"/>
                <a:ea typeface="+mn-ea"/>
                <a:cs typeface="+mn-cs"/>
              </a:rPr>
              <a:t> aux </a:t>
            </a:r>
            <a:r>
              <a:rPr lang="en-GB" sz="1200" kern="1200" baseline="0" dirty="0" err="1">
                <a:solidFill>
                  <a:schemeClr val="tx1"/>
                </a:solidFill>
                <a:latin typeface="+mn-lt"/>
                <a:ea typeface="+mn-ea"/>
                <a:cs typeface="+mn-cs"/>
              </a:rPr>
              <a:t>apprenants</a:t>
            </a:r>
            <a:r>
              <a:rPr lang="en-GB" sz="1200" kern="1200" baseline="0" dirty="0">
                <a:solidFill>
                  <a:schemeClr val="tx1"/>
                </a:solidFill>
                <a:latin typeface="+mn-lt"/>
                <a:ea typeface="+mn-ea"/>
                <a:cs typeface="+mn-cs"/>
              </a:rPr>
              <a:t> la </a:t>
            </a:r>
            <a:r>
              <a:rPr lang="en-GB" sz="1200" kern="1200" baseline="0" dirty="0" err="1">
                <a:solidFill>
                  <a:schemeClr val="tx1"/>
                </a:solidFill>
                <a:latin typeface="+mn-lt"/>
                <a:ea typeface="+mn-ea"/>
                <a:cs typeface="+mn-cs"/>
              </a:rPr>
              <a:t>diversité</a:t>
            </a:r>
            <a:r>
              <a:rPr lang="en-GB" sz="1200" kern="1200" baseline="0" dirty="0">
                <a:solidFill>
                  <a:schemeClr val="tx1"/>
                </a:solidFill>
                <a:latin typeface="+mn-lt"/>
                <a:ea typeface="+mn-ea"/>
                <a:cs typeface="+mn-cs"/>
              </a:rPr>
              <a:t> de sources </a:t>
            </a:r>
            <a:r>
              <a:rPr lang="en-GB" sz="1200" kern="1200" baseline="0" dirty="0" err="1">
                <a:solidFill>
                  <a:schemeClr val="tx1"/>
                </a:solidFill>
                <a:latin typeface="+mn-lt"/>
                <a:ea typeface="+mn-ea"/>
                <a:cs typeface="+mn-cs"/>
              </a:rPr>
              <a:t>disponibles</a:t>
            </a:r>
            <a:r>
              <a:rPr lang="en-GB" sz="1200" kern="1200" baseline="0" dirty="0">
                <a:solidFill>
                  <a:schemeClr val="tx1"/>
                </a:solidFill>
                <a:latin typeface="+mn-lt"/>
                <a:ea typeface="+mn-ea"/>
                <a:cs typeface="+mn-cs"/>
              </a:rPr>
              <a:t>.</a:t>
            </a:r>
          </a:p>
          <a:p>
            <a:r>
              <a:rPr lang="en-GB" sz="1200" kern="1200" baseline="0" dirty="0" err="1">
                <a:solidFill>
                  <a:schemeClr val="tx1"/>
                </a:solidFill>
                <a:latin typeface="+mn-lt"/>
                <a:ea typeface="+mn-ea"/>
                <a:cs typeface="+mn-cs"/>
              </a:rPr>
              <a:t>Expliquer</a:t>
            </a:r>
            <a:r>
              <a:rPr lang="en-GB" sz="1200" kern="1200" baseline="0" dirty="0">
                <a:solidFill>
                  <a:schemeClr val="tx1"/>
                </a:solidFill>
                <a:latin typeface="+mn-lt"/>
                <a:ea typeface="+mn-ea"/>
                <a:cs typeface="+mn-cs"/>
              </a:rPr>
              <a:t> que la </a:t>
            </a:r>
            <a:r>
              <a:rPr lang="en-GB" sz="1200" kern="1200" baseline="0" dirty="0" err="1">
                <a:solidFill>
                  <a:schemeClr val="tx1"/>
                </a:solidFill>
                <a:latin typeface="+mn-lt"/>
                <a:ea typeface="+mn-ea"/>
                <a:cs typeface="+mn-cs"/>
              </a:rPr>
              <a:t>plupart</a:t>
            </a:r>
            <a:r>
              <a:rPr lang="en-GB" sz="1200" kern="1200" baseline="0" dirty="0">
                <a:solidFill>
                  <a:schemeClr val="tx1"/>
                </a:solidFill>
                <a:latin typeface="+mn-lt"/>
                <a:ea typeface="+mn-ea"/>
                <a:cs typeface="+mn-cs"/>
              </a:rPr>
              <a:t> des </a:t>
            </a:r>
            <a:r>
              <a:rPr lang="en-GB" sz="1200" kern="1200" baseline="0" dirty="0" err="1">
                <a:solidFill>
                  <a:schemeClr val="tx1"/>
                </a:solidFill>
                <a:latin typeface="+mn-lt"/>
                <a:ea typeface="+mn-ea"/>
                <a:cs typeface="+mn-cs"/>
              </a:rPr>
              <a:t>apprenants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utiliseront</a:t>
            </a:r>
            <a:r>
              <a:rPr lang="en-GB" sz="1200" kern="1200" baseline="0" dirty="0">
                <a:solidFill>
                  <a:schemeClr val="tx1"/>
                </a:solidFill>
                <a:latin typeface="+mn-lt"/>
                <a:ea typeface="+mn-ea"/>
                <a:cs typeface="+mn-cs"/>
              </a:rPr>
              <a:t> les sources </a:t>
            </a:r>
            <a:r>
              <a:rPr lang="en-GB" sz="1200" kern="1200" baseline="0" dirty="0" err="1">
                <a:solidFill>
                  <a:schemeClr val="tx1"/>
                </a:solidFill>
                <a:latin typeface="+mn-lt"/>
                <a:ea typeface="+mn-ea"/>
                <a:cs typeface="+mn-cs"/>
              </a:rPr>
              <a:t>adaptées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mais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certains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peuvent</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aussi</a:t>
            </a:r>
            <a:r>
              <a:rPr lang="en-GB" sz="1200" kern="1200" baseline="0" dirty="0">
                <a:solidFill>
                  <a:schemeClr val="tx1"/>
                </a:solidFill>
                <a:latin typeface="+mn-lt"/>
                <a:ea typeface="+mn-ea"/>
                <a:cs typeface="+mn-cs"/>
              </a:rPr>
              <a:t> consulter les sources </a:t>
            </a:r>
            <a:r>
              <a:rPr lang="en-GB" sz="1200" kern="1200" baseline="0" dirty="0" err="1">
                <a:solidFill>
                  <a:schemeClr val="tx1"/>
                </a:solidFill>
                <a:latin typeface="+mn-lt"/>
                <a:ea typeface="+mn-ea"/>
                <a:cs typeface="+mn-cs"/>
              </a:rPr>
              <a:t>réelles</a:t>
            </a:r>
            <a:r>
              <a:rPr lang="en-GB" sz="1200" kern="1200" baseline="0" dirty="0">
                <a:solidFill>
                  <a:schemeClr val="tx1"/>
                </a:solidFill>
                <a:latin typeface="+mn-lt"/>
                <a:ea typeface="+mn-ea"/>
                <a:cs typeface="+mn-cs"/>
              </a:rPr>
              <a:t>.</a:t>
            </a:r>
          </a:p>
          <a:p>
            <a:r>
              <a:rPr lang="en-GB" sz="1200" kern="1200" baseline="0" dirty="0">
                <a:solidFill>
                  <a:schemeClr val="tx1"/>
                </a:solidFill>
                <a:latin typeface="+mn-lt"/>
                <a:ea typeface="+mn-ea"/>
                <a:cs typeface="+mn-cs"/>
              </a:rPr>
              <a:t>Les guides de </a:t>
            </a:r>
            <a:r>
              <a:rPr lang="en-GB" sz="1200" kern="1200" baseline="0" dirty="0" err="1">
                <a:solidFill>
                  <a:schemeClr val="tx1"/>
                </a:solidFill>
                <a:latin typeface="+mn-lt"/>
                <a:ea typeface="+mn-ea"/>
                <a:cs typeface="+mn-cs"/>
              </a:rPr>
              <a:t>raisonnement</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sont</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là</a:t>
            </a:r>
            <a:r>
              <a:rPr lang="en-GB" sz="1200" kern="1200" baseline="0" dirty="0">
                <a:solidFill>
                  <a:schemeClr val="tx1"/>
                </a:solidFill>
                <a:latin typeface="+mn-lt"/>
                <a:ea typeface="+mn-ea"/>
                <a:cs typeface="+mn-cs"/>
              </a:rPr>
              <a:t> pour les aider à analyser les sources.</a:t>
            </a:r>
            <a:endParaRPr lang="en-GB" dirty="0"/>
          </a:p>
        </p:txBody>
      </p:sp>
      <p:sp>
        <p:nvSpPr>
          <p:cNvPr id="4" name="Slide Number Placeholder 3"/>
          <p:cNvSpPr>
            <a:spLocks noGrp="1"/>
          </p:cNvSpPr>
          <p:nvPr>
            <p:ph type="sldNum" sz="quarter" idx="10"/>
          </p:nvPr>
        </p:nvSpPr>
        <p:spPr/>
        <p:txBody>
          <a:bodyPr/>
          <a:lstStyle/>
          <a:p>
            <a:fld id="{040C4CB4-6439-4B9C-81E7-42EE3FE83DA2}" type="slidenum">
              <a:rPr lang="en-GB" smtClean="0"/>
              <a:pPr/>
              <a:t>10</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5239335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Dire aux </a:t>
            </a:r>
            <a:r>
              <a:rPr lang="en-GB" dirty="0" err="1"/>
              <a:t>apprenants</a:t>
            </a:r>
            <a:r>
              <a:rPr lang="en-GB" dirty="0"/>
              <a:t> </a:t>
            </a:r>
            <a:r>
              <a:rPr lang="en-GB" dirty="0" err="1"/>
              <a:t>qu’ils</a:t>
            </a:r>
            <a:r>
              <a:rPr lang="en-GB" dirty="0"/>
              <a:t> </a:t>
            </a:r>
            <a:r>
              <a:rPr lang="en-GB" dirty="0" err="1"/>
              <a:t>feront</a:t>
            </a:r>
            <a:r>
              <a:rPr lang="en-GB" dirty="0"/>
              <a:t> </a:t>
            </a:r>
            <a:r>
              <a:rPr lang="en-GB" dirty="0" err="1"/>
              <a:t>ceci</a:t>
            </a:r>
            <a:r>
              <a:rPr lang="en-GB" dirty="0"/>
              <a:t> </a:t>
            </a:r>
            <a:r>
              <a:rPr lang="en-GB" dirty="0" err="1"/>
              <a:t>une</a:t>
            </a:r>
            <a:r>
              <a:rPr lang="en-GB" baseline="0" dirty="0"/>
              <a:t> </a:t>
            </a:r>
            <a:r>
              <a:rPr lang="en-GB" baseline="0" dirty="0" err="1"/>
              <a:t>fois</a:t>
            </a:r>
            <a:r>
              <a:rPr lang="en-GB" baseline="0" dirty="0"/>
              <a:t> </a:t>
            </a:r>
            <a:r>
              <a:rPr lang="en-GB" baseline="0" dirty="0" err="1"/>
              <a:t>qu’ils</a:t>
            </a:r>
            <a:r>
              <a:rPr lang="en-GB" baseline="0" dirty="0"/>
              <a:t> </a:t>
            </a:r>
            <a:r>
              <a:rPr lang="en-GB" baseline="0" dirty="0" err="1"/>
              <a:t>ont</a:t>
            </a:r>
            <a:r>
              <a:rPr lang="en-GB" baseline="0" dirty="0"/>
              <a:t> </a:t>
            </a:r>
            <a:r>
              <a:rPr lang="en-GB" baseline="0" dirty="0" err="1"/>
              <a:t>effectué</a:t>
            </a:r>
            <a:r>
              <a:rPr lang="en-GB" baseline="0" dirty="0"/>
              <a:t> </a:t>
            </a:r>
            <a:r>
              <a:rPr lang="en-GB" baseline="0" dirty="0" err="1"/>
              <a:t>leurs</a:t>
            </a:r>
            <a:r>
              <a:rPr lang="en-GB" baseline="0" dirty="0"/>
              <a:t> </a:t>
            </a:r>
            <a:r>
              <a:rPr lang="en-GB" baseline="0" dirty="0" err="1"/>
              <a:t>recherches</a:t>
            </a:r>
            <a:r>
              <a:rPr lang="en-GB" baseline="0" dirty="0"/>
              <a:t>.</a:t>
            </a:r>
            <a:endParaRPr lang="en-GB" dirty="0"/>
          </a:p>
        </p:txBody>
      </p:sp>
      <p:sp>
        <p:nvSpPr>
          <p:cNvPr id="4" name="Slide Number Placeholder 3"/>
          <p:cNvSpPr>
            <a:spLocks noGrp="1"/>
          </p:cNvSpPr>
          <p:nvPr>
            <p:ph type="sldNum" sz="quarter" idx="10"/>
          </p:nvPr>
        </p:nvSpPr>
        <p:spPr/>
        <p:txBody>
          <a:bodyPr/>
          <a:lstStyle/>
          <a:p>
            <a:fld id="{040C4CB4-6439-4B9C-81E7-42EE3FE83DA2}"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40C4CB4-6439-4B9C-81E7-42EE3FE83DA2}" type="slidenum">
              <a:rPr lang="en-GB" smtClean="0"/>
              <a:pPr/>
              <a:t>13</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40C4CB4-6439-4B9C-81E7-42EE3FE83DA2}" type="slidenum">
              <a:rPr lang="en-GB" smtClean="0"/>
              <a:pPr/>
              <a:t>14</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52393351"/>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GB" b="0" dirty="0" err="1"/>
              <a:t>Référence</a:t>
            </a:r>
            <a:r>
              <a:rPr lang="en-GB" b="0" dirty="0"/>
              <a:t> pour 4 </a:t>
            </a:r>
            <a:r>
              <a:rPr lang="en-GB" b="0" dirty="0" err="1"/>
              <a:t>Graedel</a:t>
            </a:r>
            <a:r>
              <a:rPr lang="en-GB" b="0" dirty="0"/>
              <a:t> et al </a:t>
            </a:r>
            <a:r>
              <a:rPr lang="en-GB" b="0" i="1" dirty="0"/>
              <a:t>Criticality of metals and metalloids</a:t>
            </a:r>
            <a:r>
              <a:rPr lang="en-GB" b="0" i="1" baseline="0" dirty="0"/>
              <a:t> </a:t>
            </a:r>
            <a:r>
              <a:rPr lang="en-GB" b="0" baseline="0" dirty="0"/>
              <a:t>PNAS 7 Avril 2015 4257-4262 Information </a:t>
            </a:r>
            <a:r>
              <a:rPr lang="en-GB" b="0" baseline="0" dirty="0" err="1"/>
              <a:t>complémentaire</a:t>
            </a:r>
            <a:endParaRPr lang="en-GB" b="0" dirty="0"/>
          </a:p>
        </p:txBody>
      </p:sp>
      <p:sp>
        <p:nvSpPr>
          <p:cNvPr id="4" name="Slide Number Placeholder 3"/>
          <p:cNvSpPr>
            <a:spLocks noGrp="1"/>
          </p:cNvSpPr>
          <p:nvPr>
            <p:ph type="sldNum" sz="quarter" idx="10"/>
          </p:nvPr>
        </p:nvSpPr>
        <p:spPr/>
        <p:txBody>
          <a:bodyPr/>
          <a:lstStyle/>
          <a:p>
            <a:fld id="{73378DDA-6197-446A-853C-9249F1FC77A7}" type="slidenum">
              <a:rPr lang="en-GB" smtClean="0"/>
              <a:pPr/>
              <a:t>15</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44575838"/>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b="0" dirty="0"/>
          </a:p>
          <a:p>
            <a:endParaRPr lang="en-GB" b="0" dirty="0"/>
          </a:p>
        </p:txBody>
      </p:sp>
      <p:sp>
        <p:nvSpPr>
          <p:cNvPr id="4" name="Slide Number Placeholder 3"/>
          <p:cNvSpPr>
            <a:spLocks noGrp="1"/>
          </p:cNvSpPr>
          <p:nvPr>
            <p:ph type="sldNum" sz="quarter" idx="10"/>
          </p:nvPr>
        </p:nvSpPr>
        <p:spPr/>
        <p:txBody>
          <a:bodyPr/>
          <a:lstStyle/>
          <a:p>
            <a:fld id="{73378DDA-6197-446A-853C-9249F1FC77A7}" type="slidenum">
              <a:rPr lang="en-GB" smtClean="0"/>
              <a:pPr/>
              <a:t>16</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44575838"/>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b="0" dirty="0"/>
          </a:p>
          <a:p>
            <a:endParaRPr lang="en-GB" b="0" dirty="0"/>
          </a:p>
        </p:txBody>
      </p:sp>
      <p:sp>
        <p:nvSpPr>
          <p:cNvPr id="4" name="Slide Number Placeholder 3"/>
          <p:cNvSpPr>
            <a:spLocks noGrp="1"/>
          </p:cNvSpPr>
          <p:nvPr>
            <p:ph type="sldNum" sz="quarter" idx="10"/>
          </p:nvPr>
        </p:nvSpPr>
        <p:spPr/>
        <p:txBody>
          <a:bodyPr/>
          <a:lstStyle/>
          <a:p>
            <a:fld id="{73378DDA-6197-446A-853C-9249F1FC77A7}" type="slidenum">
              <a:rPr lang="en-GB" smtClean="0"/>
              <a:pPr/>
              <a:t>17</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44575838"/>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b="0" dirty="0"/>
          </a:p>
        </p:txBody>
      </p:sp>
      <p:sp>
        <p:nvSpPr>
          <p:cNvPr id="4" name="Slide Number Placeholder 3"/>
          <p:cNvSpPr>
            <a:spLocks noGrp="1"/>
          </p:cNvSpPr>
          <p:nvPr>
            <p:ph type="sldNum" sz="quarter" idx="10"/>
          </p:nvPr>
        </p:nvSpPr>
        <p:spPr/>
        <p:txBody>
          <a:bodyPr/>
          <a:lstStyle/>
          <a:p>
            <a:fld id="{73378DDA-6197-446A-853C-9249F1FC77A7}" type="slidenum">
              <a:rPr lang="en-GB" smtClean="0"/>
              <a:pPr/>
              <a:t>18</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44575838"/>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GB" b="0" baseline="0" dirty="0"/>
          </a:p>
        </p:txBody>
      </p:sp>
      <p:sp>
        <p:nvSpPr>
          <p:cNvPr id="4" name="Slide Number Placeholder 3"/>
          <p:cNvSpPr>
            <a:spLocks noGrp="1"/>
          </p:cNvSpPr>
          <p:nvPr>
            <p:ph type="sldNum" sz="quarter" idx="10"/>
          </p:nvPr>
        </p:nvSpPr>
        <p:spPr/>
        <p:txBody>
          <a:bodyPr/>
          <a:lstStyle/>
          <a:p>
            <a:fld id="{CA1C17E5-ECCE-4B62-A532-A5F7DEEED2FD}" type="slidenum">
              <a:rPr lang="en-GB" smtClean="0"/>
              <a:pPr/>
              <a:t>19</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75534793"/>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GB" b="0" baseline="0" dirty="0"/>
          </a:p>
        </p:txBody>
      </p:sp>
      <p:sp>
        <p:nvSpPr>
          <p:cNvPr id="4" name="Slide Number Placeholder 3"/>
          <p:cNvSpPr>
            <a:spLocks noGrp="1"/>
          </p:cNvSpPr>
          <p:nvPr>
            <p:ph type="sldNum" sz="quarter" idx="10"/>
          </p:nvPr>
        </p:nvSpPr>
        <p:spPr/>
        <p:txBody>
          <a:bodyPr/>
          <a:lstStyle/>
          <a:p>
            <a:fld id="{CA1C17E5-ECCE-4B62-A532-A5F7DEEED2FD}" type="slidenum">
              <a:rPr lang="en-GB" smtClean="0"/>
              <a:pPr/>
              <a:t>20</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7553479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GB" b="0" dirty="0"/>
              <a:t>Les</a:t>
            </a:r>
            <a:r>
              <a:rPr lang="en-GB" b="0" baseline="0" dirty="0"/>
              <a:t> </a:t>
            </a:r>
            <a:r>
              <a:rPr lang="en-GB" b="0" baseline="0" dirty="0" err="1"/>
              <a:t>objectifs</a:t>
            </a:r>
            <a:r>
              <a:rPr lang="en-GB" b="0" baseline="0" dirty="0"/>
              <a:t> </a:t>
            </a:r>
            <a:r>
              <a:rPr lang="en-GB" b="0" baseline="0" dirty="0" smtClean="0"/>
              <a:t>de </a:t>
            </a:r>
            <a:r>
              <a:rPr lang="en-GB" b="0" baseline="0" dirty="0"/>
              <a:t>la </a:t>
            </a:r>
            <a:r>
              <a:rPr lang="en-GB" b="0" baseline="0" dirty="0" err="1"/>
              <a:t>leçon</a:t>
            </a:r>
            <a:endParaRPr lang="en-GB" b="0" dirty="0"/>
          </a:p>
        </p:txBody>
      </p:sp>
      <p:sp>
        <p:nvSpPr>
          <p:cNvPr id="4" name="Slide Number Placeholder 3"/>
          <p:cNvSpPr>
            <a:spLocks noGrp="1"/>
          </p:cNvSpPr>
          <p:nvPr>
            <p:ph type="sldNum" sz="quarter" idx="10"/>
          </p:nvPr>
        </p:nvSpPr>
        <p:spPr/>
        <p:txBody>
          <a:bodyPr/>
          <a:lstStyle/>
          <a:p>
            <a:fld id="{73378DDA-6197-446A-853C-9249F1FC77A7}" type="slidenum">
              <a:rPr lang="en-GB" smtClean="0"/>
              <a:pPr/>
              <a:t>2</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896407827"/>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GB" b="0" baseline="0" dirty="0"/>
          </a:p>
        </p:txBody>
      </p:sp>
      <p:sp>
        <p:nvSpPr>
          <p:cNvPr id="4" name="Slide Number Placeholder 3"/>
          <p:cNvSpPr>
            <a:spLocks noGrp="1"/>
          </p:cNvSpPr>
          <p:nvPr>
            <p:ph type="sldNum" sz="quarter" idx="10"/>
          </p:nvPr>
        </p:nvSpPr>
        <p:spPr/>
        <p:txBody>
          <a:bodyPr/>
          <a:lstStyle/>
          <a:p>
            <a:fld id="{CA1C17E5-ECCE-4B62-A532-A5F7DEEED2FD}" type="slidenum">
              <a:rPr lang="en-GB" smtClean="0"/>
              <a:pPr/>
              <a:t>21</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75534793"/>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GB" b="0" dirty="0"/>
          </a:p>
        </p:txBody>
      </p:sp>
      <p:sp>
        <p:nvSpPr>
          <p:cNvPr id="4" name="Slide Number Placeholder 3"/>
          <p:cNvSpPr>
            <a:spLocks noGrp="1"/>
          </p:cNvSpPr>
          <p:nvPr>
            <p:ph type="sldNum" sz="quarter" idx="10"/>
          </p:nvPr>
        </p:nvSpPr>
        <p:spPr/>
        <p:txBody>
          <a:bodyPr/>
          <a:lstStyle/>
          <a:p>
            <a:fld id="{CA1C17E5-ECCE-4B62-A532-A5F7DEEED2FD}" type="slidenum">
              <a:rPr lang="en-GB" smtClean="0"/>
              <a:pPr/>
              <a:t>22</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75534793"/>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GB" sz="1300" b="1" dirty="0"/>
          </a:p>
        </p:txBody>
      </p:sp>
      <p:sp>
        <p:nvSpPr>
          <p:cNvPr id="4" name="Slide Number Placeholder 3"/>
          <p:cNvSpPr>
            <a:spLocks noGrp="1"/>
          </p:cNvSpPr>
          <p:nvPr>
            <p:ph type="sldNum" sz="quarter" idx="10"/>
          </p:nvPr>
        </p:nvSpPr>
        <p:spPr/>
        <p:txBody>
          <a:bodyPr/>
          <a:lstStyle/>
          <a:p>
            <a:fld id="{CA1C17E5-ECCE-4B62-A532-A5F7DEEED2FD}" type="slidenum">
              <a:rPr lang="en-GB" smtClean="0"/>
              <a:pPr/>
              <a:t>23</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75534793"/>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78DDA-6197-446A-853C-9249F1FC77A7}" type="slidenum">
              <a:rPr lang="en-GB" smtClean="0"/>
              <a:pPr/>
              <a:t>24</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11549676"/>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78DDA-6197-446A-853C-9249F1FC77A7}" type="slidenum">
              <a:rPr lang="en-GB" smtClean="0"/>
              <a:pPr/>
              <a:t>25</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1154967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GB" baseline="0" dirty="0"/>
              <a:t>Demander aux </a:t>
            </a:r>
            <a:r>
              <a:rPr lang="en-GB" baseline="0" dirty="0" err="1"/>
              <a:t>apprenants</a:t>
            </a:r>
            <a:r>
              <a:rPr lang="en-GB" baseline="0" dirty="0"/>
              <a:t> de </a:t>
            </a:r>
            <a:r>
              <a:rPr lang="en-GB" baseline="0" dirty="0" err="1"/>
              <a:t>suggérer</a:t>
            </a:r>
            <a:r>
              <a:rPr lang="en-GB" baseline="0" dirty="0"/>
              <a:t> </a:t>
            </a:r>
            <a:r>
              <a:rPr lang="en-GB" baseline="0" dirty="0" err="1"/>
              <a:t>pourquoi</a:t>
            </a:r>
            <a:r>
              <a:rPr lang="en-GB" baseline="0" dirty="0"/>
              <a:t> </a:t>
            </a:r>
            <a:r>
              <a:rPr lang="en-GB" baseline="0" dirty="0" err="1"/>
              <a:t>ils</a:t>
            </a:r>
            <a:r>
              <a:rPr lang="en-GB" baseline="0" dirty="0"/>
              <a:t> </a:t>
            </a:r>
            <a:r>
              <a:rPr lang="en-GB" baseline="0" dirty="0" err="1"/>
              <a:t>pourraient</a:t>
            </a:r>
            <a:r>
              <a:rPr lang="en-GB" baseline="0" dirty="0"/>
              <a:t> devoir se passer un jour de </a:t>
            </a:r>
            <a:r>
              <a:rPr lang="en-GB" baseline="0" dirty="0" err="1"/>
              <a:t>leur</a:t>
            </a:r>
            <a:r>
              <a:rPr lang="en-GB" baseline="0" dirty="0"/>
              <a:t> smartphone.</a:t>
            </a:r>
            <a:endParaRPr lang="en-GB" dirty="0"/>
          </a:p>
        </p:txBody>
      </p:sp>
      <p:sp>
        <p:nvSpPr>
          <p:cNvPr id="4" name="Slide Number Placeholder 3"/>
          <p:cNvSpPr>
            <a:spLocks noGrp="1"/>
          </p:cNvSpPr>
          <p:nvPr>
            <p:ph type="sldNum" sz="quarter" idx="10"/>
          </p:nvPr>
        </p:nvSpPr>
        <p:spPr/>
        <p:txBody>
          <a:bodyPr/>
          <a:lstStyle/>
          <a:p>
            <a:fld id="{040C4CB4-6439-4B9C-81E7-42EE3FE83DA2}" type="slidenum">
              <a:rPr lang="en-GB" smtClean="0"/>
              <a:pPr/>
              <a:t>3</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5239335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GB" baseline="0" dirty="0" err="1">
                <a:solidFill>
                  <a:schemeClr val="tx1"/>
                </a:solidFill>
              </a:rPr>
              <a:t>Une</a:t>
            </a:r>
            <a:r>
              <a:rPr lang="en-GB" baseline="0" dirty="0">
                <a:solidFill>
                  <a:schemeClr val="tx1"/>
                </a:solidFill>
              </a:rPr>
              <a:t> raison pour </a:t>
            </a:r>
            <a:r>
              <a:rPr lang="en-GB" baseline="0" dirty="0" err="1">
                <a:solidFill>
                  <a:schemeClr val="tx1"/>
                </a:solidFill>
              </a:rPr>
              <a:t>laquelle</a:t>
            </a:r>
            <a:r>
              <a:rPr lang="en-GB" baseline="0" dirty="0">
                <a:solidFill>
                  <a:schemeClr val="tx1"/>
                </a:solidFill>
              </a:rPr>
              <a:t> les </a:t>
            </a:r>
            <a:r>
              <a:rPr lang="en-GB" baseline="0" dirty="0" err="1">
                <a:solidFill>
                  <a:schemeClr val="tx1"/>
                </a:solidFill>
              </a:rPr>
              <a:t>apprenants</a:t>
            </a:r>
            <a:r>
              <a:rPr lang="en-GB" baseline="0" dirty="0">
                <a:solidFill>
                  <a:schemeClr val="tx1"/>
                </a:solidFill>
              </a:rPr>
              <a:t> </a:t>
            </a:r>
            <a:r>
              <a:rPr lang="en-GB" baseline="0" dirty="0" err="1">
                <a:solidFill>
                  <a:schemeClr val="tx1"/>
                </a:solidFill>
              </a:rPr>
              <a:t>pourraient</a:t>
            </a:r>
            <a:r>
              <a:rPr lang="en-GB" baseline="0" dirty="0">
                <a:solidFill>
                  <a:schemeClr val="tx1"/>
                </a:solidFill>
              </a:rPr>
              <a:t> devoir un jour vivre sans smartphone.</a:t>
            </a:r>
            <a:endParaRPr lang="en-GB" dirty="0">
              <a:solidFill>
                <a:schemeClr val="tx1"/>
              </a:solidFill>
            </a:endParaRPr>
          </a:p>
        </p:txBody>
      </p:sp>
      <p:sp>
        <p:nvSpPr>
          <p:cNvPr id="4" name="Slide Number Placeholder 3"/>
          <p:cNvSpPr>
            <a:spLocks noGrp="1"/>
          </p:cNvSpPr>
          <p:nvPr>
            <p:ph type="sldNum" sz="quarter" idx="10"/>
          </p:nvPr>
        </p:nvSpPr>
        <p:spPr/>
        <p:txBody>
          <a:bodyPr/>
          <a:lstStyle/>
          <a:p>
            <a:fld id="{040C4CB4-6439-4B9C-81E7-42EE3FE83DA2}" type="slidenum">
              <a:rPr lang="en-GB" smtClean="0"/>
              <a:pPr/>
              <a:t>4</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5239335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GB" baseline="0" dirty="0" err="1"/>
              <a:t>Une</a:t>
            </a:r>
            <a:r>
              <a:rPr lang="en-GB" baseline="0" dirty="0"/>
              <a:t> </a:t>
            </a:r>
            <a:r>
              <a:rPr lang="en-GB" baseline="0" dirty="0" err="1"/>
              <a:t>seconde</a:t>
            </a:r>
            <a:r>
              <a:rPr lang="en-GB" baseline="0" dirty="0"/>
              <a:t> raison pour </a:t>
            </a:r>
            <a:r>
              <a:rPr lang="en-GB" baseline="0" dirty="0" err="1"/>
              <a:t>laquelle</a:t>
            </a:r>
            <a:r>
              <a:rPr lang="en-GB" baseline="0" dirty="0"/>
              <a:t> les </a:t>
            </a:r>
            <a:r>
              <a:rPr lang="en-GB" baseline="0" dirty="0" err="1"/>
              <a:t>apprenants</a:t>
            </a:r>
            <a:r>
              <a:rPr lang="en-GB" baseline="0" dirty="0"/>
              <a:t> </a:t>
            </a:r>
            <a:r>
              <a:rPr lang="en-GB" baseline="0" dirty="0" err="1"/>
              <a:t>pourraient</a:t>
            </a:r>
            <a:r>
              <a:rPr lang="en-GB" baseline="0" dirty="0"/>
              <a:t> un jour vivre sans </a:t>
            </a:r>
            <a:r>
              <a:rPr lang="en-GB" baseline="0" dirty="0" err="1"/>
              <a:t>smarphone</a:t>
            </a:r>
            <a:r>
              <a:rPr lang="en-GB" baseline="0" dirty="0"/>
              <a:t> : par </a:t>
            </a:r>
            <a:r>
              <a:rPr lang="en-GB" baseline="0" dirty="0" err="1"/>
              <a:t>exemple</a:t>
            </a:r>
            <a:r>
              <a:rPr lang="en-GB" baseline="0" dirty="0"/>
              <a:t>, </a:t>
            </a:r>
            <a:r>
              <a:rPr lang="en-GB" baseline="0" dirty="0" err="1"/>
              <a:t>lorsque</a:t>
            </a:r>
            <a:r>
              <a:rPr lang="en-GB" baseline="0" dirty="0"/>
              <a:t> le </a:t>
            </a:r>
            <a:r>
              <a:rPr lang="en-GB" baseline="0" dirty="0" err="1"/>
              <a:t>matériel</a:t>
            </a:r>
            <a:r>
              <a:rPr lang="en-GB" baseline="0" dirty="0"/>
              <a:t> </a:t>
            </a:r>
            <a:r>
              <a:rPr lang="en-GB" baseline="0" dirty="0" err="1"/>
              <a:t>électrique</a:t>
            </a:r>
            <a:r>
              <a:rPr lang="en-GB" baseline="0" dirty="0"/>
              <a:t> </a:t>
            </a:r>
            <a:r>
              <a:rPr lang="en-GB" baseline="0" dirty="0" err="1"/>
              <a:t>est</a:t>
            </a:r>
            <a:r>
              <a:rPr lang="en-GB" baseline="0" dirty="0"/>
              <a:t> </a:t>
            </a:r>
            <a:r>
              <a:rPr lang="en-GB" baseline="0" dirty="0" err="1"/>
              <a:t>recyclé</a:t>
            </a:r>
            <a:r>
              <a:rPr lang="en-GB" baseline="0" dirty="0"/>
              <a:t> à </a:t>
            </a:r>
            <a:r>
              <a:rPr lang="en-GB" baseline="0" dirty="0" err="1"/>
              <a:t>Agbogbloshie</a:t>
            </a:r>
            <a:r>
              <a:rPr lang="en-GB" baseline="0" dirty="0"/>
              <a:t> au Ghana, le </a:t>
            </a:r>
            <a:r>
              <a:rPr lang="en-GB" baseline="0" dirty="0" err="1"/>
              <a:t>plastique</a:t>
            </a:r>
            <a:r>
              <a:rPr lang="en-GB" baseline="0" dirty="0"/>
              <a:t> </a:t>
            </a:r>
            <a:r>
              <a:rPr lang="en-GB" baseline="0" dirty="0" err="1"/>
              <a:t>entourant</a:t>
            </a:r>
            <a:r>
              <a:rPr lang="en-GB" baseline="0" dirty="0"/>
              <a:t> les </a:t>
            </a:r>
            <a:r>
              <a:rPr lang="en-GB" baseline="0" dirty="0" err="1"/>
              <a:t>câbles</a:t>
            </a:r>
            <a:r>
              <a:rPr lang="en-GB" baseline="0" dirty="0"/>
              <a:t> </a:t>
            </a:r>
            <a:r>
              <a:rPr lang="en-GB" baseline="0" dirty="0" err="1"/>
              <a:t>est</a:t>
            </a:r>
            <a:r>
              <a:rPr lang="en-GB" baseline="0" dirty="0"/>
              <a:t> </a:t>
            </a:r>
            <a:r>
              <a:rPr lang="en-GB" baseline="0" dirty="0" err="1"/>
              <a:t>brûlé</a:t>
            </a:r>
            <a:r>
              <a:rPr lang="en-GB" baseline="0" dirty="0"/>
              <a:t> pour </a:t>
            </a:r>
            <a:r>
              <a:rPr lang="en-GB" baseline="0" dirty="0" err="1"/>
              <a:t>qu’il</a:t>
            </a:r>
            <a:r>
              <a:rPr lang="en-GB" baseline="0" dirty="0"/>
              <a:t> ne </a:t>
            </a:r>
            <a:r>
              <a:rPr lang="en-GB" baseline="0" dirty="0" err="1"/>
              <a:t>reste</a:t>
            </a:r>
            <a:r>
              <a:rPr lang="en-GB" baseline="0" dirty="0"/>
              <a:t> que les </a:t>
            </a:r>
            <a:r>
              <a:rPr lang="en-GB" baseline="0" dirty="0" err="1"/>
              <a:t>câbles</a:t>
            </a:r>
            <a:r>
              <a:rPr lang="en-GB" baseline="0" dirty="0"/>
              <a:t>. Ce </a:t>
            </a:r>
            <a:r>
              <a:rPr lang="en-GB" baseline="0" dirty="0" err="1"/>
              <a:t>processus</a:t>
            </a:r>
            <a:r>
              <a:rPr lang="en-GB" baseline="0" dirty="0"/>
              <a:t> </a:t>
            </a:r>
            <a:r>
              <a:rPr lang="en-GB" baseline="0" dirty="0" err="1"/>
              <a:t>génère</a:t>
            </a:r>
            <a:r>
              <a:rPr lang="en-GB" baseline="0" dirty="0"/>
              <a:t> du </a:t>
            </a:r>
            <a:r>
              <a:rPr lang="en-GB" baseline="0" dirty="0" err="1"/>
              <a:t>gaz</a:t>
            </a:r>
            <a:r>
              <a:rPr lang="en-GB" baseline="0" dirty="0"/>
              <a:t>, la </a:t>
            </a:r>
            <a:r>
              <a:rPr lang="en-GB" baseline="0" dirty="0" err="1"/>
              <a:t>dioxine</a:t>
            </a:r>
            <a:r>
              <a:rPr lang="en-GB" baseline="0" dirty="0"/>
              <a:t>, qui </a:t>
            </a:r>
            <a:r>
              <a:rPr lang="en-GB" baseline="0" dirty="0" err="1"/>
              <a:t>est</a:t>
            </a:r>
            <a:r>
              <a:rPr lang="en-GB" baseline="0" dirty="0"/>
              <a:t> </a:t>
            </a:r>
            <a:r>
              <a:rPr lang="en-GB" baseline="0" dirty="0" err="1"/>
              <a:t>cancérigène</a:t>
            </a:r>
            <a:r>
              <a:rPr lang="en-GB" baseline="0" dirty="0"/>
              <a:t>.</a:t>
            </a:r>
            <a:endParaRPr lang="en-GB" dirty="0"/>
          </a:p>
        </p:txBody>
      </p:sp>
      <p:sp>
        <p:nvSpPr>
          <p:cNvPr id="4" name="Slide Number Placeholder 3"/>
          <p:cNvSpPr>
            <a:spLocks noGrp="1"/>
          </p:cNvSpPr>
          <p:nvPr>
            <p:ph type="sldNum" sz="quarter" idx="10"/>
          </p:nvPr>
        </p:nvSpPr>
        <p:spPr/>
        <p:txBody>
          <a:bodyPr/>
          <a:lstStyle/>
          <a:p>
            <a:fld id="{040C4CB4-6439-4B9C-81E7-42EE3FE83DA2}" type="slidenum">
              <a:rPr lang="en-GB" smtClean="0"/>
              <a:pPr/>
              <a:t>5</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5239335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Demander</a:t>
            </a:r>
            <a:r>
              <a:rPr lang="en-GB" sz="1200" kern="1200" baseline="0" dirty="0">
                <a:solidFill>
                  <a:schemeClr val="tx1"/>
                </a:solidFill>
                <a:latin typeface="+mn-lt"/>
                <a:ea typeface="+mn-ea"/>
                <a:cs typeface="+mn-cs"/>
              </a:rPr>
              <a:t> aux </a:t>
            </a:r>
            <a:r>
              <a:rPr lang="en-GB" sz="1200" kern="1200" baseline="0" dirty="0" err="1">
                <a:solidFill>
                  <a:schemeClr val="tx1"/>
                </a:solidFill>
                <a:latin typeface="+mn-lt"/>
                <a:ea typeface="+mn-ea"/>
                <a:cs typeface="+mn-cs"/>
              </a:rPr>
              <a:t>apprenants</a:t>
            </a:r>
            <a:r>
              <a:rPr lang="en-GB" sz="1200" kern="1200" baseline="0" dirty="0">
                <a:solidFill>
                  <a:schemeClr val="tx1"/>
                </a:solidFill>
                <a:latin typeface="+mn-lt"/>
                <a:ea typeface="+mn-ea"/>
                <a:cs typeface="+mn-cs"/>
              </a:rPr>
              <a:t> de </a:t>
            </a:r>
            <a:r>
              <a:rPr lang="en-GB" sz="1200" kern="1200" baseline="0" dirty="0" err="1">
                <a:solidFill>
                  <a:schemeClr val="tx1"/>
                </a:solidFill>
                <a:latin typeface="+mn-lt"/>
                <a:ea typeface="+mn-ea"/>
                <a:cs typeface="+mn-cs"/>
              </a:rPr>
              <a:t>discuter</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brièvement</a:t>
            </a:r>
            <a:r>
              <a:rPr lang="en-GB" sz="1200" kern="1200" baseline="0" dirty="0">
                <a:solidFill>
                  <a:schemeClr val="tx1"/>
                </a:solidFill>
                <a:latin typeface="+mn-lt"/>
                <a:ea typeface="+mn-ea"/>
                <a:cs typeface="+mn-cs"/>
              </a:rPr>
              <a:t> de </a:t>
            </a:r>
            <a:r>
              <a:rPr lang="en-GB" sz="1200" kern="1200" baseline="0" dirty="0" err="1">
                <a:solidFill>
                  <a:schemeClr val="tx1"/>
                </a:solidFill>
                <a:latin typeface="+mn-lt"/>
                <a:ea typeface="+mn-ea"/>
                <a:cs typeface="+mn-cs"/>
              </a:rPr>
              <a:t>ce</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qu’ils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savent</a:t>
            </a:r>
            <a:r>
              <a:rPr lang="en-GB" sz="1200" kern="1200" baseline="0" dirty="0">
                <a:solidFill>
                  <a:schemeClr val="tx1"/>
                </a:solidFill>
                <a:latin typeface="+mn-lt"/>
                <a:ea typeface="+mn-ea"/>
                <a:cs typeface="+mn-cs"/>
              </a:rPr>
              <a:t> déjà sur le </a:t>
            </a:r>
            <a:r>
              <a:rPr lang="en-GB" sz="1200" kern="1200" baseline="0" dirty="0" err="1">
                <a:solidFill>
                  <a:schemeClr val="tx1"/>
                </a:solidFill>
                <a:latin typeface="+mn-lt"/>
                <a:ea typeface="+mn-ea"/>
                <a:cs typeface="+mn-cs"/>
              </a:rPr>
              <a:t>sujet</a:t>
            </a:r>
            <a:r>
              <a:rPr lang="en-GB" sz="1200" kern="1200" baseline="0" dirty="0">
                <a:solidFill>
                  <a:schemeClr val="tx1"/>
                </a:solidFill>
                <a:latin typeface="+mn-lt"/>
                <a:ea typeface="+mn-ea"/>
                <a:cs typeface="+mn-cs"/>
              </a:rPr>
              <a:t> pour </a:t>
            </a:r>
            <a:r>
              <a:rPr lang="en-GB" sz="1200" kern="1200" baseline="0" dirty="0" err="1">
                <a:solidFill>
                  <a:schemeClr val="tx1"/>
                </a:solidFill>
                <a:latin typeface="+mn-lt"/>
                <a:ea typeface="+mn-ea"/>
                <a:cs typeface="+mn-cs"/>
              </a:rPr>
              <a:t>répondre</a:t>
            </a:r>
            <a:r>
              <a:rPr lang="en-GB" sz="1200" kern="1200" baseline="0" dirty="0">
                <a:solidFill>
                  <a:schemeClr val="tx1"/>
                </a:solidFill>
                <a:latin typeface="+mn-lt"/>
                <a:ea typeface="+mn-ea"/>
                <a:cs typeface="+mn-cs"/>
              </a:rPr>
              <a:t> à </a:t>
            </a:r>
            <a:r>
              <a:rPr lang="en-GB" sz="1200" kern="1200" baseline="0" dirty="0" err="1">
                <a:solidFill>
                  <a:schemeClr val="tx1"/>
                </a:solidFill>
                <a:latin typeface="+mn-lt"/>
                <a:ea typeface="+mn-ea"/>
                <a:cs typeface="+mn-cs"/>
              </a:rPr>
              <a:t>cette</a:t>
            </a:r>
            <a:r>
              <a:rPr lang="en-GB" sz="1200" kern="1200" baseline="0" dirty="0">
                <a:solidFill>
                  <a:schemeClr val="tx1"/>
                </a:solidFill>
                <a:latin typeface="+mn-lt"/>
                <a:ea typeface="+mn-ea"/>
                <a:cs typeface="+mn-cs"/>
              </a:rPr>
              <a:t> question. </a:t>
            </a:r>
            <a:r>
              <a:rPr lang="en-GB" sz="1200" kern="1200" baseline="0" dirty="0" err="1">
                <a:solidFill>
                  <a:schemeClr val="tx1"/>
                </a:solidFill>
                <a:latin typeface="+mn-lt"/>
                <a:ea typeface="+mn-ea"/>
                <a:cs typeface="+mn-cs"/>
              </a:rPr>
              <a:t>Présenter</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ensuite</a:t>
            </a:r>
            <a:r>
              <a:rPr lang="en-GB" sz="1200" kern="1200" baseline="0" dirty="0">
                <a:solidFill>
                  <a:schemeClr val="tx1"/>
                </a:solidFill>
                <a:latin typeface="+mn-lt"/>
                <a:ea typeface="+mn-ea"/>
                <a:cs typeface="+mn-cs"/>
              </a:rPr>
              <a:t> le </a:t>
            </a:r>
            <a:r>
              <a:rPr lang="en-GB" sz="1200" kern="1200" baseline="0" dirty="0" err="1">
                <a:solidFill>
                  <a:schemeClr val="tx1"/>
                </a:solidFill>
                <a:latin typeface="+mn-lt"/>
                <a:ea typeface="+mn-ea"/>
                <a:cs typeface="+mn-cs"/>
              </a:rPr>
              <a:t>jeu</a:t>
            </a:r>
            <a:r>
              <a:rPr lang="en-GB" sz="1200" kern="1200" baseline="0" dirty="0">
                <a:solidFill>
                  <a:schemeClr val="tx1"/>
                </a:solidFill>
                <a:latin typeface="+mn-lt"/>
                <a:ea typeface="+mn-ea"/>
                <a:cs typeface="+mn-cs"/>
              </a:rPr>
              <a:t> </a:t>
            </a:r>
            <a:r>
              <a:rPr lang="en-GB" sz="1200" kern="1200" baseline="0" dirty="0" smtClean="0">
                <a:solidFill>
                  <a:schemeClr val="tx1"/>
                </a:solidFill>
                <a:latin typeface="+mn-lt"/>
                <a:ea typeface="+mn-ea"/>
                <a:cs typeface="+mn-cs"/>
              </a:rPr>
              <a:t>“En </a:t>
            </a:r>
            <a:r>
              <a:rPr lang="en-GB" sz="1200" kern="1200" baseline="0" dirty="0" err="1">
                <a:solidFill>
                  <a:schemeClr val="tx1"/>
                </a:solidFill>
                <a:latin typeface="+mn-lt"/>
                <a:ea typeface="+mn-ea"/>
                <a:cs typeface="+mn-cs"/>
              </a:rPr>
              <a:t>quête</a:t>
            </a:r>
            <a:r>
              <a:rPr lang="en-GB" sz="1200" kern="1200" baseline="0" dirty="0">
                <a:solidFill>
                  <a:schemeClr val="tx1"/>
                </a:solidFill>
                <a:latin typeface="+mn-lt"/>
                <a:ea typeface="+mn-ea"/>
                <a:cs typeface="+mn-cs"/>
              </a:rPr>
              <a:t> de </a:t>
            </a:r>
            <a:r>
              <a:rPr lang="en-GB" sz="1200" kern="1200" baseline="0" dirty="0" err="1" smtClean="0">
                <a:solidFill>
                  <a:schemeClr val="tx1"/>
                </a:solidFill>
                <a:latin typeface="+mn-lt"/>
                <a:ea typeface="+mn-ea"/>
                <a:cs typeface="+mn-cs"/>
              </a:rPr>
              <a:t>matériaux</a:t>
            </a:r>
            <a:r>
              <a:rPr lang="en-GB" sz="1200" kern="1200" baseline="0" dirty="0" smtClean="0">
                <a:solidFill>
                  <a:schemeClr val="tx1"/>
                </a:solidFill>
                <a:latin typeface="+mn-lt"/>
                <a:ea typeface="+mn-ea"/>
                <a:cs typeface="+mn-cs"/>
              </a:rPr>
              <a:t>”, </a:t>
            </a:r>
            <a:r>
              <a:rPr lang="en-GB" sz="1200" kern="1200" baseline="0" dirty="0">
                <a:solidFill>
                  <a:schemeClr val="tx1"/>
                </a:solidFill>
                <a:latin typeface="+mn-lt"/>
                <a:ea typeface="+mn-ea"/>
                <a:cs typeface="+mn-cs"/>
              </a:rPr>
              <a:t>et organiser des </a:t>
            </a:r>
            <a:r>
              <a:rPr lang="en-GB" sz="1200" kern="1200" baseline="0" dirty="0" err="1">
                <a:solidFill>
                  <a:schemeClr val="tx1"/>
                </a:solidFill>
                <a:latin typeface="+mn-lt"/>
                <a:ea typeface="+mn-ea"/>
                <a:cs typeface="+mn-cs"/>
              </a:rPr>
              <a:t>groupes</a:t>
            </a:r>
            <a:r>
              <a:rPr lang="en-GB" sz="1200" kern="1200" baseline="0" dirty="0">
                <a:solidFill>
                  <a:schemeClr val="tx1"/>
                </a:solidFill>
                <a:latin typeface="+mn-lt"/>
                <a:ea typeface="+mn-ea"/>
                <a:cs typeface="+mn-cs"/>
              </a:rPr>
              <a:t> de </a:t>
            </a:r>
            <a:r>
              <a:rPr lang="en-GB" sz="1200" kern="1200" baseline="0" dirty="0" err="1" smtClean="0">
                <a:solidFill>
                  <a:schemeClr val="tx1"/>
                </a:solidFill>
                <a:latin typeface="+mn-lt"/>
                <a:ea typeface="+mn-ea"/>
                <a:cs typeface="+mn-cs"/>
              </a:rPr>
              <a:t>quatre</a:t>
            </a:r>
            <a:r>
              <a:rPr lang="en-GB" sz="1200" kern="1200" baseline="0" dirty="0" smtClean="0">
                <a:solidFill>
                  <a:schemeClr val="tx1"/>
                </a:solidFill>
                <a:latin typeface="+mn-lt"/>
                <a:ea typeface="+mn-ea"/>
                <a:cs typeface="+mn-cs"/>
              </a:rPr>
              <a:t> </a:t>
            </a:r>
            <a:r>
              <a:rPr lang="en-GB" sz="1200" kern="1200" baseline="0" dirty="0">
                <a:solidFill>
                  <a:schemeClr val="tx1"/>
                </a:solidFill>
                <a:latin typeface="+mn-lt"/>
                <a:ea typeface="+mn-ea"/>
                <a:cs typeface="+mn-cs"/>
              </a:rPr>
              <a:t>pour y </a:t>
            </a:r>
            <a:r>
              <a:rPr lang="en-GB" sz="1200" kern="1200" baseline="0" dirty="0" err="1">
                <a:solidFill>
                  <a:schemeClr val="tx1"/>
                </a:solidFill>
                <a:latin typeface="+mn-lt"/>
                <a:ea typeface="+mn-ea"/>
                <a:cs typeface="+mn-cs"/>
              </a:rPr>
              <a:t>jouer</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Vous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suivrez</a:t>
            </a:r>
            <a:r>
              <a:rPr lang="en-GB" sz="1200" kern="1200" baseline="0" dirty="0">
                <a:solidFill>
                  <a:schemeClr val="tx1"/>
                </a:solidFill>
                <a:latin typeface="+mn-lt"/>
                <a:ea typeface="+mn-ea"/>
                <a:cs typeface="+mn-cs"/>
              </a:rPr>
              <a:t> les instructions sur la Fiche 2 et </a:t>
            </a:r>
            <a:r>
              <a:rPr lang="en-GB" sz="1200" kern="1200" baseline="0" dirty="0" err="1">
                <a:solidFill>
                  <a:schemeClr val="tx1"/>
                </a:solidFill>
                <a:latin typeface="+mn-lt"/>
                <a:ea typeface="+mn-ea"/>
                <a:cs typeface="+mn-cs"/>
              </a:rPr>
              <a:t>utiliserez</a:t>
            </a:r>
            <a:r>
              <a:rPr lang="en-GB" sz="1200" kern="1200" baseline="0" dirty="0">
                <a:solidFill>
                  <a:schemeClr val="tx1"/>
                </a:solidFill>
                <a:latin typeface="+mn-lt"/>
                <a:ea typeface="+mn-ea"/>
                <a:cs typeface="+mn-cs"/>
              </a:rPr>
              <a:t> le plateau de </a:t>
            </a:r>
            <a:r>
              <a:rPr lang="en-GB" sz="1200" kern="1200" baseline="0" dirty="0" err="1">
                <a:solidFill>
                  <a:schemeClr val="tx1"/>
                </a:solidFill>
                <a:latin typeface="+mn-lt"/>
                <a:ea typeface="+mn-ea"/>
                <a:cs typeface="+mn-cs"/>
              </a:rPr>
              <a:t>jeu</a:t>
            </a:r>
            <a:r>
              <a:rPr lang="en-GB" sz="1200" kern="1200" baseline="0" dirty="0">
                <a:solidFill>
                  <a:schemeClr val="tx1"/>
                </a:solidFill>
                <a:latin typeface="+mn-lt"/>
                <a:ea typeface="+mn-ea"/>
                <a:cs typeface="+mn-cs"/>
              </a:rPr>
              <a:t> (Fiche 1) avec les </a:t>
            </a:r>
            <a:r>
              <a:rPr lang="en-GB" sz="1200" kern="1200" baseline="0" dirty="0" err="1">
                <a:solidFill>
                  <a:schemeClr val="tx1"/>
                </a:solidFill>
                <a:latin typeface="+mn-lt"/>
                <a:ea typeface="+mn-ea"/>
                <a:cs typeface="+mn-cs"/>
              </a:rPr>
              <a:t>cartes</a:t>
            </a:r>
            <a:r>
              <a:rPr lang="en-GB" sz="1200" kern="1200" baseline="0" dirty="0">
                <a:solidFill>
                  <a:schemeClr val="tx1"/>
                </a:solidFill>
                <a:latin typeface="+mn-lt"/>
                <a:ea typeface="+mn-ea"/>
                <a:cs typeface="+mn-cs"/>
              </a:rPr>
              <a:t> (Fiches 3a-d).</a:t>
            </a: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Après le </a:t>
            </a:r>
            <a:r>
              <a:rPr lang="en-GB" sz="1200" kern="1200" dirty="0" err="1">
                <a:solidFill>
                  <a:schemeClr val="tx1"/>
                </a:solidFill>
                <a:latin typeface="+mn-lt"/>
                <a:ea typeface="+mn-ea"/>
                <a:cs typeface="+mn-cs"/>
              </a:rPr>
              <a:t>jeu</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entamer</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une</a:t>
            </a:r>
            <a:r>
              <a:rPr lang="en-GB" sz="1200" kern="1200" baseline="0" dirty="0">
                <a:solidFill>
                  <a:schemeClr val="tx1"/>
                </a:solidFill>
                <a:latin typeface="+mn-lt"/>
                <a:ea typeface="+mn-ea"/>
                <a:cs typeface="+mn-cs"/>
              </a:rPr>
              <a:t> discussion à </a:t>
            </a:r>
            <a:r>
              <a:rPr lang="en-GB" sz="1200" kern="1200" baseline="0" dirty="0" err="1">
                <a:solidFill>
                  <a:schemeClr val="tx1"/>
                </a:solidFill>
                <a:latin typeface="+mn-lt"/>
                <a:ea typeface="+mn-ea"/>
                <a:cs typeface="+mn-cs"/>
              </a:rPr>
              <a:t>propos</a:t>
            </a:r>
            <a:r>
              <a:rPr lang="en-GB" sz="1200" kern="1200" baseline="0" dirty="0">
                <a:solidFill>
                  <a:schemeClr val="tx1"/>
                </a:solidFill>
                <a:latin typeface="+mn-lt"/>
                <a:ea typeface="+mn-ea"/>
                <a:cs typeface="+mn-cs"/>
              </a:rPr>
              <a:t> des </a:t>
            </a:r>
            <a:r>
              <a:rPr lang="en-GB" sz="1200" kern="1200" baseline="0" dirty="0" err="1">
                <a:solidFill>
                  <a:schemeClr val="tx1"/>
                </a:solidFill>
                <a:latin typeface="+mn-lt"/>
                <a:ea typeface="+mn-ea"/>
                <a:cs typeface="+mn-cs"/>
              </a:rPr>
              <a:t>problèmes</a:t>
            </a:r>
            <a:r>
              <a:rPr lang="en-GB" sz="1200" kern="1200" baseline="0" dirty="0">
                <a:solidFill>
                  <a:schemeClr val="tx1"/>
                </a:solidFill>
                <a:latin typeface="+mn-lt"/>
                <a:ea typeface="+mn-ea"/>
                <a:cs typeface="+mn-cs"/>
              </a:rPr>
              <a:t> qui </a:t>
            </a:r>
            <a:r>
              <a:rPr lang="en-GB" sz="1200" kern="1200" baseline="0" dirty="0" err="1">
                <a:solidFill>
                  <a:schemeClr val="tx1"/>
                </a:solidFill>
                <a:latin typeface="+mn-lt"/>
                <a:ea typeface="+mn-ea"/>
                <a:cs typeface="+mn-cs"/>
              </a:rPr>
              <a:t>apparaissent</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dans</a:t>
            </a:r>
            <a:r>
              <a:rPr lang="en-GB" sz="1200" kern="1200" baseline="0" dirty="0">
                <a:solidFill>
                  <a:schemeClr val="tx1"/>
                </a:solidFill>
                <a:latin typeface="+mn-lt"/>
                <a:ea typeface="+mn-ea"/>
                <a:cs typeface="+mn-cs"/>
              </a:rPr>
              <a:t> le </a:t>
            </a:r>
            <a:r>
              <a:rPr lang="en-GB" sz="1200" kern="1200" baseline="0" dirty="0" err="1">
                <a:solidFill>
                  <a:schemeClr val="tx1"/>
                </a:solidFill>
                <a:latin typeface="+mn-lt"/>
                <a:ea typeface="+mn-ea"/>
                <a:cs typeface="+mn-cs"/>
              </a:rPr>
              <a:t>jeu</a:t>
            </a:r>
            <a:r>
              <a:rPr lang="en-GB" sz="1200" kern="1200" baseline="0" dirty="0">
                <a:solidFill>
                  <a:schemeClr val="tx1"/>
                </a:solidFill>
                <a:latin typeface="+mn-lt"/>
                <a:ea typeface="+mn-ea"/>
                <a:cs typeface="+mn-cs"/>
              </a:rPr>
              <a:t>, avec des </a:t>
            </a:r>
            <a:r>
              <a:rPr lang="en-GB" sz="1200" kern="1200" baseline="0" dirty="0" err="1">
                <a:solidFill>
                  <a:schemeClr val="tx1"/>
                </a:solidFill>
                <a:latin typeface="+mn-lt"/>
                <a:ea typeface="+mn-ea"/>
                <a:cs typeface="+mn-cs"/>
              </a:rPr>
              <a:t>relances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comme</a:t>
            </a:r>
            <a:r>
              <a:rPr lang="en-GB" sz="1200"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Est-</a:t>
            </a:r>
            <a:r>
              <a:rPr lang="en-GB" sz="1200" kern="1200" baseline="0" dirty="0" err="1">
                <a:solidFill>
                  <a:schemeClr val="tx1"/>
                </a:solidFill>
                <a:latin typeface="+mn-lt"/>
                <a:ea typeface="+mn-ea"/>
                <a:cs typeface="+mn-cs"/>
              </a:rPr>
              <a:t>ce</a:t>
            </a:r>
            <a:r>
              <a:rPr lang="en-GB" sz="1200" kern="1200" baseline="0" dirty="0">
                <a:solidFill>
                  <a:schemeClr val="tx1"/>
                </a:solidFill>
                <a:latin typeface="+mn-lt"/>
                <a:ea typeface="+mn-ea"/>
                <a:cs typeface="+mn-cs"/>
              </a:rPr>
              <a:t> que les </a:t>
            </a:r>
            <a:r>
              <a:rPr lang="en-GB" sz="1200" kern="1200" baseline="0" dirty="0" err="1">
                <a:solidFill>
                  <a:schemeClr val="tx1"/>
                </a:solidFill>
                <a:latin typeface="+mn-lt"/>
                <a:ea typeface="+mn-ea"/>
                <a:cs typeface="+mn-cs"/>
              </a:rPr>
              <a:t>ressources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utilisées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dans</a:t>
            </a:r>
            <a:r>
              <a:rPr lang="en-GB" sz="1200" kern="1200" baseline="0" dirty="0">
                <a:solidFill>
                  <a:schemeClr val="tx1"/>
                </a:solidFill>
                <a:latin typeface="+mn-lt"/>
                <a:ea typeface="+mn-ea"/>
                <a:cs typeface="+mn-cs"/>
              </a:rPr>
              <a:t> les smartphones </a:t>
            </a:r>
            <a:r>
              <a:rPr lang="en-GB" sz="1200" kern="1200" baseline="0" dirty="0" err="1">
                <a:solidFill>
                  <a:schemeClr val="tx1"/>
                </a:solidFill>
                <a:latin typeface="+mn-lt"/>
                <a:ea typeface="+mn-ea"/>
                <a:cs typeface="+mn-cs"/>
              </a:rPr>
              <a:t>vont</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s’épuiser</a:t>
            </a:r>
            <a:r>
              <a:rPr lang="en-GB" sz="1200"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err="1">
                <a:solidFill>
                  <a:schemeClr val="tx1"/>
                </a:solidFill>
                <a:latin typeface="+mn-lt"/>
                <a:ea typeface="+mn-ea"/>
                <a:cs typeface="+mn-cs"/>
              </a:rPr>
              <a:t>Quels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sont</a:t>
            </a:r>
            <a:r>
              <a:rPr lang="en-GB" sz="1200" kern="1200" baseline="0" dirty="0">
                <a:solidFill>
                  <a:schemeClr val="tx1"/>
                </a:solidFill>
                <a:latin typeface="+mn-lt"/>
                <a:ea typeface="+mn-ea"/>
                <a:cs typeface="+mn-cs"/>
              </a:rPr>
              <a:t> les impacts de </a:t>
            </a:r>
            <a:r>
              <a:rPr lang="en-GB" sz="1200" kern="1200" baseline="0" dirty="0" err="1">
                <a:solidFill>
                  <a:schemeClr val="tx1"/>
                </a:solidFill>
                <a:latin typeface="+mn-lt"/>
                <a:ea typeface="+mn-ea"/>
                <a:cs typeface="+mn-cs"/>
              </a:rPr>
              <a:t>l’extraction</a:t>
            </a:r>
            <a:r>
              <a:rPr lang="en-GB" sz="1200" kern="1200" baseline="0" dirty="0">
                <a:solidFill>
                  <a:schemeClr val="tx1"/>
                </a:solidFill>
                <a:latin typeface="+mn-lt"/>
                <a:ea typeface="+mn-ea"/>
                <a:cs typeface="+mn-cs"/>
              </a:rPr>
              <a:t> et de </a:t>
            </a:r>
            <a:r>
              <a:rPr lang="en-GB" sz="1200" kern="1200" baseline="0" dirty="0" err="1">
                <a:solidFill>
                  <a:schemeClr val="tx1"/>
                </a:solidFill>
                <a:latin typeface="+mn-lt"/>
                <a:ea typeface="+mn-ea"/>
                <a:cs typeface="+mn-cs"/>
              </a:rPr>
              <a:t>l’utilisation</a:t>
            </a:r>
            <a:r>
              <a:rPr lang="en-GB" sz="1200" kern="1200" baseline="0" dirty="0">
                <a:solidFill>
                  <a:schemeClr val="tx1"/>
                </a:solidFill>
                <a:latin typeface="+mn-lt"/>
                <a:ea typeface="+mn-ea"/>
                <a:cs typeface="+mn-cs"/>
              </a:rPr>
              <a:t> des </a:t>
            </a:r>
            <a:r>
              <a:rPr lang="en-GB" sz="1200" kern="1200" baseline="0" dirty="0" err="1">
                <a:solidFill>
                  <a:schemeClr val="tx1"/>
                </a:solidFill>
                <a:latin typeface="+mn-lt"/>
                <a:ea typeface="+mn-ea"/>
                <a:cs typeface="+mn-cs"/>
              </a:rPr>
              <a:t>matériaux</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dans</a:t>
            </a:r>
            <a:r>
              <a:rPr lang="en-GB" sz="1200" kern="1200" baseline="0" dirty="0">
                <a:solidFill>
                  <a:schemeClr val="tx1"/>
                </a:solidFill>
                <a:latin typeface="+mn-lt"/>
                <a:ea typeface="+mn-ea"/>
                <a:cs typeface="+mn-cs"/>
              </a:rPr>
              <a:t> les smartphones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err="1">
                <a:solidFill>
                  <a:schemeClr val="tx1"/>
                </a:solidFill>
                <a:latin typeface="+mn-lt"/>
                <a:ea typeface="+mn-ea"/>
                <a:cs typeface="+mn-cs"/>
              </a:rPr>
              <a:t>Quels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sont</a:t>
            </a:r>
            <a:r>
              <a:rPr lang="en-GB" sz="1200" kern="1200" baseline="0" dirty="0">
                <a:solidFill>
                  <a:schemeClr val="tx1"/>
                </a:solidFill>
                <a:latin typeface="+mn-lt"/>
                <a:ea typeface="+mn-ea"/>
                <a:cs typeface="+mn-cs"/>
              </a:rPr>
              <a:t> les impacts </a:t>
            </a:r>
            <a:r>
              <a:rPr lang="en-GB" sz="1200" kern="1200" baseline="0" dirty="0" err="1">
                <a:solidFill>
                  <a:schemeClr val="tx1"/>
                </a:solidFill>
                <a:latin typeface="+mn-lt"/>
                <a:ea typeface="+mn-ea"/>
                <a:cs typeface="+mn-cs"/>
              </a:rPr>
              <a:t>si</a:t>
            </a:r>
            <a:r>
              <a:rPr lang="en-GB" sz="1200" kern="1200" baseline="0" dirty="0">
                <a:solidFill>
                  <a:schemeClr val="tx1"/>
                </a:solidFill>
                <a:latin typeface="+mn-lt"/>
                <a:ea typeface="+mn-ea"/>
                <a:cs typeface="+mn-cs"/>
              </a:rPr>
              <a:t> on </a:t>
            </a:r>
            <a:r>
              <a:rPr lang="en-GB" sz="1200" kern="1200" baseline="0" dirty="0" err="1">
                <a:solidFill>
                  <a:schemeClr val="tx1"/>
                </a:solidFill>
                <a:latin typeface="+mn-lt"/>
                <a:ea typeface="+mn-ea"/>
                <a:cs typeface="+mn-cs"/>
              </a:rPr>
              <a:t>jette</a:t>
            </a:r>
            <a:r>
              <a:rPr lang="en-GB" sz="1200" kern="1200" baseline="0" dirty="0">
                <a:solidFill>
                  <a:schemeClr val="tx1"/>
                </a:solidFill>
                <a:latin typeface="+mn-lt"/>
                <a:ea typeface="+mn-ea"/>
                <a:cs typeface="+mn-cs"/>
              </a:rPr>
              <a:t> les </a:t>
            </a:r>
            <a:r>
              <a:rPr lang="en-GB" sz="1200" kern="1200" baseline="0" dirty="0" err="1">
                <a:solidFill>
                  <a:schemeClr val="tx1"/>
                </a:solidFill>
                <a:latin typeface="+mn-lt"/>
                <a:ea typeface="+mn-ea"/>
                <a:cs typeface="+mn-cs"/>
              </a:rPr>
              <a:t>téléphones</a:t>
            </a:r>
            <a:r>
              <a:rPr lang="en-GB" sz="1200" kern="1200" baseline="0" dirty="0">
                <a:solidFill>
                  <a:schemeClr val="tx1"/>
                </a:solidFill>
                <a:latin typeface="+mn-lt"/>
                <a:ea typeface="+mn-ea"/>
                <a:cs typeface="+mn-cs"/>
              </a:rPr>
              <a:t> portables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err="1">
                <a:solidFill>
                  <a:schemeClr val="tx1"/>
                </a:solidFill>
                <a:latin typeface="+mn-lt"/>
                <a:ea typeface="+mn-ea"/>
                <a:cs typeface="+mn-cs"/>
              </a:rPr>
              <a:t>Quels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sont</a:t>
            </a:r>
            <a:r>
              <a:rPr lang="en-GB" sz="1200" kern="1200" baseline="0" dirty="0">
                <a:solidFill>
                  <a:schemeClr val="tx1"/>
                </a:solidFill>
                <a:latin typeface="+mn-lt"/>
                <a:ea typeface="+mn-ea"/>
                <a:cs typeface="+mn-cs"/>
              </a:rPr>
              <a:t> les </a:t>
            </a:r>
            <a:r>
              <a:rPr lang="en-GB" sz="1200" kern="1200" baseline="0" dirty="0" err="1">
                <a:solidFill>
                  <a:schemeClr val="tx1"/>
                </a:solidFill>
                <a:latin typeface="+mn-lt"/>
                <a:ea typeface="+mn-ea"/>
                <a:cs typeface="+mn-cs"/>
              </a:rPr>
              <a:t>avantages</a:t>
            </a:r>
            <a:r>
              <a:rPr lang="en-GB" sz="1200" kern="1200" baseline="0" dirty="0">
                <a:solidFill>
                  <a:schemeClr val="tx1"/>
                </a:solidFill>
                <a:latin typeface="+mn-lt"/>
                <a:ea typeface="+mn-ea"/>
                <a:cs typeface="+mn-cs"/>
              </a:rPr>
              <a:t> et les </a:t>
            </a:r>
            <a:r>
              <a:rPr lang="en-GB" sz="1200" kern="1200" baseline="0" dirty="0" err="1">
                <a:solidFill>
                  <a:schemeClr val="tx1"/>
                </a:solidFill>
                <a:latin typeface="+mn-lt"/>
                <a:ea typeface="+mn-ea"/>
                <a:cs typeface="+mn-cs"/>
              </a:rPr>
              <a:t>inconvénients</a:t>
            </a:r>
            <a:r>
              <a:rPr lang="en-GB" sz="1200" kern="1200" baseline="0" dirty="0">
                <a:solidFill>
                  <a:schemeClr val="tx1"/>
                </a:solidFill>
                <a:latin typeface="+mn-lt"/>
                <a:ea typeface="+mn-ea"/>
                <a:cs typeface="+mn-cs"/>
              </a:rPr>
              <a:t> du </a:t>
            </a:r>
            <a:r>
              <a:rPr lang="en-GB" sz="1200" kern="1200" baseline="0" dirty="0" err="1">
                <a:solidFill>
                  <a:schemeClr val="tx1"/>
                </a:solidFill>
                <a:latin typeface="+mn-lt"/>
                <a:ea typeface="+mn-ea"/>
                <a:cs typeface="+mn-cs"/>
              </a:rPr>
              <a:t>recyclage</a:t>
            </a:r>
            <a:r>
              <a:rPr lang="en-GB" sz="1200" kern="1200" baseline="0" dirty="0">
                <a:solidFill>
                  <a:schemeClr val="tx1"/>
                </a:solidFill>
                <a:latin typeface="+mn-lt"/>
                <a:ea typeface="+mn-ea"/>
                <a:cs typeface="+mn-cs"/>
              </a:rPr>
              <a:t> des </a:t>
            </a:r>
            <a:r>
              <a:rPr lang="en-GB" sz="1200" kern="1200" baseline="0" dirty="0" err="1">
                <a:solidFill>
                  <a:schemeClr val="tx1"/>
                </a:solidFill>
                <a:latin typeface="+mn-lt"/>
                <a:ea typeface="+mn-ea"/>
                <a:cs typeface="+mn-cs"/>
              </a:rPr>
              <a:t>téléphones</a:t>
            </a:r>
            <a:r>
              <a:rPr lang="en-GB" sz="1200"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err="1">
                <a:solidFill>
                  <a:schemeClr val="tx1"/>
                </a:solidFill>
                <a:latin typeface="+mn-lt"/>
                <a:ea typeface="+mn-ea"/>
                <a:cs typeface="+mn-cs"/>
              </a:rPr>
              <a:t>Quels</a:t>
            </a:r>
            <a:r>
              <a:rPr lang="en-GB" sz="1200" kern="1200" baseline="0" dirty="0">
                <a:solidFill>
                  <a:schemeClr val="tx1"/>
                </a:solidFill>
                <a:latin typeface="+mn-lt"/>
                <a:ea typeface="+mn-ea"/>
                <a:cs typeface="+mn-cs"/>
              </a:rPr>
              <a:t> solutions </a:t>
            </a:r>
            <a:r>
              <a:rPr lang="en-GB" sz="1200" kern="1200" baseline="0" dirty="0" err="1">
                <a:solidFill>
                  <a:schemeClr val="tx1"/>
                </a:solidFill>
                <a:latin typeface="+mn-lt"/>
                <a:ea typeface="+mn-ea"/>
                <a:cs typeface="+mn-cs"/>
              </a:rPr>
              <a:t>peuvent-ils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suggérer</a:t>
            </a:r>
            <a:r>
              <a:rPr lang="en-GB" sz="1200" kern="1200" baseline="0" dirty="0">
                <a:solidFill>
                  <a:schemeClr val="tx1"/>
                </a:solidFill>
                <a:latin typeface="+mn-lt"/>
                <a:ea typeface="+mn-ea"/>
                <a:cs typeface="+mn-cs"/>
              </a:rPr>
              <a:t> pour </a:t>
            </a:r>
            <a:r>
              <a:rPr lang="en-GB" sz="1200" kern="1200" baseline="0" dirty="0" err="1">
                <a:solidFill>
                  <a:schemeClr val="tx1"/>
                </a:solidFill>
                <a:latin typeface="+mn-lt"/>
                <a:ea typeface="+mn-ea"/>
                <a:cs typeface="+mn-cs"/>
              </a:rPr>
              <a:t>résoudre</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ce</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problème</a:t>
            </a:r>
            <a:r>
              <a:rPr lang="en-GB" sz="1200" kern="1200" baseline="0" dirty="0">
                <a:solidFill>
                  <a:schemeClr val="tx1"/>
                </a:solidFill>
                <a:latin typeface="+mn-lt"/>
                <a:ea typeface="+mn-ea"/>
                <a:cs typeface="+mn-cs"/>
              </a:rPr>
              <a:t> ?</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40C4CB4-6439-4B9C-81E7-42EE3FE83DA2}" type="slidenum">
              <a:rPr lang="en-GB" smtClean="0"/>
              <a:pPr/>
              <a:t>6</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87321804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Les </a:t>
            </a:r>
            <a:r>
              <a:rPr lang="en-GB" sz="1200" kern="1200" dirty="0" err="1">
                <a:solidFill>
                  <a:schemeClr val="tx1"/>
                </a:solidFill>
                <a:latin typeface="+mn-lt"/>
                <a:ea typeface="+mn-ea"/>
                <a:cs typeface="+mn-cs"/>
              </a:rPr>
              <a:t>apprenants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jouent</a:t>
            </a:r>
            <a:r>
              <a:rPr lang="en-GB" sz="1200" kern="1200" baseline="0" dirty="0">
                <a:solidFill>
                  <a:schemeClr val="tx1"/>
                </a:solidFill>
                <a:latin typeface="+mn-lt"/>
                <a:ea typeface="+mn-ea"/>
                <a:cs typeface="+mn-cs"/>
              </a:rPr>
              <a:t> au </a:t>
            </a:r>
            <a:r>
              <a:rPr lang="en-GB" sz="1200" kern="1200" baseline="0" dirty="0" err="1">
                <a:solidFill>
                  <a:schemeClr val="tx1"/>
                </a:solidFill>
                <a:latin typeface="+mn-lt"/>
                <a:ea typeface="+mn-ea"/>
                <a:cs typeface="+mn-cs"/>
              </a:rPr>
              <a:t>jeu</a:t>
            </a:r>
            <a:r>
              <a:rPr lang="en-GB" sz="1200" kern="1200" baseline="0" dirty="0">
                <a:solidFill>
                  <a:schemeClr val="tx1"/>
                </a:solidFill>
                <a:latin typeface="+mn-lt"/>
                <a:ea typeface="+mn-ea"/>
                <a:cs typeface="+mn-cs"/>
              </a:rPr>
              <a:t> des </a:t>
            </a:r>
            <a:r>
              <a:rPr lang="en-GB" sz="1200" kern="1200" baseline="0" dirty="0" err="1">
                <a:solidFill>
                  <a:schemeClr val="tx1"/>
                </a:solidFill>
                <a:latin typeface="+mn-lt"/>
                <a:ea typeface="+mn-ea"/>
                <a:cs typeface="+mn-cs"/>
              </a:rPr>
              <a:t>conséquences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en</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utilisant</a:t>
            </a:r>
            <a:r>
              <a:rPr lang="en-GB" sz="1200" kern="1200" baseline="0" dirty="0">
                <a:solidFill>
                  <a:schemeClr val="tx1"/>
                </a:solidFill>
                <a:latin typeface="+mn-lt"/>
                <a:ea typeface="+mn-ea"/>
                <a:cs typeface="+mn-cs"/>
              </a:rPr>
              <a:t> les Fiche 4 à 7.</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err="1">
                <a:solidFill>
                  <a:schemeClr val="tx1"/>
                </a:solidFill>
                <a:latin typeface="+mn-lt"/>
                <a:ea typeface="+mn-ea"/>
                <a:cs typeface="+mn-cs"/>
              </a:rPr>
              <a:t>Ceci</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leur</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permet</a:t>
            </a:r>
            <a:r>
              <a:rPr lang="en-GB" sz="1200" kern="1200" baseline="0" dirty="0">
                <a:solidFill>
                  <a:schemeClr val="tx1"/>
                </a:solidFill>
                <a:latin typeface="+mn-lt"/>
                <a:ea typeface="+mn-ea"/>
                <a:cs typeface="+mn-cs"/>
              </a:rPr>
              <a:t> de </a:t>
            </a:r>
            <a:r>
              <a:rPr lang="en-GB" sz="1200" kern="1200" baseline="0" dirty="0" err="1">
                <a:solidFill>
                  <a:schemeClr val="tx1"/>
                </a:solidFill>
                <a:latin typeface="+mn-lt"/>
                <a:ea typeface="+mn-ea"/>
                <a:cs typeface="+mn-cs"/>
              </a:rPr>
              <a:t>résumer</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certaines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conséquences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problématiques</a:t>
            </a:r>
            <a:r>
              <a:rPr lang="en-GB" sz="1200" kern="1200" baseline="0" dirty="0">
                <a:solidFill>
                  <a:schemeClr val="tx1"/>
                </a:solidFill>
                <a:latin typeface="+mn-lt"/>
                <a:ea typeface="+mn-ea"/>
                <a:cs typeface="+mn-cs"/>
              </a:rPr>
              <a:t> qui </a:t>
            </a:r>
            <a:r>
              <a:rPr lang="en-GB" sz="1200" kern="1200" baseline="0" dirty="0" err="1">
                <a:solidFill>
                  <a:schemeClr val="tx1"/>
                </a:solidFill>
                <a:latin typeface="+mn-lt"/>
                <a:ea typeface="+mn-ea"/>
                <a:cs typeface="+mn-cs"/>
              </a:rPr>
              <a:t>apparaîtraient</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si</a:t>
            </a:r>
            <a:r>
              <a:rPr lang="en-GB" sz="1200" kern="1200" baseline="0" dirty="0">
                <a:solidFill>
                  <a:schemeClr val="tx1"/>
                </a:solidFill>
                <a:latin typeface="+mn-lt"/>
                <a:ea typeface="+mn-ea"/>
                <a:cs typeface="+mn-cs"/>
              </a:rPr>
              <a:t> les </a:t>
            </a:r>
            <a:r>
              <a:rPr lang="en-GB" sz="1200" kern="1200" baseline="0" dirty="0" err="1">
                <a:solidFill>
                  <a:schemeClr val="tx1"/>
                </a:solidFill>
                <a:latin typeface="+mn-lt"/>
                <a:ea typeface="+mn-ea"/>
                <a:cs typeface="+mn-cs"/>
              </a:rPr>
              <a:t>entreprises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continuent</a:t>
            </a:r>
            <a:r>
              <a:rPr lang="en-GB" sz="1200" kern="1200" baseline="0" dirty="0">
                <a:solidFill>
                  <a:schemeClr val="tx1"/>
                </a:solidFill>
                <a:latin typeface="+mn-lt"/>
                <a:ea typeface="+mn-ea"/>
                <a:cs typeface="+mn-cs"/>
              </a:rPr>
              <a:t> à </a:t>
            </a:r>
            <a:r>
              <a:rPr lang="en-GB" sz="1200" kern="1200" baseline="0" dirty="0" err="1">
                <a:solidFill>
                  <a:schemeClr val="tx1"/>
                </a:solidFill>
                <a:latin typeface="+mn-lt"/>
                <a:ea typeface="+mn-ea"/>
                <a:cs typeface="+mn-cs"/>
              </a:rPr>
              <a:t>fabriquer</a:t>
            </a:r>
            <a:r>
              <a:rPr lang="en-GB" sz="1200" kern="1200" baseline="0" dirty="0">
                <a:solidFill>
                  <a:schemeClr val="tx1"/>
                </a:solidFill>
                <a:latin typeface="+mn-lt"/>
                <a:ea typeface="+mn-ea"/>
                <a:cs typeface="+mn-cs"/>
              </a:rPr>
              <a:t> et les </a:t>
            </a:r>
            <a:r>
              <a:rPr lang="en-GB" sz="1200" kern="1200" baseline="0" dirty="0" err="1">
                <a:solidFill>
                  <a:schemeClr val="tx1"/>
                </a:solidFill>
                <a:latin typeface="+mn-lt"/>
                <a:ea typeface="+mn-ea"/>
                <a:cs typeface="+mn-cs"/>
              </a:rPr>
              <a:t>personnes</a:t>
            </a:r>
            <a:r>
              <a:rPr lang="en-GB" sz="1200" kern="1200" baseline="0" dirty="0">
                <a:solidFill>
                  <a:schemeClr val="tx1"/>
                </a:solidFill>
                <a:latin typeface="+mn-lt"/>
                <a:ea typeface="+mn-ea"/>
                <a:cs typeface="+mn-cs"/>
              </a:rPr>
              <a:t> à </a:t>
            </a:r>
            <a:r>
              <a:rPr lang="en-GB" sz="1200" kern="1200" baseline="0" dirty="0" err="1">
                <a:solidFill>
                  <a:schemeClr val="tx1"/>
                </a:solidFill>
                <a:latin typeface="+mn-lt"/>
                <a:ea typeface="+mn-ea"/>
                <a:cs typeface="+mn-cs"/>
              </a:rPr>
              <a:t>jeter</a:t>
            </a:r>
            <a:r>
              <a:rPr lang="en-GB" sz="1200" kern="1200" baseline="0" dirty="0">
                <a:solidFill>
                  <a:schemeClr val="tx1"/>
                </a:solidFill>
                <a:latin typeface="+mn-lt"/>
                <a:ea typeface="+mn-ea"/>
                <a:cs typeface="+mn-cs"/>
              </a:rPr>
              <a:t> les smartphones sans changer quoi que </a:t>
            </a:r>
            <a:r>
              <a:rPr lang="en-GB" sz="1200" kern="1200" baseline="0" dirty="0" err="1">
                <a:solidFill>
                  <a:schemeClr val="tx1"/>
                </a:solidFill>
                <a:latin typeface="+mn-lt"/>
                <a:ea typeface="+mn-ea"/>
                <a:cs typeface="+mn-cs"/>
              </a:rPr>
              <a:t>ce</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soit</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comme</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si</a:t>
            </a:r>
            <a:r>
              <a:rPr lang="en-GB" sz="1200" kern="1200" baseline="0" dirty="0">
                <a:solidFill>
                  <a:schemeClr val="tx1"/>
                </a:solidFill>
                <a:latin typeface="+mn-lt"/>
                <a:ea typeface="+mn-ea"/>
                <a:cs typeface="+mn-cs"/>
              </a:rPr>
              <a:t> de </a:t>
            </a:r>
            <a:r>
              <a:rPr lang="en-GB" sz="1200" kern="1200" baseline="0" dirty="0" err="1">
                <a:solidFill>
                  <a:schemeClr val="tx1"/>
                </a:solidFill>
                <a:latin typeface="+mn-lt"/>
                <a:ea typeface="+mn-ea"/>
                <a:cs typeface="+mn-cs"/>
              </a:rPr>
              <a:t>rien</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n’était</a:t>
            </a:r>
            <a:r>
              <a:rPr lang="en-GB" sz="1200" kern="1200" baseline="0" dirty="0">
                <a:solidFill>
                  <a:schemeClr val="tx1"/>
                </a:solidFill>
                <a:latin typeface="+mn-lt"/>
                <a:ea typeface="+mn-ea"/>
                <a:cs typeface="+mn-cs"/>
              </a:rPr>
              <a:t>).</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40C4CB4-6439-4B9C-81E7-42EE3FE83DA2}" type="slidenum">
              <a:rPr lang="en-GB" smtClean="0"/>
              <a:pPr/>
              <a:t>7</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5239335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GB" dirty="0"/>
              <a:t>La</a:t>
            </a:r>
            <a:r>
              <a:rPr lang="en-GB" baseline="0" dirty="0"/>
              <a:t> question qui sera </a:t>
            </a:r>
            <a:r>
              <a:rPr lang="en-GB" baseline="0" dirty="0" err="1"/>
              <a:t>l’objet</a:t>
            </a:r>
            <a:r>
              <a:rPr lang="en-GB" baseline="0" dirty="0"/>
              <a:t> de </a:t>
            </a:r>
            <a:r>
              <a:rPr lang="en-GB" baseline="0" dirty="0" err="1"/>
              <a:t>l’investigation</a:t>
            </a:r>
            <a:r>
              <a:rPr lang="en-GB" baseline="0" dirty="0"/>
              <a:t>.</a:t>
            </a:r>
          </a:p>
          <a:p>
            <a:r>
              <a:rPr lang="en-GB" baseline="0" dirty="0" err="1"/>
              <a:t>Vous</a:t>
            </a:r>
            <a:r>
              <a:rPr lang="en-GB" baseline="0" dirty="0"/>
              <a:t> </a:t>
            </a:r>
            <a:r>
              <a:rPr lang="en-GB" baseline="0" dirty="0" err="1"/>
              <a:t>leur</a:t>
            </a:r>
            <a:r>
              <a:rPr lang="en-GB" baseline="0" dirty="0"/>
              <a:t> </a:t>
            </a:r>
            <a:r>
              <a:rPr lang="en-GB" baseline="0" dirty="0" err="1"/>
              <a:t>ferez</a:t>
            </a:r>
            <a:r>
              <a:rPr lang="en-GB" baseline="0" dirty="0"/>
              <a:t> </a:t>
            </a:r>
            <a:r>
              <a:rPr lang="en-GB" baseline="0" dirty="0" err="1"/>
              <a:t>remarquer</a:t>
            </a:r>
            <a:r>
              <a:rPr lang="en-GB" baseline="0" dirty="0"/>
              <a:t> que, </a:t>
            </a:r>
            <a:r>
              <a:rPr lang="en-GB" baseline="0" dirty="0" err="1"/>
              <a:t>dans</a:t>
            </a:r>
            <a:r>
              <a:rPr lang="en-GB" baseline="0" dirty="0"/>
              <a:t> le but de </a:t>
            </a:r>
            <a:r>
              <a:rPr lang="en-GB" baseline="0" dirty="0" err="1"/>
              <a:t>convaincre</a:t>
            </a:r>
            <a:r>
              <a:rPr lang="en-GB" baseline="0" dirty="0"/>
              <a:t> les fabricants, </a:t>
            </a:r>
            <a:r>
              <a:rPr lang="en-GB" baseline="0" dirty="0" err="1"/>
              <a:t>ils</a:t>
            </a:r>
            <a:r>
              <a:rPr lang="en-GB" baseline="0" dirty="0"/>
              <a:t> </a:t>
            </a:r>
            <a:r>
              <a:rPr lang="en-GB" baseline="0" dirty="0" err="1"/>
              <a:t>auront</a:t>
            </a:r>
            <a:r>
              <a:rPr lang="en-GB" baseline="0" dirty="0"/>
              <a:t> </a:t>
            </a:r>
            <a:r>
              <a:rPr lang="en-GB" baseline="0" dirty="0" err="1"/>
              <a:t>besoin</a:t>
            </a:r>
            <a:r>
              <a:rPr lang="en-GB" baseline="0" dirty="0"/>
              <a:t> de plus </a:t>
            </a:r>
            <a:r>
              <a:rPr lang="en-GB" baseline="0" dirty="0" err="1"/>
              <a:t>d’informations</a:t>
            </a:r>
            <a:r>
              <a:rPr lang="en-GB" baseline="0" dirty="0"/>
              <a:t>. Commencer </a:t>
            </a:r>
            <a:r>
              <a:rPr lang="en-GB" baseline="0" dirty="0" err="1"/>
              <a:t>une</a:t>
            </a:r>
            <a:r>
              <a:rPr lang="en-GB" baseline="0" dirty="0"/>
              <a:t> discussion </a:t>
            </a:r>
            <a:r>
              <a:rPr lang="en-GB" baseline="0" dirty="0" err="1"/>
              <a:t>rapide</a:t>
            </a:r>
            <a:r>
              <a:rPr lang="en-GB" baseline="0" dirty="0"/>
              <a:t> pour </a:t>
            </a:r>
            <a:r>
              <a:rPr lang="en-GB" baseline="0" dirty="0" err="1"/>
              <a:t>obtenir</a:t>
            </a:r>
            <a:r>
              <a:rPr lang="en-GB" baseline="0" dirty="0"/>
              <a:t> </a:t>
            </a:r>
            <a:r>
              <a:rPr lang="en-GB" baseline="0" dirty="0" err="1"/>
              <a:t>dans</a:t>
            </a:r>
            <a:r>
              <a:rPr lang="en-GB" baseline="0" dirty="0"/>
              <a:t> les </a:t>
            </a:r>
            <a:r>
              <a:rPr lang="en-GB" baseline="0" dirty="0" err="1"/>
              <a:t>grandes</a:t>
            </a:r>
            <a:r>
              <a:rPr lang="en-GB" baseline="0" dirty="0"/>
              <a:t> </a:t>
            </a:r>
            <a:r>
              <a:rPr lang="en-GB" baseline="0" dirty="0" err="1"/>
              <a:t>lignes</a:t>
            </a:r>
            <a:r>
              <a:rPr lang="en-GB" baseline="0" dirty="0"/>
              <a:t> les </a:t>
            </a:r>
            <a:r>
              <a:rPr lang="en-GB" baseline="0" dirty="0" err="1"/>
              <a:t>informations</a:t>
            </a:r>
            <a:r>
              <a:rPr lang="en-GB" baseline="0" dirty="0"/>
              <a:t> </a:t>
            </a:r>
            <a:r>
              <a:rPr lang="en-GB" baseline="0" dirty="0" err="1"/>
              <a:t>dont</a:t>
            </a:r>
            <a:r>
              <a:rPr lang="en-GB" baseline="0" dirty="0"/>
              <a:t> </a:t>
            </a:r>
            <a:r>
              <a:rPr lang="en-GB" baseline="0" dirty="0" err="1"/>
              <a:t>ils</a:t>
            </a:r>
            <a:r>
              <a:rPr lang="en-GB" baseline="0" dirty="0"/>
              <a:t> </a:t>
            </a:r>
            <a:r>
              <a:rPr lang="en-GB" baseline="0" dirty="0" err="1"/>
              <a:t>ont</a:t>
            </a:r>
            <a:r>
              <a:rPr lang="en-GB" baseline="0" dirty="0"/>
              <a:t> </a:t>
            </a:r>
            <a:r>
              <a:rPr lang="en-GB" baseline="0" dirty="0" err="1"/>
              <a:t>besoin</a:t>
            </a:r>
            <a:r>
              <a:rPr lang="en-GB" baseline="0" dirty="0"/>
              <a:t> pour </a:t>
            </a:r>
            <a:r>
              <a:rPr lang="en-GB" baseline="0" dirty="0" err="1"/>
              <a:t>fabriquer</a:t>
            </a:r>
            <a:r>
              <a:rPr lang="en-GB" baseline="0" dirty="0"/>
              <a:t> des smartphones </a:t>
            </a:r>
            <a:r>
              <a:rPr lang="en-GB" baseline="0" dirty="0" err="1"/>
              <a:t>écologiques</a:t>
            </a:r>
            <a:r>
              <a:rPr lang="en-GB" baseline="0" dirty="0"/>
              <a:t>, </a:t>
            </a:r>
            <a:r>
              <a:rPr lang="en-GB" baseline="0" dirty="0" err="1"/>
              <a:t>en</a:t>
            </a:r>
            <a:r>
              <a:rPr lang="en-GB" baseline="0" dirty="0"/>
              <a:t> se </a:t>
            </a:r>
            <a:r>
              <a:rPr lang="en-GB" baseline="0" dirty="0" err="1"/>
              <a:t>concentrant</a:t>
            </a:r>
            <a:r>
              <a:rPr lang="en-GB" baseline="0" dirty="0"/>
              <a:t> sur les </a:t>
            </a:r>
            <a:r>
              <a:rPr lang="en-GB" baseline="0" dirty="0" err="1"/>
              <a:t>matériaux</a:t>
            </a:r>
            <a:r>
              <a:rPr lang="en-GB" baseline="0" dirty="0"/>
              <a:t> durables pour faire </a:t>
            </a:r>
            <a:r>
              <a:rPr lang="en-GB" baseline="0" dirty="0" err="1"/>
              <a:t>chaque</a:t>
            </a:r>
            <a:r>
              <a:rPr lang="en-GB" baseline="0" dirty="0"/>
              <a:t> pièce </a:t>
            </a:r>
            <a:r>
              <a:rPr lang="en-GB" baseline="0" dirty="0" err="1"/>
              <a:t>individuellement</a:t>
            </a:r>
            <a:r>
              <a:rPr lang="en-GB" baseline="0" dirty="0"/>
              <a:t>.</a:t>
            </a:r>
            <a:endParaRPr lang="en-GB" dirty="0"/>
          </a:p>
        </p:txBody>
      </p:sp>
      <p:sp>
        <p:nvSpPr>
          <p:cNvPr id="4" name="Slide Number Placeholder 3"/>
          <p:cNvSpPr>
            <a:spLocks noGrp="1"/>
          </p:cNvSpPr>
          <p:nvPr>
            <p:ph type="sldNum" sz="quarter" idx="10"/>
          </p:nvPr>
        </p:nvSpPr>
        <p:spPr/>
        <p:txBody>
          <a:bodyPr/>
          <a:lstStyle/>
          <a:p>
            <a:fld id="{040C4CB4-6439-4B9C-81E7-42EE3FE83DA2}" type="slidenum">
              <a:rPr lang="en-GB" smtClean="0"/>
              <a:pPr/>
              <a:t>8</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52393351"/>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GB" sz="1200" kern="1200" dirty="0">
                <a:solidFill>
                  <a:schemeClr val="tx1"/>
                </a:solidFill>
                <a:latin typeface="+mn-lt"/>
                <a:ea typeface="+mn-ea"/>
                <a:cs typeface="+mn-cs"/>
              </a:rPr>
              <a:t>Donner </a:t>
            </a:r>
            <a:r>
              <a:rPr lang="en-GB" sz="1200" kern="1200" dirty="0" err="1">
                <a:solidFill>
                  <a:schemeClr val="tx1"/>
                </a:solidFill>
                <a:latin typeface="+mn-lt"/>
                <a:ea typeface="+mn-ea"/>
                <a:cs typeface="+mn-cs"/>
              </a:rPr>
              <a:t>une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copie</a:t>
            </a:r>
            <a:r>
              <a:rPr lang="en-GB" sz="1200" kern="1200" dirty="0">
                <a:solidFill>
                  <a:schemeClr val="tx1"/>
                </a:solidFill>
                <a:latin typeface="+mn-lt"/>
                <a:ea typeface="+mn-ea"/>
                <a:cs typeface="+mn-cs"/>
              </a:rPr>
              <a:t> du tableau SVCA aux </a:t>
            </a:r>
            <a:r>
              <a:rPr lang="en-GB" sz="1200" kern="1200" dirty="0" err="1">
                <a:solidFill>
                  <a:schemeClr val="tx1"/>
                </a:solidFill>
                <a:latin typeface="+mn-lt"/>
                <a:ea typeface="+mn-ea"/>
                <a:cs typeface="+mn-cs"/>
              </a:rPr>
              <a:t>apprenants</a:t>
            </a:r>
            <a:r>
              <a:rPr lang="en-GB" sz="1200" kern="1200" dirty="0">
                <a:solidFill>
                  <a:schemeClr val="tx1"/>
                </a:solidFill>
                <a:latin typeface="+mn-lt"/>
                <a:ea typeface="+mn-ea"/>
                <a:cs typeface="+mn-cs"/>
              </a:rPr>
              <a:t> (Fiche 8) et </a:t>
            </a:r>
            <a:r>
              <a:rPr lang="en-GB" sz="1200" kern="1200" dirty="0" err="1">
                <a:solidFill>
                  <a:schemeClr val="tx1"/>
                </a:solidFill>
                <a:latin typeface="+mn-lt"/>
                <a:ea typeface="+mn-ea"/>
                <a:cs typeface="+mn-cs"/>
              </a:rPr>
              <a:t>discuter</a:t>
            </a:r>
            <a:r>
              <a:rPr lang="en-GB" sz="1200" kern="1200" dirty="0">
                <a:solidFill>
                  <a:schemeClr val="tx1"/>
                </a:solidFill>
                <a:latin typeface="+mn-lt"/>
                <a:ea typeface="+mn-ea"/>
                <a:cs typeface="+mn-cs"/>
              </a:rPr>
              <a:t> de son utilisation </a:t>
            </a:r>
            <a:r>
              <a:rPr lang="en-GB" sz="1200" kern="1200" dirty="0" err="1">
                <a:solidFill>
                  <a:schemeClr val="tx1"/>
                </a:solidFill>
                <a:latin typeface="+mn-lt"/>
                <a:ea typeface="+mn-ea"/>
                <a:cs typeface="+mn-cs"/>
              </a:rPr>
              <a:t>en</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utilisant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cette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diapositive</a:t>
            </a:r>
            <a:r>
              <a:rPr lang="en-GB" sz="1200" kern="1200" dirty="0">
                <a:solidFill>
                  <a:schemeClr val="tx1"/>
                </a:solidFill>
                <a:latin typeface="+mn-lt"/>
                <a:ea typeface="+mn-ea"/>
                <a:cs typeface="+mn-cs"/>
              </a:rPr>
              <a:t> et la </a:t>
            </a:r>
            <a:r>
              <a:rPr lang="en-GB" sz="1200" kern="1200" dirty="0" err="1">
                <a:solidFill>
                  <a:schemeClr val="tx1"/>
                </a:solidFill>
                <a:latin typeface="+mn-lt"/>
                <a:ea typeface="+mn-ea"/>
                <a:cs typeface="+mn-cs"/>
              </a:rPr>
              <a:t>suivante</a:t>
            </a:r>
            <a:r>
              <a:rPr lang="en-GB" sz="1200" kern="1200" dirty="0">
                <a:solidFill>
                  <a:schemeClr val="tx1"/>
                </a:solidFill>
                <a:latin typeface="+mn-lt"/>
                <a:ea typeface="+mn-ea"/>
                <a:cs typeface="+mn-cs"/>
              </a:rPr>
              <a:t>.</a:t>
            </a:r>
          </a:p>
          <a:p>
            <a:r>
              <a:rPr lang="en-GB" sz="1200" kern="1200" dirty="0">
                <a:solidFill>
                  <a:schemeClr val="tx1"/>
                </a:solidFill>
                <a:latin typeface="+mn-lt"/>
                <a:ea typeface="+mn-ea"/>
                <a:cs typeface="+mn-cs"/>
              </a:rPr>
              <a:t>Les </a:t>
            </a:r>
            <a:r>
              <a:rPr lang="en-GB" sz="1200" kern="1200" dirty="0" err="1">
                <a:solidFill>
                  <a:schemeClr val="tx1"/>
                </a:solidFill>
                <a:latin typeface="+mn-lt"/>
                <a:ea typeface="+mn-ea"/>
                <a:cs typeface="+mn-cs"/>
              </a:rPr>
              <a:t>apprenants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choisissent</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une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partie</a:t>
            </a:r>
            <a:r>
              <a:rPr lang="en-GB" sz="1200" kern="1200" dirty="0">
                <a:solidFill>
                  <a:schemeClr val="tx1"/>
                </a:solidFill>
                <a:latin typeface="+mn-lt"/>
                <a:ea typeface="+mn-ea"/>
                <a:cs typeface="+mn-cs"/>
              </a:rPr>
              <a:t> du smartphone sur </a:t>
            </a:r>
            <a:r>
              <a:rPr lang="en-GB" sz="1200" kern="1200" dirty="0" err="1">
                <a:solidFill>
                  <a:schemeClr val="tx1"/>
                </a:solidFill>
                <a:latin typeface="+mn-lt"/>
                <a:ea typeface="+mn-ea"/>
                <a:cs typeface="+mn-cs"/>
              </a:rPr>
              <a:t>laquelle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ils</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vont</a:t>
            </a:r>
            <a:r>
              <a:rPr lang="en-GB" sz="1200" kern="1200" dirty="0">
                <a:solidFill>
                  <a:schemeClr val="tx1"/>
                </a:solidFill>
                <a:latin typeface="+mn-lt"/>
                <a:ea typeface="+mn-ea"/>
                <a:cs typeface="+mn-cs"/>
              </a:rPr>
              <a:t> se </a:t>
            </a:r>
            <a:r>
              <a:rPr lang="en-GB" sz="1200" kern="1200" dirty="0" err="1">
                <a:solidFill>
                  <a:schemeClr val="tx1"/>
                </a:solidFill>
                <a:latin typeface="+mn-lt"/>
                <a:ea typeface="+mn-ea"/>
                <a:cs typeface="+mn-cs"/>
              </a:rPr>
              <a:t>concentrer</a:t>
            </a:r>
            <a:r>
              <a:rPr lang="en-GB" sz="1200" kern="1200" dirty="0">
                <a:solidFill>
                  <a:schemeClr val="tx1"/>
                </a:solidFill>
                <a:latin typeface="+mn-lt"/>
                <a:ea typeface="+mn-ea"/>
                <a:cs typeface="+mn-cs"/>
              </a:rPr>
              <a:t> (le</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boîtier</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externe</a:t>
            </a:r>
            <a:r>
              <a:rPr lang="en-GB" sz="1200" kern="1200" baseline="0" dirty="0">
                <a:solidFill>
                  <a:schemeClr val="tx1"/>
                </a:solidFill>
                <a:latin typeface="+mn-lt"/>
                <a:ea typeface="+mn-ea"/>
                <a:cs typeface="+mn-cs"/>
              </a:rPr>
              <a:t>, la </a:t>
            </a:r>
            <a:r>
              <a:rPr lang="en-GB" sz="1200" kern="1200" baseline="0" dirty="0" err="1">
                <a:solidFill>
                  <a:schemeClr val="tx1"/>
                </a:solidFill>
                <a:latin typeface="+mn-lt"/>
                <a:ea typeface="+mn-ea"/>
                <a:cs typeface="+mn-cs"/>
              </a:rPr>
              <a:t>batterie</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ou</a:t>
            </a:r>
            <a:r>
              <a:rPr lang="en-GB" sz="1200" kern="1200" baseline="0" dirty="0">
                <a:solidFill>
                  <a:schemeClr val="tx1"/>
                </a:solidFill>
                <a:latin typeface="+mn-lt"/>
                <a:ea typeface="+mn-ea"/>
                <a:cs typeface="+mn-cs"/>
              </a:rPr>
              <a:t> le support de la carte de circuit </a:t>
            </a:r>
            <a:r>
              <a:rPr lang="en-GB" sz="1200" kern="1200" baseline="0" dirty="0" err="1">
                <a:solidFill>
                  <a:schemeClr val="tx1"/>
                </a:solidFill>
                <a:latin typeface="+mn-lt"/>
                <a:ea typeface="+mn-ea"/>
                <a:cs typeface="+mn-cs"/>
              </a:rPr>
              <a:t>imprimé</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puis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ils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travaillent</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individuellement</a:t>
            </a:r>
            <a:r>
              <a:rPr lang="en-GB" sz="1200" kern="1200" baseline="0" dirty="0">
                <a:solidFill>
                  <a:schemeClr val="tx1"/>
                </a:solidFill>
                <a:latin typeface="+mn-lt"/>
                <a:ea typeface="+mn-ea"/>
                <a:cs typeface="+mn-cs"/>
              </a:rPr>
              <a:t> pour </a:t>
            </a:r>
            <a:r>
              <a:rPr lang="en-GB" sz="1200" kern="1200" baseline="0" dirty="0" err="1">
                <a:solidFill>
                  <a:schemeClr val="tx1"/>
                </a:solidFill>
                <a:latin typeface="+mn-lt"/>
                <a:ea typeface="+mn-ea"/>
                <a:cs typeface="+mn-cs"/>
              </a:rPr>
              <a:t>remplir</a:t>
            </a:r>
            <a:r>
              <a:rPr lang="en-GB" sz="1200" kern="1200" baseline="0" dirty="0">
                <a:solidFill>
                  <a:schemeClr val="tx1"/>
                </a:solidFill>
                <a:latin typeface="+mn-lt"/>
                <a:ea typeface="+mn-ea"/>
                <a:cs typeface="+mn-cs"/>
              </a:rPr>
              <a:t> la </a:t>
            </a:r>
            <a:r>
              <a:rPr lang="en-GB" sz="1200" kern="1200" baseline="0" dirty="0" err="1">
                <a:solidFill>
                  <a:schemeClr val="tx1"/>
                </a:solidFill>
                <a:latin typeface="+mn-lt"/>
                <a:ea typeface="+mn-ea"/>
                <a:cs typeface="+mn-cs"/>
              </a:rPr>
              <a:t>partie</a:t>
            </a:r>
            <a:r>
              <a:rPr lang="en-GB" sz="1200" kern="1200" baseline="0" dirty="0">
                <a:solidFill>
                  <a:schemeClr val="tx1"/>
                </a:solidFill>
                <a:latin typeface="+mn-lt"/>
                <a:ea typeface="+mn-ea"/>
                <a:cs typeface="+mn-cs"/>
              </a:rPr>
              <a:t> S sur la Fiche 8 ; </a:t>
            </a:r>
            <a:r>
              <a:rPr lang="en-GB" sz="1200" kern="1200" baseline="0" dirty="0" err="1">
                <a:solidFill>
                  <a:schemeClr val="tx1"/>
                </a:solidFill>
                <a:latin typeface="+mn-lt"/>
                <a:ea typeface="+mn-ea"/>
                <a:cs typeface="+mn-cs"/>
              </a:rPr>
              <a:t>c’est</a:t>
            </a:r>
            <a:r>
              <a:rPr lang="en-GB" sz="1200" kern="1200" baseline="0" dirty="0">
                <a:solidFill>
                  <a:schemeClr val="tx1"/>
                </a:solidFill>
                <a:latin typeface="+mn-lt"/>
                <a:ea typeface="+mn-ea"/>
                <a:cs typeface="+mn-cs"/>
              </a:rPr>
              <a:t> à dire </a:t>
            </a:r>
            <a:r>
              <a:rPr lang="en-GB" sz="1200" kern="1200" baseline="0" dirty="0" err="1">
                <a:solidFill>
                  <a:schemeClr val="tx1"/>
                </a:solidFill>
                <a:latin typeface="+mn-lt"/>
                <a:ea typeface="+mn-ea"/>
                <a:cs typeface="+mn-cs"/>
              </a:rPr>
              <a:t>ce</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qu’ils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savent</a:t>
            </a:r>
            <a:r>
              <a:rPr lang="en-GB" sz="1200" kern="1200" baseline="0" dirty="0">
                <a:solidFill>
                  <a:schemeClr val="tx1"/>
                </a:solidFill>
                <a:latin typeface="+mn-lt"/>
                <a:ea typeface="+mn-ea"/>
                <a:cs typeface="+mn-cs"/>
              </a:rPr>
              <a:t> déjà </a:t>
            </a:r>
            <a:r>
              <a:rPr lang="en-GB" sz="1200" kern="1200" baseline="0" dirty="0" err="1">
                <a:solidFill>
                  <a:schemeClr val="tx1"/>
                </a:solidFill>
                <a:latin typeface="+mn-lt"/>
                <a:ea typeface="+mn-ea"/>
                <a:cs typeface="+mn-cs"/>
              </a:rPr>
              <a:t>concernant</a:t>
            </a:r>
            <a:r>
              <a:rPr lang="en-GB" sz="1200" kern="1200" baseline="0" dirty="0">
                <a:solidFill>
                  <a:schemeClr val="tx1"/>
                </a:solidFill>
                <a:latin typeface="+mn-lt"/>
                <a:ea typeface="+mn-ea"/>
                <a:cs typeface="+mn-cs"/>
              </a:rPr>
              <a:t> les </a:t>
            </a:r>
            <a:r>
              <a:rPr lang="en-GB" sz="1200" kern="1200" baseline="0" dirty="0" err="1">
                <a:solidFill>
                  <a:schemeClr val="tx1"/>
                </a:solidFill>
                <a:latin typeface="+mn-lt"/>
                <a:ea typeface="+mn-ea"/>
                <a:cs typeface="+mn-cs"/>
              </a:rPr>
              <a:t>propriétés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essentielles</a:t>
            </a:r>
            <a:r>
              <a:rPr lang="en-GB" sz="1200" kern="1200" baseline="0" dirty="0">
                <a:solidFill>
                  <a:schemeClr val="tx1"/>
                </a:solidFill>
                <a:latin typeface="+mn-lt"/>
                <a:ea typeface="+mn-ea"/>
                <a:cs typeface="+mn-cs"/>
              </a:rPr>
              <a:t> pour </a:t>
            </a:r>
            <a:r>
              <a:rPr lang="en-GB" sz="1200" kern="1200" baseline="0" dirty="0" err="1">
                <a:solidFill>
                  <a:schemeClr val="tx1"/>
                </a:solidFill>
                <a:latin typeface="+mn-lt"/>
                <a:ea typeface="+mn-ea"/>
                <a:cs typeface="+mn-cs"/>
              </a:rPr>
              <a:t>cette</a:t>
            </a:r>
            <a:r>
              <a:rPr lang="en-GB" sz="1200" kern="1200" baseline="0" dirty="0">
                <a:solidFill>
                  <a:schemeClr val="tx1"/>
                </a:solidFill>
                <a:latin typeface="+mn-lt"/>
                <a:ea typeface="+mn-ea"/>
                <a:cs typeface="+mn-cs"/>
              </a:rPr>
              <a:t> pièce du telephone.</a:t>
            </a:r>
          </a:p>
          <a:p>
            <a:endParaRPr lang="en-GB" sz="1200" kern="1200" baseline="0" dirty="0">
              <a:solidFill>
                <a:schemeClr val="tx1"/>
              </a:solidFill>
              <a:latin typeface="+mn-lt"/>
              <a:ea typeface="+mn-ea"/>
              <a:cs typeface="+mn-cs"/>
            </a:endParaRPr>
          </a:p>
          <a:p>
            <a:r>
              <a:rPr lang="en-GB" sz="1200" kern="1200" baseline="0" dirty="0" err="1">
                <a:solidFill>
                  <a:schemeClr val="tx1"/>
                </a:solidFill>
                <a:latin typeface="+mn-lt"/>
                <a:ea typeface="+mn-ea"/>
                <a:cs typeface="+mn-cs"/>
              </a:rPr>
              <a:t>Ensuite</a:t>
            </a:r>
            <a:r>
              <a:rPr lang="en-GB" sz="1200" kern="1200" baseline="0" dirty="0">
                <a:solidFill>
                  <a:schemeClr val="tx1"/>
                </a:solidFill>
                <a:latin typeface="+mn-lt"/>
                <a:ea typeface="+mn-ea"/>
                <a:cs typeface="+mn-cs"/>
              </a:rPr>
              <a:t>, les </a:t>
            </a:r>
            <a:r>
              <a:rPr lang="en-GB" sz="1200" kern="1200" baseline="0" dirty="0" err="1">
                <a:solidFill>
                  <a:schemeClr val="tx1"/>
                </a:solidFill>
                <a:latin typeface="+mn-lt"/>
                <a:ea typeface="+mn-ea"/>
                <a:cs typeface="+mn-cs"/>
              </a:rPr>
              <a:t>apprenants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discutent</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deux</a:t>
            </a:r>
            <a:r>
              <a:rPr lang="en-GB" sz="1200" kern="1200" baseline="0" dirty="0">
                <a:solidFill>
                  <a:schemeClr val="tx1"/>
                </a:solidFill>
                <a:latin typeface="+mn-lt"/>
                <a:ea typeface="+mn-ea"/>
                <a:cs typeface="+mn-cs"/>
              </a:rPr>
              <a:t> par </a:t>
            </a:r>
            <a:r>
              <a:rPr lang="en-GB" sz="1200" kern="1200" baseline="0" dirty="0" err="1">
                <a:solidFill>
                  <a:schemeClr val="tx1"/>
                </a:solidFill>
                <a:latin typeface="+mn-lt"/>
                <a:ea typeface="+mn-ea"/>
                <a:cs typeface="+mn-cs"/>
              </a:rPr>
              <a:t>deux</a:t>
            </a:r>
            <a:r>
              <a:rPr lang="en-GB" sz="1200" kern="1200" baseline="0" dirty="0">
                <a:solidFill>
                  <a:schemeClr val="tx1"/>
                </a:solidFill>
                <a:latin typeface="+mn-lt"/>
                <a:ea typeface="+mn-ea"/>
                <a:cs typeface="+mn-cs"/>
              </a:rPr>
              <a:t> des questions qui </a:t>
            </a:r>
            <a:r>
              <a:rPr lang="en-GB" sz="1200" kern="1200" baseline="0" dirty="0" err="1">
                <a:solidFill>
                  <a:schemeClr val="tx1"/>
                </a:solidFill>
                <a:latin typeface="+mn-lt"/>
                <a:ea typeface="+mn-ea"/>
                <a:cs typeface="+mn-cs"/>
              </a:rPr>
              <a:t>pourraient</a:t>
            </a:r>
            <a:r>
              <a:rPr lang="en-GB" sz="1200" kern="1200" baseline="0" dirty="0">
                <a:solidFill>
                  <a:schemeClr val="tx1"/>
                </a:solidFill>
                <a:latin typeface="+mn-lt"/>
                <a:ea typeface="+mn-ea"/>
                <a:cs typeface="+mn-cs"/>
              </a:rPr>
              <a:t> les guider </a:t>
            </a:r>
            <a:r>
              <a:rPr lang="en-GB" sz="1200" kern="1200" baseline="0" dirty="0" err="1">
                <a:solidFill>
                  <a:schemeClr val="tx1"/>
                </a:solidFill>
                <a:latin typeface="+mn-lt"/>
                <a:ea typeface="+mn-ea"/>
                <a:cs typeface="+mn-cs"/>
              </a:rPr>
              <a:t>dans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leur</a:t>
            </a:r>
            <a:r>
              <a:rPr lang="en-GB" sz="1200" kern="1200" baseline="0" dirty="0">
                <a:solidFill>
                  <a:schemeClr val="tx1"/>
                </a:solidFill>
                <a:latin typeface="+mn-lt"/>
                <a:ea typeface="+mn-ea"/>
                <a:cs typeface="+mn-cs"/>
              </a:rPr>
              <a:t> investigation (section V). Demander aux duos de </a:t>
            </a:r>
            <a:r>
              <a:rPr lang="en-GB" sz="1200" kern="1200" baseline="0" dirty="0" err="1">
                <a:solidFill>
                  <a:schemeClr val="tx1"/>
                </a:solidFill>
                <a:latin typeface="+mn-lt"/>
                <a:ea typeface="+mn-ea"/>
                <a:cs typeface="+mn-cs"/>
              </a:rPr>
              <a:t>partager</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leurs</a:t>
            </a:r>
            <a:r>
              <a:rPr lang="en-GB" sz="1200" kern="1200" baseline="0" dirty="0">
                <a:solidFill>
                  <a:schemeClr val="tx1"/>
                </a:solidFill>
                <a:latin typeface="+mn-lt"/>
                <a:ea typeface="+mn-ea"/>
                <a:cs typeface="+mn-cs"/>
              </a:rPr>
              <a:t> conclusions et </a:t>
            </a:r>
            <a:r>
              <a:rPr lang="en-GB" sz="1200" kern="1200" baseline="0" dirty="0" err="1">
                <a:solidFill>
                  <a:schemeClr val="tx1"/>
                </a:solidFill>
                <a:latin typeface="+mn-lt"/>
                <a:ea typeface="+mn-ea"/>
                <a:cs typeface="+mn-cs"/>
              </a:rPr>
              <a:t>prendre</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une</a:t>
            </a:r>
            <a:r>
              <a:rPr lang="en-GB" sz="1200" kern="1200" baseline="0" dirty="0">
                <a:solidFill>
                  <a:schemeClr val="tx1"/>
                </a:solidFill>
                <a:latin typeface="+mn-lt"/>
                <a:ea typeface="+mn-ea"/>
                <a:cs typeface="+mn-cs"/>
              </a:rPr>
              <a:t> decision avec </a:t>
            </a:r>
            <a:r>
              <a:rPr lang="en-GB" sz="1200" kern="1200" baseline="0" dirty="0" err="1">
                <a:solidFill>
                  <a:schemeClr val="tx1"/>
                </a:solidFill>
                <a:latin typeface="+mn-lt"/>
                <a:ea typeface="+mn-ea"/>
                <a:cs typeface="+mn-cs"/>
              </a:rPr>
              <a:t>toute</a:t>
            </a:r>
            <a:r>
              <a:rPr lang="en-GB" sz="1200" kern="1200" baseline="0" dirty="0">
                <a:solidFill>
                  <a:schemeClr val="tx1"/>
                </a:solidFill>
                <a:latin typeface="+mn-lt"/>
                <a:ea typeface="+mn-ea"/>
                <a:cs typeface="+mn-cs"/>
              </a:rPr>
              <a:t> la </a:t>
            </a:r>
            <a:r>
              <a:rPr lang="en-GB" sz="1200" kern="1200" baseline="0" dirty="0" err="1">
                <a:solidFill>
                  <a:schemeClr val="tx1"/>
                </a:solidFill>
                <a:latin typeface="+mn-lt"/>
                <a:ea typeface="+mn-ea"/>
                <a:cs typeface="+mn-cs"/>
              </a:rPr>
              <a:t>classe</a:t>
            </a:r>
            <a:r>
              <a:rPr lang="en-GB" sz="1200" kern="1200" baseline="0" dirty="0">
                <a:solidFill>
                  <a:schemeClr val="tx1"/>
                </a:solidFill>
                <a:latin typeface="+mn-lt"/>
                <a:ea typeface="+mn-ea"/>
                <a:cs typeface="+mn-cs"/>
              </a:rPr>
              <a:t> sur le </a:t>
            </a:r>
            <a:r>
              <a:rPr lang="en-GB" sz="1200" kern="1200" baseline="0" dirty="0" err="1">
                <a:solidFill>
                  <a:schemeClr val="tx1"/>
                </a:solidFill>
                <a:latin typeface="+mn-lt"/>
                <a:ea typeface="+mn-ea"/>
                <a:cs typeface="+mn-cs"/>
              </a:rPr>
              <a:t>sujet</a:t>
            </a:r>
            <a:r>
              <a:rPr lang="en-GB" sz="1200" kern="1200" baseline="0" dirty="0">
                <a:solidFill>
                  <a:schemeClr val="tx1"/>
                </a:solidFill>
                <a:latin typeface="+mn-lt"/>
                <a:ea typeface="+mn-ea"/>
                <a:cs typeface="+mn-cs"/>
              </a:rPr>
              <a:t> des questions qui </a:t>
            </a:r>
            <a:r>
              <a:rPr lang="en-GB" sz="1200" kern="1200" baseline="0" dirty="0" err="1">
                <a:solidFill>
                  <a:schemeClr val="tx1"/>
                </a:solidFill>
                <a:latin typeface="+mn-lt"/>
                <a:ea typeface="+mn-ea"/>
                <a:cs typeface="+mn-cs"/>
              </a:rPr>
              <a:t>seraient</a:t>
            </a:r>
            <a:r>
              <a:rPr lang="en-GB" sz="1200" kern="1200" baseline="0" dirty="0">
                <a:solidFill>
                  <a:schemeClr val="tx1"/>
                </a:solidFill>
                <a:latin typeface="+mn-lt"/>
                <a:ea typeface="+mn-ea"/>
                <a:cs typeface="+mn-cs"/>
              </a:rPr>
              <a:t> les plus </a:t>
            </a:r>
            <a:r>
              <a:rPr lang="en-GB" sz="1200" kern="1200" baseline="0" dirty="0" err="1">
                <a:solidFill>
                  <a:schemeClr val="tx1"/>
                </a:solidFill>
                <a:latin typeface="+mn-lt"/>
                <a:ea typeface="+mn-ea"/>
                <a:cs typeface="+mn-cs"/>
              </a:rPr>
              <a:t>utiles</a:t>
            </a:r>
            <a:r>
              <a:rPr lang="en-GB" sz="1200" kern="1200" baseline="0" dirty="0">
                <a:solidFill>
                  <a:schemeClr val="tx1"/>
                </a:solidFill>
                <a:latin typeface="+mn-lt"/>
                <a:ea typeface="+mn-ea"/>
                <a:cs typeface="+mn-cs"/>
              </a:rPr>
              <a:t>. Les suggestions de questions </a:t>
            </a:r>
            <a:r>
              <a:rPr lang="en-GB" sz="1200" kern="1200" baseline="0" dirty="0" err="1">
                <a:solidFill>
                  <a:schemeClr val="tx1"/>
                </a:solidFill>
                <a:latin typeface="+mn-lt"/>
                <a:ea typeface="+mn-ea"/>
                <a:cs typeface="+mn-cs"/>
              </a:rPr>
              <a:t>appropriées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sont</a:t>
            </a:r>
            <a:r>
              <a:rPr lang="en-GB" sz="1200" kern="1200" baseline="0" dirty="0">
                <a:solidFill>
                  <a:schemeClr val="tx1"/>
                </a:solidFill>
                <a:latin typeface="+mn-lt"/>
                <a:ea typeface="+mn-ea"/>
                <a:cs typeface="+mn-cs"/>
              </a:rPr>
              <a:t> :</a:t>
            </a:r>
          </a:p>
          <a:p>
            <a:r>
              <a:rPr lang="en-GB" sz="1200" kern="1200" baseline="0" dirty="0" err="1">
                <a:solidFill>
                  <a:schemeClr val="tx1"/>
                </a:solidFill>
                <a:latin typeface="+mn-lt"/>
                <a:ea typeface="+mn-ea"/>
                <a:cs typeface="+mn-cs"/>
              </a:rPr>
              <a:t>Quel</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matériau</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alternatif</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actuellement</a:t>
            </a:r>
            <a:r>
              <a:rPr lang="en-GB" sz="1200" kern="1200" baseline="0" dirty="0">
                <a:solidFill>
                  <a:schemeClr val="tx1"/>
                </a:solidFill>
                <a:latin typeface="+mn-lt"/>
                <a:ea typeface="+mn-ea"/>
                <a:cs typeface="+mn-cs"/>
              </a:rPr>
              <a:t> à </a:t>
            </a:r>
            <a:r>
              <a:rPr lang="en-GB" sz="1200" kern="1200" baseline="0" dirty="0" err="1">
                <a:solidFill>
                  <a:schemeClr val="tx1"/>
                </a:solidFill>
                <a:latin typeface="+mn-lt"/>
                <a:ea typeface="+mn-ea"/>
                <a:cs typeface="+mn-cs"/>
              </a:rPr>
              <a:t>l’étude</a:t>
            </a:r>
            <a:r>
              <a:rPr lang="en-GB" sz="1200" kern="1200" baseline="0" dirty="0">
                <a:solidFill>
                  <a:schemeClr val="tx1"/>
                </a:solidFill>
                <a:latin typeface="+mn-lt"/>
                <a:ea typeface="+mn-ea"/>
                <a:cs typeface="+mn-cs"/>
              </a:rPr>
              <a:t> par des </a:t>
            </a:r>
            <a:r>
              <a:rPr lang="en-GB" sz="1200" kern="1200" baseline="0" dirty="0" err="1">
                <a:solidFill>
                  <a:schemeClr val="tx1"/>
                </a:solidFill>
                <a:latin typeface="+mn-lt"/>
                <a:ea typeface="+mn-ea"/>
                <a:cs typeface="+mn-cs"/>
              </a:rPr>
              <a:t>scientifiques</a:t>
            </a:r>
            <a:r>
              <a:rPr lang="en-GB" sz="1200" kern="1200" baseline="0" dirty="0">
                <a:solidFill>
                  <a:schemeClr val="tx1"/>
                </a:solidFill>
                <a:latin typeface="+mn-lt"/>
                <a:ea typeface="+mn-ea"/>
                <a:cs typeface="+mn-cs"/>
              </a:rPr>
              <a:t> a </a:t>
            </a:r>
            <a:r>
              <a:rPr lang="en-GB" sz="1200" kern="1200" baseline="0" dirty="0" err="1">
                <a:solidFill>
                  <a:schemeClr val="tx1"/>
                </a:solidFill>
                <a:latin typeface="+mn-lt"/>
                <a:ea typeface="+mn-ea"/>
                <a:cs typeface="+mn-cs"/>
              </a:rPr>
              <a:t>ces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propriétés</a:t>
            </a:r>
            <a:r>
              <a:rPr lang="en-GB" sz="1200" kern="1200" baseline="0" dirty="0">
                <a:solidFill>
                  <a:schemeClr val="tx1"/>
                </a:solidFill>
                <a:latin typeface="+mn-lt"/>
                <a:ea typeface="+mn-ea"/>
                <a:cs typeface="+mn-cs"/>
              </a:rPr>
              <a:t> ?</a:t>
            </a:r>
          </a:p>
          <a:p>
            <a:r>
              <a:rPr lang="en-GB" sz="1200" kern="1200" baseline="0" dirty="0">
                <a:solidFill>
                  <a:schemeClr val="tx1"/>
                </a:solidFill>
                <a:latin typeface="+mn-lt"/>
                <a:ea typeface="+mn-ea"/>
                <a:cs typeface="+mn-cs"/>
              </a:rPr>
              <a:t>Comment </a:t>
            </a:r>
            <a:r>
              <a:rPr lang="en-GB" sz="1200" kern="1200" baseline="0" dirty="0" err="1">
                <a:solidFill>
                  <a:schemeClr val="tx1"/>
                </a:solidFill>
                <a:latin typeface="+mn-lt"/>
                <a:ea typeface="+mn-ea"/>
                <a:cs typeface="+mn-cs"/>
              </a:rPr>
              <a:t>obtient</a:t>
            </a:r>
            <a:r>
              <a:rPr lang="en-GB" sz="1200" kern="1200" baseline="0" dirty="0">
                <a:solidFill>
                  <a:schemeClr val="tx1"/>
                </a:solidFill>
                <a:latin typeface="+mn-lt"/>
                <a:ea typeface="+mn-ea"/>
                <a:cs typeface="+mn-cs"/>
              </a:rPr>
              <a:t>-on </a:t>
            </a:r>
            <a:r>
              <a:rPr lang="en-GB" sz="1200" kern="1200" baseline="0" dirty="0" err="1">
                <a:solidFill>
                  <a:schemeClr val="tx1"/>
                </a:solidFill>
                <a:latin typeface="+mn-lt"/>
                <a:ea typeface="+mn-ea"/>
                <a:cs typeface="+mn-cs"/>
              </a:rPr>
              <a:t>ce</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matériau</a:t>
            </a:r>
            <a:r>
              <a:rPr lang="en-GB" sz="1200" kern="1200" baseline="0" dirty="0">
                <a:solidFill>
                  <a:schemeClr val="tx1"/>
                </a:solidFill>
                <a:latin typeface="+mn-lt"/>
                <a:ea typeface="+mn-ea"/>
                <a:cs typeface="+mn-cs"/>
              </a:rPr>
              <a:t> ?</a:t>
            </a:r>
          </a:p>
          <a:p>
            <a:r>
              <a:rPr lang="en-GB" sz="1200" kern="1200" baseline="0" dirty="0" err="1">
                <a:solidFill>
                  <a:schemeClr val="tx1"/>
                </a:solidFill>
                <a:latin typeface="+mn-lt"/>
                <a:ea typeface="+mn-ea"/>
                <a:cs typeface="+mn-cs"/>
              </a:rPr>
              <a:t>Quels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sont</a:t>
            </a:r>
            <a:r>
              <a:rPr lang="en-GB" sz="1200" kern="1200" baseline="0" dirty="0">
                <a:solidFill>
                  <a:schemeClr val="tx1"/>
                </a:solidFill>
                <a:latin typeface="+mn-lt"/>
                <a:ea typeface="+mn-ea"/>
                <a:cs typeface="+mn-cs"/>
              </a:rPr>
              <a:t> les impacts sur la santé et </a:t>
            </a:r>
            <a:r>
              <a:rPr lang="en-GB" sz="1200" kern="1200" baseline="0" dirty="0" err="1">
                <a:solidFill>
                  <a:schemeClr val="tx1"/>
                </a:solidFill>
                <a:latin typeface="+mn-lt"/>
                <a:ea typeface="+mn-ea"/>
                <a:cs typeface="+mn-cs"/>
              </a:rPr>
              <a:t>l’environnement</a:t>
            </a:r>
            <a:r>
              <a:rPr lang="en-GB" sz="1200" kern="1200" baseline="0" dirty="0">
                <a:solidFill>
                  <a:schemeClr val="tx1"/>
                </a:solidFill>
                <a:latin typeface="+mn-lt"/>
                <a:ea typeface="+mn-ea"/>
                <a:cs typeface="+mn-cs"/>
              </a:rPr>
              <a:t> de </a:t>
            </a:r>
            <a:r>
              <a:rPr lang="en-GB" sz="1200" kern="1200" baseline="0" dirty="0" err="1">
                <a:solidFill>
                  <a:schemeClr val="tx1"/>
                </a:solidFill>
                <a:latin typeface="+mn-lt"/>
                <a:ea typeface="+mn-ea"/>
                <a:cs typeface="+mn-cs"/>
              </a:rPr>
              <a:t>l’exploitation</a:t>
            </a:r>
            <a:r>
              <a:rPr lang="en-GB" sz="1200" kern="1200" baseline="0" dirty="0">
                <a:solidFill>
                  <a:schemeClr val="tx1"/>
                </a:solidFill>
                <a:latin typeface="+mn-lt"/>
                <a:ea typeface="+mn-ea"/>
                <a:cs typeface="+mn-cs"/>
              </a:rPr>
              <a:t> de </a:t>
            </a:r>
            <a:r>
              <a:rPr lang="en-GB" sz="1200" kern="1200" baseline="0" dirty="0" err="1">
                <a:solidFill>
                  <a:schemeClr val="tx1"/>
                </a:solidFill>
                <a:latin typeface="+mn-lt"/>
                <a:ea typeface="+mn-ea"/>
                <a:cs typeface="+mn-cs"/>
              </a:rPr>
              <a:t>ce</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matériau</a:t>
            </a:r>
            <a:r>
              <a:rPr lang="en-GB" sz="1200" kern="1200" baseline="0" dirty="0">
                <a:solidFill>
                  <a:schemeClr val="tx1"/>
                </a:solidFill>
                <a:latin typeface="+mn-lt"/>
                <a:ea typeface="+mn-ea"/>
                <a:cs typeface="+mn-cs"/>
              </a:rPr>
              <a:t> ?</a:t>
            </a:r>
          </a:p>
          <a:p>
            <a:r>
              <a:rPr lang="en-GB" sz="1200" kern="1200" baseline="0" dirty="0">
                <a:solidFill>
                  <a:schemeClr val="tx1"/>
                </a:solidFill>
                <a:latin typeface="+mn-lt"/>
                <a:ea typeface="+mn-ea"/>
                <a:cs typeface="+mn-cs"/>
              </a:rPr>
              <a:t>Est-</a:t>
            </a:r>
            <a:r>
              <a:rPr lang="en-GB" sz="1200" kern="1200" baseline="0" dirty="0" err="1">
                <a:solidFill>
                  <a:schemeClr val="tx1"/>
                </a:solidFill>
                <a:latin typeface="+mn-lt"/>
                <a:ea typeface="+mn-ea"/>
                <a:cs typeface="+mn-cs"/>
              </a:rPr>
              <a:t>ce</a:t>
            </a:r>
            <a:r>
              <a:rPr lang="en-GB" sz="1200" kern="1200" baseline="0" dirty="0">
                <a:solidFill>
                  <a:schemeClr val="tx1"/>
                </a:solidFill>
                <a:latin typeface="+mn-lt"/>
                <a:ea typeface="+mn-ea"/>
                <a:cs typeface="+mn-cs"/>
              </a:rPr>
              <a:t> un </a:t>
            </a:r>
            <a:r>
              <a:rPr lang="en-GB" sz="1200" kern="1200" baseline="0" dirty="0" err="1">
                <a:solidFill>
                  <a:schemeClr val="tx1"/>
                </a:solidFill>
                <a:latin typeface="+mn-lt"/>
                <a:ea typeface="+mn-ea"/>
                <a:cs typeface="+mn-cs"/>
              </a:rPr>
              <a:t>matériau</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renouvelable</a:t>
            </a:r>
            <a:r>
              <a:rPr lang="en-GB" sz="1200" kern="1200" baseline="0" dirty="0">
                <a:solidFill>
                  <a:schemeClr val="tx1"/>
                </a:solidFill>
                <a:latin typeface="+mn-lt"/>
                <a:ea typeface="+mn-ea"/>
                <a:cs typeface="+mn-cs"/>
              </a:rPr>
              <a:t> ?</a:t>
            </a:r>
          </a:p>
          <a:p>
            <a:r>
              <a:rPr lang="en-GB" sz="1200" kern="1200" baseline="0" dirty="0" err="1">
                <a:solidFill>
                  <a:schemeClr val="tx1"/>
                </a:solidFill>
                <a:latin typeface="+mn-lt"/>
                <a:ea typeface="+mn-ea"/>
                <a:cs typeface="+mn-cs"/>
              </a:rPr>
              <a:t>Quels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sont</a:t>
            </a:r>
            <a:r>
              <a:rPr lang="en-GB" sz="1200" kern="1200" baseline="0" dirty="0">
                <a:solidFill>
                  <a:schemeClr val="tx1"/>
                </a:solidFill>
                <a:latin typeface="+mn-lt"/>
                <a:ea typeface="+mn-ea"/>
                <a:cs typeface="+mn-cs"/>
              </a:rPr>
              <a:t> les impacts de </a:t>
            </a:r>
            <a:r>
              <a:rPr lang="en-GB" sz="1200" kern="1200" baseline="0" dirty="0" err="1">
                <a:solidFill>
                  <a:schemeClr val="tx1"/>
                </a:solidFill>
                <a:latin typeface="+mn-lt"/>
                <a:ea typeface="+mn-ea"/>
                <a:cs typeface="+mn-cs"/>
              </a:rPr>
              <a:t>ce</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matériau</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en</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tant</a:t>
            </a:r>
            <a:r>
              <a:rPr lang="en-GB" sz="1200" kern="1200" baseline="0" dirty="0">
                <a:solidFill>
                  <a:schemeClr val="tx1"/>
                </a:solidFill>
                <a:latin typeface="+mn-lt"/>
                <a:ea typeface="+mn-ea"/>
                <a:cs typeface="+mn-cs"/>
              </a:rPr>
              <a:t> que </a:t>
            </a:r>
            <a:r>
              <a:rPr lang="en-GB" sz="1200" kern="1200" baseline="0" dirty="0" err="1">
                <a:solidFill>
                  <a:schemeClr val="tx1"/>
                </a:solidFill>
                <a:latin typeface="+mn-lt"/>
                <a:ea typeface="+mn-ea"/>
                <a:cs typeface="+mn-cs"/>
              </a:rPr>
              <a:t>déchet</a:t>
            </a:r>
            <a:r>
              <a:rPr lang="en-GB" sz="1200" kern="1200" baseline="0" dirty="0">
                <a:solidFill>
                  <a:schemeClr val="tx1"/>
                </a:solidFill>
                <a:latin typeface="+mn-lt"/>
                <a:ea typeface="+mn-ea"/>
                <a:cs typeface="+mn-cs"/>
              </a:rPr>
              <a:t> ?</a:t>
            </a:r>
          </a:p>
          <a:p>
            <a:r>
              <a:rPr lang="en-GB" sz="1200" kern="1200" baseline="0" dirty="0" err="1">
                <a:solidFill>
                  <a:schemeClr val="tx1"/>
                </a:solidFill>
                <a:latin typeface="+mn-lt"/>
                <a:ea typeface="+mn-ea"/>
                <a:cs typeface="+mn-cs"/>
              </a:rPr>
              <a:t>Dans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quelle</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mesure</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ce</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matériau</a:t>
            </a:r>
            <a:r>
              <a:rPr lang="en-GB" sz="1200" kern="1200" baseline="0" dirty="0">
                <a:solidFill>
                  <a:schemeClr val="tx1"/>
                </a:solidFill>
                <a:latin typeface="+mn-lt"/>
                <a:ea typeface="+mn-ea"/>
                <a:cs typeface="+mn-cs"/>
              </a:rPr>
              <a:t> sera-t-</a:t>
            </a:r>
            <a:r>
              <a:rPr lang="en-GB" sz="1200" kern="1200" baseline="0" dirty="0" err="1">
                <a:solidFill>
                  <a:schemeClr val="tx1"/>
                </a:solidFill>
                <a:latin typeface="+mn-lt"/>
                <a:ea typeface="+mn-ea"/>
                <a:cs typeface="+mn-cs"/>
              </a:rPr>
              <a:t>il</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accepté</a:t>
            </a:r>
            <a:r>
              <a:rPr lang="en-GB" sz="1200" kern="1200" baseline="0" dirty="0">
                <a:solidFill>
                  <a:schemeClr val="tx1"/>
                </a:solidFill>
                <a:latin typeface="+mn-lt"/>
                <a:ea typeface="+mn-ea"/>
                <a:cs typeface="+mn-cs"/>
              </a:rPr>
              <a:t> par les </a:t>
            </a:r>
            <a:r>
              <a:rPr lang="en-GB" sz="1200" kern="1200" baseline="0" dirty="0" err="1">
                <a:solidFill>
                  <a:schemeClr val="tx1"/>
                </a:solidFill>
                <a:latin typeface="+mn-lt"/>
                <a:ea typeface="+mn-ea"/>
                <a:cs typeface="+mn-cs"/>
              </a:rPr>
              <a:t>consommateurs</a:t>
            </a:r>
            <a:r>
              <a:rPr lang="en-GB" sz="1200" kern="1200" baseline="0" dirty="0">
                <a:solidFill>
                  <a:schemeClr val="tx1"/>
                </a:solidFill>
                <a:latin typeface="+mn-lt"/>
                <a:ea typeface="+mn-ea"/>
                <a:cs typeface="+mn-cs"/>
              </a:rPr>
              <a:t> ?</a:t>
            </a:r>
          </a:p>
          <a:p>
            <a:r>
              <a:rPr lang="en-GB" sz="1200" kern="1200" baseline="0" dirty="0" err="1">
                <a:solidFill>
                  <a:schemeClr val="tx1"/>
                </a:solidFill>
                <a:latin typeface="+mn-lt"/>
                <a:ea typeface="+mn-ea"/>
                <a:cs typeface="+mn-cs"/>
              </a:rPr>
              <a:t>Quand</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ce</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matériau</a:t>
            </a:r>
            <a:r>
              <a:rPr lang="en-GB" sz="1200" kern="1200" baseline="0" dirty="0">
                <a:solidFill>
                  <a:schemeClr val="tx1"/>
                </a:solidFill>
                <a:latin typeface="+mn-lt"/>
                <a:ea typeface="+mn-ea"/>
                <a:cs typeface="+mn-cs"/>
              </a:rPr>
              <a:t> sera-t-</a:t>
            </a:r>
            <a:r>
              <a:rPr lang="en-GB" sz="1200" kern="1200" baseline="0" dirty="0" err="1">
                <a:solidFill>
                  <a:schemeClr val="tx1"/>
                </a:solidFill>
                <a:latin typeface="+mn-lt"/>
                <a:ea typeface="+mn-ea"/>
                <a:cs typeface="+mn-cs"/>
              </a:rPr>
              <a:t>il</a:t>
            </a:r>
            <a:r>
              <a:rPr lang="en-GB" sz="1200" kern="1200" baseline="0" dirty="0">
                <a:solidFill>
                  <a:schemeClr val="tx1"/>
                </a:solidFill>
                <a:latin typeface="+mn-lt"/>
                <a:ea typeface="+mn-ea"/>
                <a:cs typeface="+mn-cs"/>
              </a:rPr>
              <a:t> prêt pour </a:t>
            </a:r>
            <a:r>
              <a:rPr lang="en-GB" sz="1200" kern="1200" baseline="0" dirty="0" err="1">
                <a:solidFill>
                  <a:schemeClr val="tx1"/>
                </a:solidFill>
                <a:latin typeface="+mn-lt"/>
                <a:ea typeface="+mn-ea"/>
                <a:cs typeface="+mn-cs"/>
              </a:rPr>
              <a:t>l’utilisation</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dans</a:t>
            </a:r>
            <a:r>
              <a:rPr lang="en-GB" sz="1200" kern="1200" baseline="0" dirty="0">
                <a:solidFill>
                  <a:schemeClr val="tx1"/>
                </a:solidFill>
                <a:latin typeface="+mn-lt"/>
                <a:ea typeface="+mn-ea"/>
                <a:cs typeface="+mn-cs"/>
              </a:rPr>
              <a:t> les smartphones ?</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Les </a:t>
            </a:r>
            <a:r>
              <a:rPr lang="en-GB" sz="1200" kern="1200" baseline="0" dirty="0" err="1">
                <a:solidFill>
                  <a:schemeClr val="tx1"/>
                </a:solidFill>
                <a:latin typeface="+mn-lt"/>
                <a:ea typeface="+mn-ea"/>
                <a:cs typeface="+mn-cs"/>
              </a:rPr>
              <a:t>apprenants</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copient</a:t>
            </a:r>
            <a:r>
              <a:rPr lang="en-GB" sz="1200" kern="1200" baseline="0" dirty="0">
                <a:solidFill>
                  <a:schemeClr val="tx1"/>
                </a:solidFill>
                <a:latin typeface="+mn-lt"/>
                <a:ea typeface="+mn-ea"/>
                <a:cs typeface="+mn-cs"/>
              </a:rPr>
              <a:t> </a:t>
            </a:r>
            <a:r>
              <a:rPr lang="en-GB" sz="1200" kern="1200" baseline="0" dirty="0" err="1">
                <a:solidFill>
                  <a:schemeClr val="tx1"/>
                </a:solidFill>
                <a:latin typeface="+mn-lt"/>
                <a:ea typeface="+mn-ea"/>
                <a:cs typeface="+mn-cs"/>
              </a:rPr>
              <a:t>ensuite</a:t>
            </a:r>
            <a:r>
              <a:rPr lang="en-GB" sz="1200" kern="1200" baseline="0" dirty="0">
                <a:solidFill>
                  <a:schemeClr val="tx1"/>
                </a:solidFill>
                <a:latin typeface="+mn-lt"/>
                <a:ea typeface="+mn-ea"/>
                <a:cs typeface="+mn-cs"/>
              </a:rPr>
              <a:t> les questions </a:t>
            </a:r>
            <a:r>
              <a:rPr lang="en-GB" sz="1200" kern="1200" baseline="0" dirty="0" err="1">
                <a:solidFill>
                  <a:schemeClr val="tx1"/>
                </a:solidFill>
                <a:latin typeface="+mn-lt"/>
                <a:ea typeface="+mn-ea"/>
                <a:cs typeface="+mn-cs"/>
              </a:rPr>
              <a:t>dans</a:t>
            </a:r>
            <a:r>
              <a:rPr lang="en-GB" sz="1200" kern="1200" baseline="0" dirty="0">
                <a:solidFill>
                  <a:schemeClr val="tx1"/>
                </a:solidFill>
                <a:latin typeface="+mn-lt"/>
                <a:ea typeface="+mn-ea"/>
                <a:cs typeface="+mn-cs"/>
              </a:rPr>
              <a:t> la </a:t>
            </a:r>
            <a:r>
              <a:rPr lang="en-GB" sz="1200" kern="1200" baseline="0" dirty="0" err="1">
                <a:solidFill>
                  <a:schemeClr val="tx1"/>
                </a:solidFill>
                <a:latin typeface="+mn-lt"/>
                <a:ea typeface="+mn-ea"/>
                <a:cs typeface="+mn-cs"/>
              </a:rPr>
              <a:t>colonne</a:t>
            </a:r>
            <a:r>
              <a:rPr lang="en-GB" sz="1200" kern="1200" baseline="0" dirty="0">
                <a:solidFill>
                  <a:schemeClr val="tx1"/>
                </a:solidFill>
                <a:latin typeface="+mn-lt"/>
                <a:ea typeface="+mn-ea"/>
                <a:cs typeface="+mn-cs"/>
              </a:rPr>
              <a:t> V de </a:t>
            </a:r>
            <a:r>
              <a:rPr lang="en-GB" sz="1200" kern="1200" baseline="0" dirty="0" err="1">
                <a:solidFill>
                  <a:schemeClr val="tx1"/>
                </a:solidFill>
                <a:latin typeface="+mn-lt"/>
                <a:ea typeface="+mn-ea"/>
                <a:cs typeface="+mn-cs"/>
              </a:rPr>
              <a:t>leur</a:t>
            </a:r>
            <a:r>
              <a:rPr lang="en-GB" sz="1200" kern="1200" baseline="0" dirty="0">
                <a:solidFill>
                  <a:schemeClr val="tx1"/>
                </a:solidFill>
                <a:latin typeface="+mn-lt"/>
                <a:ea typeface="+mn-ea"/>
                <a:cs typeface="+mn-cs"/>
              </a:rPr>
              <a:t> tableau.</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40C4CB4-6439-4B9C-81E7-42EE3FE83DA2}" type="slidenum">
              <a:rPr lang="en-GB" smtClean="0"/>
              <a:pPr/>
              <a:t>9</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5239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Master" Target="../slideMasters/slideMaster1.xml"/><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Master" Target="../slideMasters/slideMaster1.xml"/><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Master" Target="../slideMasters/slideMaster1.xml"/><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901D3E-30FA-439D-BB1E-BF4D62928A8C}" type="datetimeFigureOut">
              <a:rPr lang="en-GB" smtClean="0"/>
              <a:pPr/>
              <a:t>12/10/16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068295-E773-4C24-906E-6EACDE99BB7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901D3E-30FA-439D-BB1E-BF4D62928A8C}" type="datetimeFigureOut">
              <a:rPr lang="en-GB" smtClean="0"/>
              <a:pPr/>
              <a:t>12/10/16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D068295-E773-4C24-906E-6EACDE99BB76}"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01D3E-30FA-439D-BB1E-BF4D62928A8C}" type="datetimeFigureOut">
              <a:rPr lang="en-GB" smtClean="0"/>
              <a:pPr/>
              <a:t>12/10/16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D068295-E773-4C24-906E-6EACDE99BB76}" type="slidenum">
              <a:rPr lang="en-GB" smtClean="0"/>
              <a:pPr/>
              <a:t>‹#›</a:t>
            </a:fld>
            <a:endParaRPr lang="en-GB" dirty="0"/>
          </a:p>
        </p:txBody>
      </p:sp>
      <p:pic>
        <p:nvPicPr>
          <p:cNvPr id="7" name="Picture 8"/>
          <p:cNvPicPr>
            <a:picLocks noChangeAspect="1" noChangeArrowheads="1"/>
          </p:cNvPicPr>
          <p:nvPr userDrawn="1"/>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7523815" y="6453521"/>
            <a:ext cx="1053833" cy="369879"/>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8" name="Picture 1"/>
          <p:cNvPicPr>
            <a:picLocks noChangeAspect="1"/>
          </p:cNvPicPr>
          <p:nvPr userDrawn="1"/>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897066" y="6453518"/>
            <a:ext cx="939105" cy="363966"/>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9" name="TextBox 8"/>
          <p:cNvSpPr txBox="1"/>
          <p:nvPr userDrawn="1"/>
        </p:nvSpPr>
        <p:spPr>
          <a:xfrm>
            <a:off x="1476194" y="6381331"/>
            <a:ext cx="6263608" cy="461665"/>
          </a:xfrm>
          <a:prstGeom prst="rect">
            <a:avLst/>
          </a:prstGeom>
          <a:noFill/>
        </p:spPr>
        <p:txBody>
          <a:bodyPr wrap="square" rtlCol="0">
            <a:spAutoFit/>
          </a:bodyPr>
          <a:lstStyle/>
          <a:p>
            <a:pPr algn="ctr"/>
            <a:r>
              <a:rPr lang="en-GB" sz="2400" b="0" dirty="0">
                <a:solidFill>
                  <a:schemeClr val="tx1"/>
                </a:solidFill>
                <a:latin typeface="Century Gothic" pitchFamily="34" charset="0"/>
                <a:cs typeface="LilyUPC" panose="020B0604020202020204" pitchFamily="34" charset="-34"/>
              </a:rPr>
              <a:t> For more, visit E</a:t>
            </a:r>
            <a:r>
              <a:rPr lang="en-GB" sz="2400" b="0" dirty="0">
                <a:solidFill>
                  <a:schemeClr val="tx1"/>
                </a:solidFill>
                <a:latin typeface="Century Gothic" pitchFamily="34" charset="0"/>
                <a:ea typeface="Ebrima" panose="02000000000000000000" pitchFamily="2" charset="0"/>
                <a:cs typeface="Mangal" panose="02040503050203030202" pitchFamily="18" charset="0"/>
              </a:rPr>
              <a:t>ngagingScience.eu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spTree>
      <p:nvGrpSpPr>
        <p:cNvPr id="1" name=""/>
        <p:cNvGrpSpPr/>
        <p:nvPr/>
      </p:nvGrpSpPr>
      <p:grpSpPr>
        <a:xfrm>
          <a:off x="0" y="0"/>
          <a:ext cx="0" cy="0"/>
          <a:chOff x="0" y="0"/>
          <a:chExt cx="0" cy="0"/>
        </a:xfrm>
      </p:grpSpPr>
      <p:pic>
        <p:nvPicPr>
          <p:cNvPr id="5" name="Picture 4" descr="engagelogo.png"/>
          <p:cNvPicPr>
            <a:picLocks noChangeAspect="1"/>
          </p:cNvPicPr>
          <p:nvPr userDrawn="1"/>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79483" y="116632"/>
            <a:ext cx="1511642" cy="606536"/>
          </a:xfrm>
          <a:prstGeom prst="rect">
            <a:avLst/>
          </a:prstGeom>
        </p:spPr>
      </p:pic>
      <p:sp>
        <p:nvSpPr>
          <p:cNvPr id="6" name="Rounded Rectangle 5"/>
          <p:cNvSpPr/>
          <p:nvPr userDrawn="1"/>
        </p:nvSpPr>
        <p:spPr>
          <a:xfrm rot="16200000">
            <a:off x="9147942" y="5706833"/>
            <a:ext cx="306387" cy="1079313"/>
          </a:xfrm>
          <a:prstGeom prst="roundRect">
            <a:avLst/>
          </a:prstGeom>
          <a:solidFill>
            <a:srgbClr val="28A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fontAlgn="auto" latinLnBrk="0" hangingPunct="1">
              <a:spcBef>
                <a:spcPts val="0"/>
              </a:spcBef>
              <a:spcAft>
                <a:spcPts val="0"/>
              </a:spcAft>
              <a:defRPr/>
            </a:pPr>
            <a:endParaRPr lang="en-US" sz="1800" kern="1200" dirty="0">
              <a:solidFill>
                <a:schemeClr val="lt1"/>
              </a:solidFill>
              <a:latin typeface="+mn-lt"/>
              <a:ea typeface="+mn-ea"/>
              <a:cs typeface="+mn-cs"/>
            </a:endParaRPr>
          </a:p>
        </p:txBody>
      </p:sp>
      <p:sp>
        <p:nvSpPr>
          <p:cNvPr id="18" name="Text Box 13"/>
          <p:cNvSpPr txBox="1">
            <a:spLocks noChangeArrowheads="1"/>
          </p:cNvSpPr>
          <p:nvPr userDrawn="1"/>
        </p:nvSpPr>
        <p:spPr bwMode="auto">
          <a:xfrm>
            <a:off x="8761478" y="6125044"/>
            <a:ext cx="457121" cy="215900"/>
          </a:xfrm>
          <a:prstGeom prst="rect">
            <a:avLst/>
          </a:prstGeom>
          <a:noFill/>
          <a:ln w="9525">
            <a:noFill/>
            <a:miter lim="800000"/>
            <a:headEnd/>
            <a:tailEnd/>
          </a:ln>
        </p:spPr>
        <p:txBody>
          <a:bodyPr lIns="0" tIns="0" rIns="0" bIns="0"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fld id="{74256886-91BF-4076-AFFA-7356CEB4E16A}" type="slidenum">
              <a:rPr lang="en-GB" altLang="en-US" sz="1400" b="1">
                <a:solidFill>
                  <a:schemeClr val="bg1"/>
                </a:solidFill>
                <a:latin typeface="Century Gothic" pitchFamily="34" charset="0"/>
              </a:rPr>
              <a:pPr algn="ctr" eaLnBrk="1" hangingPunct="1"/>
              <a:t>‹#›</a:t>
            </a:fld>
            <a:endParaRPr lang="en-GB" altLang="en-US" sz="1400" b="1" dirty="0">
              <a:solidFill>
                <a:schemeClr val="bg1"/>
              </a:solidFill>
              <a:latin typeface="Century Gothic" pitchFamily="34" charset="0"/>
            </a:endParaRP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student sheets">
    <p:spTree>
      <p:nvGrpSpPr>
        <p:cNvPr id="1" name=""/>
        <p:cNvGrpSpPr/>
        <p:nvPr/>
      </p:nvGrpSpPr>
      <p:grpSpPr>
        <a:xfrm>
          <a:off x="0" y="0"/>
          <a:ext cx="0" cy="0"/>
          <a:chOff x="0" y="0"/>
          <a:chExt cx="0" cy="0"/>
        </a:xfrm>
      </p:grpSpPr>
      <p:pic>
        <p:nvPicPr>
          <p:cNvPr id="5" name="Picture 4" descr="engagelogo.png"/>
          <p:cNvPicPr>
            <a:picLocks noChangeAspect="1"/>
          </p:cNvPicPr>
          <p:nvPr userDrawn="1"/>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79483" y="116632"/>
            <a:ext cx="1511642" cy="606536"/>
          </a:xfrm>
          <a:prstGeom prst="rect">
            <a:avLst/>
          </a:prstGeom>
        </p:spPr>
      </p:pic>
      <p:grpSp>
        <p:nvGrpSpPr>
          <p:cNvPr id="2" name="Group 7"/>
          <p:cNvGrpSpPr/>
          <p:nvPr userDrawn="1"/>
        </p:nvGrpSpPr>
        <p:grpSpPr>
          <a:xfrm>
            <a:off x="0" y="6525344"/>
            <a:ext cx="9144000" cy="353876"/>
            <a:chOff x="0" y="6525344"/>
            <a:chExt cx="9144000" cy="353876"/>
          </a:xfrm>
          <a:solidFill>
            <a:srgbClr val="FF9900"/>
          </a:solidFill>
        </p:grpSpPr>
        <p:sp>
          <p:nvSpPr>
            <p:cNvPr id="6" name="Rectangle 5"/>
            <p:cNvSpPr/>
            <p:nvPr userDrawn="1"/>
          </p:nvSpPr>
          <p:spPr>
            <a:xfrm rot="5400000">
              <a:off x="4395062" y="2130283"/>
              <a:ext cx="353875" cy="9144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6804248" y="6525344"/>
              <a:ext cx="2088232" cy="338554"/>
            </a:xfrm>
            <a:prstGeom prst="rect">
              <a:avLst/>
            </a:prstGeom>
            <a:grpFill/>
          </p:spPr>
          <p:txBody>
            <a:bodyPr wrap="square" rtlCol="0">
              <a:spAutoFit/>
            </a:bodyPr>
            <a:lstStyle/>
            <a:p>
              <a:pPr algn="r"/>
              <a:r>
                <a:rPr lang="en-GB" sz="1600" dirty="0">
                  <a:solidFill>
                    <a:schemeClr val="bg1"/>
                  </a:solidFill>
                  <a:latin typeface="Century Gothic" pitchFamily="34" charset="0"/>
                </a:rPr>
                <a:t>Fiches </a:t>
              </a:r>
              <a:r>
                <a:rPr lang="en-GB" sz="1600" dirty="0" err="1">
                  <a:solidFill>
                    <a:schemeClr val="bg1"/>
                  </a:solidFill>
                  <a:latin typeface="Century Gothic" pitchFamily="34" charset="0"/>
                </a:rPr>
                <a:t>apprenants</a:t>
              </a:r>
              <a:endParaRPr lang="en-GB" sz="1600" dirty="0">
                <a:solidFill>
                  <a:schemeClr val="bg1"/>
                </a:solidFill>
                <a:latin typeface="Century Gothic" pitchFamily="34" charset="0"/>
              </a:endParaRPr>
            </a:p>
          </p:txBody>
        </p:sp>
      </p:gr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student sheets">
    <p:spTree>
      <p:nvGrpSpPr>
        <p:cNvPr id="1" name=""/>
        <p:cNvGrpSpPr/>
        <p:nvPr/>
      </p:nvGrpSpPr>
      <p:grpSpPr>
        <a:xfrm>
          <a:off x="0" y="0"/>
          <a:ext cx="0" cy="0"/>
          <a:chOff x="0" y="0"/>
          <a:chExt cx="0" cy="0"/>
        </a:xfrm>
      </p:grpSpPr>
      <p:cxnSp>
        <p:nvCxnSpPr>
          <p:cNvPr id="13" name="Straight Connector 12"/>
          <p:cNvCxnSpPr/>
          <p:nvPr userDrawn="1"/>
        </p:nvCxnSpPr>
        <p:spPr>
          <a:xfrm>
            <a:off x="4572000" y="0"/>
            <a:ext cx="0" cy="65253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engagelogo.png"/>
          <p:cNvPicPr>
            <a:picLocks noChangeAspect="1"/>
          </p:cNvPicPr>
          <p:nvPr userDrawn="1"/>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07504" y="116632"/>
            <a:ext cx="1224165" cy="491188"/>
          </a:xfrm>
          <a:prstGeom prst="rect">
            <a:avLst/>
          </a:prstGeom>
        </p:spPr>
      </p:pic>
      <p:sp>
        <p:nvSpPr>
          <p:cNvPr id="6" name="Rectangle 5"/>
          <p:cNvSpPr/>
          <p:nvPr userDrawn="1"/>
        </p:nvSpPr>
        <p:spPr>
          <a:xfrm rot="5400000">
            <a:off x="6681062" y="4416284"/>
            <a:ext cx="353875" cy="4572000"/>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055768" y="6525344"/>
            <a:ext cx="2088232" cy="338554"/>
          </a:xfrm>
          <a:prstGeom prst="rect">
            <a:avLst/>
          </a:prstGeom>
          <a:noFill/>
        </p:spPr>
        <p:txBody>
          <a:bodyPr wrap="square" rtlCol="0">
            <a:spAutoFit/>
          </a:bodyPr>
          <a:lstStyle/>
          <a:p>
            <a:pPr algn="r"/>
            <a:r>
              <a:rPr lang="en-GB" sz="1600" dirty="0">
                <a:solidFill>
                  <a:schemeClr val="bg1"/>
                </a:solidFill>
                <a:latin typeface="Century Gothic" pitchFamily="34" charset="0"/>
              </a:rPr>
              <a:t>Fiches </a:t>
            </a:r>
            <a:r>
              <a:rPr lang="en-GB" sz="1600" dirty="0" err="1">
                <a:solidFill>
                  <a:schemeClr val="bg1"/>
                </a:solidFill>
                <a:latin typeface="Century Gothic" pitchFamily="34" charset="0"/>
              </a:rPr>
              <a:t>apprenants</a:t>
            </a:r>
            <a:endParaRPr lang="en-GB" sz="1600" dirty="0">
              <a:solidFill>
                <a:schemeClr val="bg1"/>
              </a:solidFill>
              <a:latin typeface="Century Gothic" pitchFamily="34" charset="0"/>
            </a:endParaRPr>
          </a:p>
        </p:txBody>
      </p:sp>
      <p:sp>
        <p:nvSpPr>
          <p:cNvPr id="8" name="Rectangle 7"/>
          <p:cNvSpPr/>
          <p:nvPr userDrawn="1"/>
        </p:nvSpPr>
        <p:spPr>
          <a:xfrm rot="5400000">
            <a:off x="2109062" y="4416284"/>
            <a:ext cx="353875" cy="4572000"/>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2483768" y="6525344"/>
            <a:ext cx="2088232" cy="338554"/>
          </a:xfrm>
          <a:prstGeom prst="rect">
            <a:avLst/>
          </a:prstGeom>
          <a:noFill/>
        </p:spPr>
        <p:txBody>
          <a:bodyPr wrap="square" rtlCol="0">
            <a:spAutoFit/>
          </a:bodyPr>
          <a:lstStyle/>
          <a:p>
            <a:pPr algn="r"/>
            <a:r>
              <a:rPr lang="en-GB" sz="1600" dirty="0">
                <a:solidFill>
                  <a:schemeClr val="bg1"/>
                </a:solidFill>
                <a:latin typeface="Century Gothic" pitchFamily="34" charset="0"/>
              </a:rPr>
              <a:t>Fiches </a:t>
            </a:r>
            <a:r>
              <a:rPr lang="en-GB" sz="1600" dirty="0" err="1">
                <a:solidFill>
                  <a:schemeClr val="bg1"/>
                </a:solidFill>
                <a:latin typeface="Century Gothic" pitchFamily="34" charset="0"/>
              </a:rPr>
              <a:t>apprenants</a:t>
            </a:r>
            <a:endParaRPr lang="en-GB" sz="1600" dirty="0">
              <a:solidFill>
                <a:schemeClr val="bg1"/>
              </a:solidFill>
              <a:latin typeface="Century Gothic" pitchFamily="34" charset="0"/>
            </a:endParaRPr>
          </a:p>
        </p:txBody>
      </p:sp>
      <p:pic>
        <p:nvPicPr>
          <p:cNvPr id="16" name="Picture 15" descr="engagelogo.png"/>
          <p:cNvPicPr>
            <a:picLocks noChangeAspect="1"/>
          </p:cNvPicPr>
          <p:nvPr userDrawn="1"/>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716016" y="116632"/>
            <a:ext cx="1224165" cy="491188"/>
          </a:xfrm>
          <a:prstGeom prst="rect">
            <a:avLst/>
          </a:prstGeom>
        </p:spPr>
      </p:pic>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2"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01D3E-30FA-439D-BB1E-BF4D62928A8C}" type="datetimeFigureOut">
              <a:rPr lang="en-GB" smtClean="0"/>
              <a:pPr/>
              <a:t>12/10/16</a:t>
            </a:fld>
            <a:endParaRPr lang="en-GB" dirty="0"/>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2"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68295-E773-4C24-906E-6EACDE99BB76}"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60" r:id="rId4"/>
    <p:sldLayoutId id="2147483668" r:id="rId5"/>
    <p:sldLayoutId id="2147483669"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5.png"/><Relationship Id="rId1" Type="http://schemas.openxmlformats.org/officeDocument/2006/relationships/tags" Target="../tags/tag5.xml"/><Relationship Id="rId2"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4.png"/><Relationship Id="rId5" Type="http://schemas.openxmlformats.org/officeDocument/2006/relationships/hyperlink" Target="http://www.engagingscience.eu/fr/telephones-ecologiques-analyser-et-resoudre/" TargetMode="External"/><Relationship Id="rId6" Type="http://schemas.openxmlformats.org/officeDocument/2006/relationships/image" Target="../media/image23.png"/><Relationship Id="rId1" Type="http://schemas.openxmlformats.org/officeDocument/2006/relationships/tags" Target="../tags/tag23.xml"/><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slide" Target="slide24.xml"/><Relationship Id="rId1" Type="http://schemas.openxmlformats.org/officeDocument/2006/relationships/tags" Target="../tags/tag25.xml"/><Relationship Id="rId2"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7.png"/><Relationship Id="rId5" Type="http://schemas.openxmlformats.org/officeDocument/2006/relationships/image" Target="../media/image12.png"/><Relationship Id="rId1" Type="http://schemas.openxmlformats.org/officeDocument/2006/relationships/tags" Target="../tags/tag26.x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tags" Target="../tags/tag28.xml"/><Relationship Id="rId2"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30.png"/><Relationship Id="rId1" Type="http://schemas.openxmlformats.org/officeDocument/2006/relationships/tags" Target="../tags/tag30.xml"/><Relationship Id="rId2"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7.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tags" Target="../tags/tag32.xml"/><Relationship Id="rId2"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7.png"/><Relationship Id="rId5" Type="http://schemas.openxmlformats.org/officeDocument/2006/relationships/image" Target="../media/image33.png"/><Relationship Id="rId6" Type="http://schemas.openxmlformats.org/officeDocument/2006/relationships/image" Target="../media/image31.png"/><Relationship Id="rId7" Type="http://schemas.openxmlformats.org/officeDocument/2006/relationships/image" Target="../media/image34.png"/><Relationship Id="rId1" Type="http://schemas.openxmlformats.org/officeDocument/2006/relationships/tags" Target="../tags/tag34.xml"/><Relationship Id="rId2"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35.png"/><Relationship Id="rId1" Type="http://schemas.openxmlformats.org/officeDocument/2006/relationships/tags" Target="../tags/tag36.xml"/><Relationship Id="rId2"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tags" Target="../tags/tag7.x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35.png"/><Relationship Id="rId1" Type="http://schemas.openxmlformats.org/officeDocument/2006/relationships/tags" Target="../tags/tag38.xml"/><Relationship Id="rId2"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35.png"/><Relationship Id="rId1" Type="http://schemas.openxmlformats.org/officeDocument/2006/relationships/tags" Target="../tags/tag40.xml"/><Relationship Id="rId2"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35.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15.png"/><Relationship Id="rId1" Type="http://schemas.openxmlformats.org/officeDocument/2006/relationships/tags" Target="../tags/tag42.x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7.png"/><Relationship Id="rId1" Type="http://schemas.openxmlformats.org/officeDocument/2006/relationships/tags" Target="../tags/tag44.xml"/><Relationship Id="rId2"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36.png"/><Relationship Id="rId5" Type="http://schemas.microsoft.com/office/2007/relationships/hdphoto" Target="../media/hdphoto1.wdp"/><Relationship Id="rId6" Type="http://schemas.openxmlformats.org/officeDocument/2006/relationships/image" Target="../media/image5.png"/><Relationship Id="rId1" Type="http://schemas.openxmlformats.org/officeDocument/2006/relationships/tags" Target="../tags/tag46.xml"/><Relationship Id="rId2"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1" Type="http://schemas.openxmlformats.org/officeDocument/2006/relationships/image" Target="../media/image43.jpeg"/><Relationship Id="rId12" Type="http://schemas.openxmlformats.org/officeDocument/2006/relationships/image" Target="../media/image44.jpeg"/><Relationship Id="rId13" Type="http://schemas.openxmlformats.org/officeDocument/2006/relationships/image" Target="../media/image45.jpeg"/><Relationship Id="rId14" Type="http://schemas.openxmlformats.org/officeDocument/2006/relationships/image" Target="../media/image46.png"/><Relationship Id="rId15" Type="http://schemas.openxmlformats.org/officeDocument/2006/relationships/image" Target="../media/image47.emf"/><Relationship Id="rId16" Type="http://schemas.openxmlformats.org/officeDocument/2006/relationships/image" Target="../media/image48.emf"/><Relationship Id="rId17" Type="http://schemas.openxmlformats.org/officeDocument/2006/relationships/image" Target="../media/image49.jpeg"/><Relationship Id="rId18" Type="http://schemas.openxmlformats.org/officeDocument/2006/relationships/image" Target="../media/image50.jpeg"/><Relationship Id="rId1" Type="http://schemas.openxmlformats.org/officeDocument/2006/relationships/tags" Target="../tags/tag47.xml"/><Relationship Id="rId2" Type="http://schemas.openxmlformats.org/officeDocument/2006/relationships/slideLayout" Target="../slideLayouts/slideLayout3.xml"/><Relationship Id="rId3" Type="http://schemas.openxmlformats.org/officeDocument/2006/relationships/notesSlide" Target="../notesSlides/notesSlide24.xml"/><Relationship Id="rId4" Type="http://schemas.openxmlformats.org/officeDocument/2006/relationships/image" Target="../media/image5.pn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40.jpeg"/><Relationship Id="rId9" Type="http://schemas.openxmlformats.org/officeDocument/2006/relationships/image" Target="../media/image41.jpeg"/><Relationship Id="rId10"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8.png"/><Relationship Id="rId1" Type="http://schemas.openxmlformats.org/officeDocument/2006/relationships/tags" Target="../tags/tag9.xml"/><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tags" Target="../tags/tag11.xm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1.png"/><Relationship Id="rId1" Type="http://schemas.openxmlformats.org/officeDocument/2006/relationships/tags" Target="../tags/tag13.x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tags" Target="../tags/tag15.xml"/><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17.png"/><Relationship Id="rId1" Type="http://schemas.openxmlformats.org/officeDocument/2006/relationships/tags" Target="../tags/tag17.x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tags" Target="../tags/tag19.x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14.png"/><Relationship Id="rId1" Type="http://schemas.openxmlformats.org/officeDocument/2006/relationships/tags" Target="../tags/tag21.x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10"/>
          <p:cNvSpPr/>
          <p:nvPr/>
        </p:nvSpPr>
        <p:spPr>
          <a:xfrm>
            <a:off x="0" y="3298306"/>
            <a:ext cx="9142412" cy="1642862"/>
          </a:xfrm>
          <a:prstGeom prst="rect">
            <a:avLst/>
          </a:prstGeom>
          <a:solidFill>
            <a:srgbClr val="28A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2" name="TextBox 1"/>
          <p:cNvSpPr txBox="1"/>
          <p:nvPr/>
        </p:nvSpPr>
        <p:spPr>
          <a:xfrm>
            <a:off x="-505358" y="3154116"/>
            <a:ext cx="10153128" cy="1815882"/>
          </a:xfrm>
          <a:prstGeom prst="rect">
            <a:avLst/>
          </a:prstGeom>
          <a:noFill/>
        </p:spPr>
        <p:txBody>
          <a:bodyPr wrap="square" rtlCol="0">
            <a:spAutoFit/>
          </a:bodyPr>
          <a:lstStyle/>
          <a:p>
            <a:pPr algn="ctr"/>
            <a:r>
              <a:rPr lang="en-GB" sz="5600" dirty="0">
                <a:solidFill>
                  <a:schemeClr val="bg1"/>
                </a:solidFill>
                <a:latin typeface="Century Gothic" pitchFamily="34" charset="0"/>
              </a:rPr>
              <a:t>Le téléphone</a:t>
            </a:r>
          </a:p>
          <a:p>
            <a:pPr algn="ctr"/>
            <a:r>
              <a:rPr lang="en-GB" sz="5600" dirty="0">
                <a:solidFill>
                  <a:schemeClr val="bg1"/>
                </a:solidFill>
                <a:latin typeface="Century Gothic" pitchFamily="34" charset="0"/>
              </a:rPr>
              <a:t> </a:t>
            </a:r>
            <a:r>
              <a:rPr lang="en-GB" sz="5600" dirty="0" err="1">
                <a:solidFill>
                  <a:schemeClr val="bg1"/>
                </a:solidFill>
                <a:latin typeface="Century Gothic" pitchFamily="34" charset="0"/>
              </a:rPr>
              <a:t>écologique</a:t>
            </a:r>
            <a:endParaRPr lang="en-GB" sz="5600" dirty="0">
              <a:solidFill>
                <a:schemeClr val="bg1"/>
              </a:solidFill>
              <a:latin typeface="Century Gothic" pitchFamily="34" charset="0"/>
            </a:endParaRPr>
          </a:p>
        </p:txBody>
      </p:sp>
      <p:pic>
        <p:nvPicPr>
          <p:cNvPr id="9" name="Picture 8" descr="engagelogo.png"/>
          <p:cNvPicPr>
            <a:picLocks noChangeAspect="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899941" y="396248"/>
            <a:ext cx="5135866" cy="2060374"/>
          </a:xfrm>
          <a:prstGeom prst="rect">
            <a:avLst/>
          </a:prstGeom>
        </p:spPr>
      </p:pic>
      <p:sp>
        <p:nvSpPr>
          <p:cNvPr id="10" name="Rectangle 9"/>
          <p:cNvSpPr/>
          <p:nvPr/>
        </p:nvSpPr>
        <p:spPr>
          <a:xfrm>
            <a:off x="1475656" y="2508741"/>
            <a:ext cx="6624736" cy="307777"/>
          </a:xfrm>
          <a:prstGeom prst="rect">
            <a:avLst/>
          </a:prstGeom>
        </p:spPr>
        <p:txBody>
          <a:bodyPr wrap="square">
            <a:spAutoFit/>
          </a:bodyPr>
          <a:lstStyle/>
          <a:p>
            <a:r>
              <a:rPr lang="en-GB" sz="14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a:t>
            </a:r>
            <a:r>
              <a:rPr lang="en-GB" sz="14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nouvelles</a:t>
            </a:r>
            <a:r>
              <a:rPr lang="en-GB" sz="14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4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générations</a:t>
            </a:r>
            <a:r>
              <a:rPr lang="en-GB" sz="1400" b="1" dirty="0">
                <a:solidFill>
                  <a:schemeClr val="bg1">
                    <a:lumMod val="50000"/>
                  </a:schemeClr>
                </a:solidFill>
                <a:latin typeface="Century Gothic" pitchFamily="34" charset="0"/>
                <a:ea typeface="Ebrima" panose="02000000000000000000" pitchFamily="2" charset="0"/>
                <a:cs typeface="Mangal" panose="02040503050203030202" pitchFamily="18" charset="0"/>
              </a:rPr>
              <a:t> à </a:t>
            </a:r>
            <a:r>
              <a:rPr lang="en-GB" sz="14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s’impliquer</a:t>
            </a:r>
            <a:r>
              <a:rPr lang="en-GB" sz="14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4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dans</a:t>
            </a:r>
            <a:r>
              <a:rPr lang="en-GB" sz="1400" b="1" dirty="0">
                <a:solidFill>
                  <a:schemeClr val="bg1">
                    <a:lumMod val="50000"/>
                  </a:schemeClr>
                </a:solidFill>
                <a:latin typeface="Century Gothic" pitchFamily="34" charset="0"/>
                <a:ea typeface="Ebrima" panose="02000000000000000000" pitchFamily="2" charset="0"/>
                <a:cs typeface="Mangal" panose="02040503050203030202" pitchFamily="18" charset="0"/>
              </a:rPr>
              <a:t> les </a:t>
            </a:r>
            <a:r>
              <a:rPr lang="en-GB" sz="14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enjeux</a:t>
            </a:r>
            <a:r>
              <a:rPr lang="en-GB" sz="1400" b="1" dirty="0">
                <a:solidFill>
                  <a:schemeClr val="bg1">
                    <a:lumMod val="50000"/>
                  </a:schemeClr>
                </a:solidFill>
                <a:latin typeface="Century Gothic" pitchFamily="34" charset="0"/>
                <a:ea typeface="Ebrima" panose="02000000000000000000" pitchFamily="2" charset="0"/>
                <a:cs typeface="Mangal" panose="02040503050203030202" pitchFamily="18" charset="0"/>
              </a:rPr>
              <a:t> des sciences </a:t>
            </a:r>
          </a:p>
        </p:txBody>
      </p:sp>
      <p:sp>
        <p:nvSpPr>
          <p:cNvPr id="6" name="ZoneTexte 5"/>
          <p:cNvSpPr txBox="1"/>
          <p:nvPr/>
        </p:nvSpPr>
        <p:spPr>
          <a:xfrm>
            <a:off x="1905000" y="6477000"/>
            <a:ext cx="5562600" cy="338554"/>
          </a:xfrm>
          <a:prstGeom prst="rect">
            <a:avLst/>
          </a:prstGeom>
          <a:solidFill>
            <a:schemeClr val="bg1"/>
          </a:solidFill>
        </p:spPr>
        <p:txBody>
          <a:bodyPr wrap="square" rtlCol="0">
            <a:spAutoFit/>
          </a:bodyPr>
          <a:lstStyle/>
          <a:p>
            <a:pPr algn="ctr"/>
            <a:r>
              <a:rPr lang="fr-FR" sz="1600" b="1" dirty="0" smtClean="0">
                <a:latin typeface="Century Gothic"/>
                <a:cs typeface="Century Gothic"/>
              </a:rPr>
              <a:t>Pour en savoir plus, visitez </a:t>
            </a:r>
            <a:r>
              <a:rPr lang="fr-FR" sz="1600" b="1" dirty="0" err="1" smtClean="0">
                <a:latin typeface="Century Gothic"/>
                <a:cs typeface="Century Gothic"/>
              </a:rPr>
              <a:t>EngagingScience.eu/fr</a:t>
            </a:r>
            <a:endParaRPr lang="fr-FR" sz="1600" b="1" dirty="0">
              <a:latin typeface="Century Gothic"/>
              <a:cs typeface="Century Gothic"/>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3"/>
          <p:cNvGrpSpPr/>
          <p:nvPr/>
        </p:nvGrpSpPr>
        <p:grpSpPr>
          <a:xfrm>
            <a:off x="467544" y="1700808"/>
            <a:ext cx="8208912" cy="4824536"/>
            <a:chOff x="395536" y="1700808"/>
            <a:chExt cx="8208912" cy="4824536"/>
          </a:xfrm>
        </p:grpSpPr>
        <p:sp>
          <p:nvSpPr>
            <p:cNvPr id="26" name="Rectangle 25"/>
            <p:cNvSpPr/>
            <p:nvPr/>
          </p:nvSpPr>
          <p:spPr>
            <a:xfrm>
              <a:off x="395536" y="1700808"/>
              <a:ext cx="8208912" cy="4824536"/>
            </a:xfrm>
            <a:prstGeom prst="rect">
              <a:avLst/>
            </a:prstGeom>
            <a:noFill/>
            <a:ln w="19050">
              <a:solidFill>
                <a:srgbClr val="B33D96"/>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0"/>
            <p:cNvGrpSpPr/>
            <p:nvPr/>
          </p:nvGrpSpPr>
          <p:grpSpPr>
            <a:xfrm>
              <a:off x="395536" y="1772816"/>
              <a:ext cx="7704856" cy="987201"/>
              <a:chOff x="395536" y="1772816"/>
              <a:chExt cx="7704856" cy="987201"/>
            </a:xfrm>
          </p:grpSpPr>
          <p:sp>
            <p:nvSpPr>
              <p:cNvPr id="18" name="Rectangle 17"/>
              <p:cNvSpPr/>
              <p:nvPr/>
            </p:nvSpPr>
            <p:spPr>
              <a:xfrm>
                <a:off x="395536" y="1844824"/>
                <a:ext cx="576064" cy="432048"/>
              </a:xfrm>
              <a:prstGeom prst="rect">
                <a:avLst/>
              </a:prstGeom>
              <a:solidFill>
                <a:srgbClr val="B33D96"/>
              </a:solidFill>
              <a:ln w="6350">
                <a:solidFill>
                  <a:srgbClr val="B33D96"/>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331640" y="1805910"/>
                <a:ext cx="6768752" cy="954107"/>
              </a:xfrm>
              <a:prstGeom prst="rect">
                <a:avLst/>
              </a:prstGeom>
              <a:noFill/>
            </p:spPr>
            <p:txBody>
              <a:bodyPr wrap="square" rtlCol="0">
                <a:spAutoFit/>
              </a:bodyPr>
              <a:lstStyle/>
              <a:p>
                <a:r>
                  <a:rPr lang="en-GB" sz="3600" b="1" dirty="0">
                    <a:solidFill>
                      <a:srgbClr val="B33D96"/>
                    </a:solidFill>
                    <a:latin typeface="Century Gothic" pitchFamily="34" charset="0"/>
                  </a:rPr>
                  <a:t>C</a:t>
                </a:r>
                <a:r>
                  <a:rPr lang="en-GB" sz="2800" dirty="0">
                    <a:latin typeface="Century Gothic" pitchFamily="34" charset="0"/>
                  </a:rPr>
                  <a:t>omment </a:t>
                </a:r>
                <a:r>
                  <a:rPr lang="en-GB" sz="2800" dirty="0" err="1">
                    <a:latin typeface="Century Gothic" pitchFamily="34" charset="0"/>
                  </a:rPr>
                  <a:t>trouver</a:t>
                </a:r>
                <a:r>
                  <a:rPr lang="en-GB" sz="2800" dirty="0">
                    <a:latin typeface="Century Gothic" pitchFamily="34" charset="0"/>
                  </a:rPr>
                  <a:t> </a:t>
                </a:r>
                <a:r>
                  <a:rPr lang="en-GB" sz="2800" dirty="0" err="1">
                    <a:latin typeface="Century Gothic" pitchFamily="34" charset="0"/>
                  </a:rPr>
                  <a:t>l’information</a:t>
                </a:r>
                <a:endParaRPr lang="en-GB" sz="2000" dirty="0">
                  <a:latin typeface="Century Gothic" pitchFamily="34" charset="0"/>
                </a:endParaRPr>
              </a:p>
              <a:p>
                <a:r>
                  <a:rPr lang="en-GB" sz="2000" dirty="0" err="1">
                    <a:latin typeface="Century Gothic" pitchFamily="34" charset="0"/>
                  </a:rPr>
                  <a:t>Quelle</a:t>
                </a:r>
                <a:r>
                  <a:rPr lang="en-GB" sz="2000" dirty="0">
                    <a:latin typeface="Century Gothic" pitchFamily="34" charset="0"/>
                  </a:rPr>
                  <a:t>(s) source(s) </a:t>
                </a:r>
                <a:r>
                  <a:rPr lang="en-GB" sz="2000" dirty="0" err="1">
                    <a:latin typeface="Century Gothic" pitchFamily="34" charset="0"/>
                  </a:rPr>
                  <a:t>allez-vous</a:t>
                </a:r>
                <a:r>
                  <a:rPr lang="en-GB" sz="2000" dirty="0">
                    <a:latin typeface="Century Gothic" pitchFamily="34" charset="0"/>
                  </a:rPr>
                  <a:t> utiliser ?</a:t>
                </a:r>
              </a:p>
            </p:txBody>
          </p:sp>
          <p:sp>
            <p:nvSpPr>
              <p:cNvPr id="12" name="TextBox 11"/>
              <p:cNvSpPr txBox="1"/>
              <p:nvPr/>
            </p:nvSpPr>
            <p:spPr>
              <a:xfrm>
                <a:off x="467544" y="1772816"/>
                <a:ext cx="576064" cy="584775"/>
              </a:xfrm>
              <a:prstGeom prst="rect">
                <a:avLst/>
              </a:prstGeom>
              <a:noFill/>
            </p:spPr>
            <p:txBody>
              <a:bodyPr wrap="square" rtlCol="0">
                <a:spAutoFit/>
              </a:bodyPr>
              <a:lstStyle/>
              <a:p>
                <a:r>
                  <a:rPr lang="en-GB" sz="3200" b="1" dirty="0">
                    <a:solidFill>
                      <a:schemeClr val="bg1"/>
                    </a:solidFill>
                    <a:latin typeface="Century Gothic" pitchFamily="34" charset="0"/>
                  </a:rPr>
                  <a:t>C</a:t>
                </a:r>
              </a:p>
            </p:txBody>
          </p:sp>
        </p:grpSp>
      </p:grpSp>
      <p:sp>
        <p:nvSpPr>
          <p:cNvPr id="17" name="Rectangle 16"/>
          <p:cNvSpPr/>
          <p:nvPr/>
        </p:nvSpPr>
        <p:spPr>
          <a:xfrm>
            <a:off x="1835696" y="116632"/>
            <a:ext cx="6624736" cy="1384995"/>
          </a:xfrm>
          <a:prstGeom prst="rect">
            <a:avLst/>
          </a:prstGeom>
        </p:spPr>
        <p:txBody>
          <a:bodyPr wrap="square">
            <a:spAutoFit/>
          </a:bodyPr>
          <a:lstStyle/>
          <a:p>
            <a:r>
              <a:rPr lang="en-GB" sz="2800" dirty="0" err="1">
                <a:latin typeface="Century Gothic" pitchFamily="34" charset="0"/>
              </a:rPr>
              <a:t>Vous</a:t>
            </a:r>
            <a:r>
              <a:rPr lang="en-GB" sz="2800" dirty="0">
                <a:latin typeface="Century Gothic" pitchFamily="34" charset="0"/>
              </a:rPr>
              <a:t> </a:t>
            </a:r>
            <a:r>
              <a:rPr lang="en-GB" sz="2800" dirty="0" err="1">
                <a:latin typeface="Century Gothic" pitchFamily="34" charset="0"/>
              </a:rPr>
              <a:t>ajouterez</a:t>
            </a:r>
            <a:r>
              <a:rPr lang="en-GB" sz="2800" dirty="0">
                <a:latin typeface="Century Gothic" pitchFamily="34" charset="0"/>
              </a:rPr>
              <a:t> plus </a:t>
            </a:r>
            <a:r>
              <a:rPr lang="en-GB" sz="2800" dirty="0" err="1">
                <a:latin typeface="Century Gothic" pitchFamily="34" charset="0"/>
              </a:rPr>
              <a:t>tard</a:t>
            </a:r>
            <a:r>
              <a:rPr lang="en-GB" sz="2800" dirty="0">
                <a:latin typeface="Century Gothic" pitchFamily="34" charset="0"/>
              </a:rPr>
              <a:t> les sources que </a:t>
            </a:r>
            <a:r>
              <a:rPr lang="en-GB" sz="2800" dirty="0" err="1">
                <a:latin typeface="Century Gothic" pitchFamily="34" charset="0"/>
              </a:rPr>
              <a:t>vous</a:t>
            </a:r>
            <a:r>
              <a:rPr lang="en-GB" sz="2800" dirty="0">
                <a:latin typeface="Century Gothic" pitchFamily="34" charset="0"/>
              </a:rPr>
              <a:t> </a:t>
            </a:r>
            <a:r>
              <a:rPr lang="en-GB" sz="2800" dirty="0" err="1">
                <a:latin typeface="Century Gothic" pitchFamily="34" charset="0"/>
              </a:rPr>
              <a:t>allez</a:t>
            </a:r>
            <a:r>
              <a:rPr lang="en-GB" sz="2800" dirty="0">
                <a:latin typeface="Century Gothic" pitchFamily="34" charset="0"/>
              </a:rPr>
              <a:t> utiliser, et </a:t>
            </a:r>
            <a:r>
              <a:rPr lang="en-GB" sz="2800" dirty="0" err="1">
                <a:latin typeface="Century Gothic" pitchFamily="34" charset="0"/>
              </a:rPr>
              <a:t>ce</a:t>
            </a:r>
            <a:r>
              <a:rPr lang="en-GB" sz="2800" dirty="0">
                <a:latin typeface="Century Gothic" pitchFamily="34" charset="0"/>
              </a:rPr>
              <a:t> que </a:t>
            </a:r>
            <a:r>
              <a:rPr lang="en-GB" sz="2800" dirty="0" err="1">
                <a:latin typeface="Century Gothic" pitchFamily="34" charset="0"/>
              </a:rPr>
              <a:t>vous</a:t>
            </a:r>
            <a:r>
              <a:rPr lang="en-GB" sz="2800" dirty="0">
                <a:latin typeface="Century Gothic" pitchFamily="34" charset="0"/>
              </a:rPr>
              <a:t> </a:t>
            </a:r>
            <a:r>
              <a:rPr lang="en-GB" sz="2800" dirty="0" err="1">
                <a:latin typeface="Century Gothic" pitchFamily="34" charset="0"/>
              </a:rPr>
              <a:t>avez</a:t>
            </a:r>
            <a:r>
              <a:rPr lang="en-GB" sz="2800" dirty="0">
                <a:latin typeface="Century Gothic" pitchFamily="34" charset="0"/>
              </a:rPr>
              <a:t>  </a:t>
            </a:r>
            <a:r>
              <a:rPr lang="en-GB" sz="2800" dirty="0" err="1">
                <a:latin typeface="Century Gothic" pitchFamily="34" charset="0"/>
              </a:rPr>
              <a:t>appris</a:t>
            </a:r>
            <a:r>
              <a:rPr lang="en-GB" sz="2800" dirty="0">
                <a:latin typeface="Century Gothic" pitchFamily="34" charset="0"/>
              </a:rPr>
              <a:t> de </a:t>
            </a:r>
            <a:r>
              <a:rPr lang="en-GB" sz="2800" dirty="0" err="1">
                <a:latin typeface="Century Gothic" pitchFamily="34" charset="0"/>
              </a:rPr>
              <a:t>chaque</a:t>
            </a:r>
            <a:r>
              <a:rPr lang="en-GB" sz="2800" dirty="0">
                <a:latin typeface="Century Gothic" pitchFamily="34" charset="0"/>
              </a:rPr>
              <a:t> source.</a:t>
            </a:r>
          </a:p>
        </p:txBody>
      </p:sp>
      <p:grpSp>
        <p:nvGrpSpPr>
          <p:cNvPr id="5" name="Group 22"/>
          <p:cNvGrpSpPr/>
          <p:nvPr/>
        </p:nvGrpSpPr>
        <p:grpSpPr>
          <a:xfrm>
            <a:off x="467544" y="5805264"/>
            <a:ext cx="4608512" cy="648072"/>
            <a:chOff x="395536" y="5805264"/>
            <a:chExt cx="4608512" cy="648072"/>
          </a:xfrm>
        </p:grpSpPr>
        <p:sp>
          <p:nvSpPr>
            <p:cNvPr id="19" name="Rectangle 18"/>
            <p:cNvSpPr/>
            <p:nvPr/>
          </p:nvSpPr>
          <p:spPr>
            <a:xfrm>
              <a:off x="395536" y="5949280"/>
              <a:ext cx="576064" cy="432048"/>
            </a:xfrm>
            <a:prstGeom prst="rect">
              <a:avLst/>
            </a:prstGeom>
            <a:solidFill>
              <a:srgbClr val="B33D96"/>
            </a:solidFill>
            <a:ln w="6350">
              <a:solidFill>
                <a:srgbClr val="B33D96"/>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67544" y="5868561"/>
              <a:ext cx="576064" cy="584775"/>
            </a:xfrm>
            <a:prstGeom prst="rect">
              <a:avLst/>
            </a:prstGeom>
            <a:noFill/>
          </p:spPr>
          <p:txBody>
            <a:bodyPr wrap="square" rtlCol="0">
              <a:spAutoFit/>
            </a:bodyPr>
            <a:lstStyle/>
            <a:p>
              <a:r>
                <a:rPr lang="en-GB" sz="3200" b="1" dirty="0">
                  <a:solidFill>
                    <a:schemeClr val="bg1"/>
                  </a:solidFill>
                  <a:latin typeface="Century Gothic" pitchFamily="34" charset="0"/>
                </a:rPr>
                <a:t>A</a:t>
              </a:r>
            </a:p>
          </p:txBody>
        </p:sp>
        <p:sp>
          <p:nvSpPr>
            <p:cNvPr id="20" name="TextBox 19"/>
            <p:cNvSpPr txBox="1"/>
            <p:nvPr/>
          </p:nvSpPr>
          <p:spPr>
            <a:xfrm>
              <a:off x="1403648" y="5805264"/>
              <a:ext cx="3600400" cy="646331"/>
            </a:xfrm>
            <a:prstGeom prst="rect">
              <a:avLst/>
            </a:prstGeom>
            <a:noFill/>
          </p:spPr>
          <p:txBody>
            <a:bodyPr wrap="square" rtlCol="0">
              <a:spAutoFit/>
            </a:bodyPr>
            <a:lstStyle/>
            <a:p>
              <a:r>
                <a:rPr lang="en-GB" sz="2800" dirty="0">
                  <a:latin typeface="Century Gothic" pitchFamily="34" charset="0"/>
                </a:rPr>
                <a:t>Ce que </a:t>
              </a:r>
              <a:r>
                <a:rPr lang="en-GB" sz="2800" dirty="0" err="1">
                  <a:latin typeface="Century Gothic" pitchFamily="34" charset="0"/>
                </a:rPr>
                <a:t>j’ai</a:t>
              </a:r>
              <a:r>
                <a:rPr lang="en-GB" sz="2800" dirty="0">
                  <a:latin typeface="Century Gothic" pitchFamily="34" charset="0"/>
                </a:rPr>
                <a:t> </a:t>
              </a:r>
              <a:r>
                <a:rPr lang="en-GB" sz="3600" b="1" dirty="0" err="1">
                  <a:solidFill>
                    <a:srgbClr val="B33D96"/>
                  </a:solidFill>
                  <a:latin typeface="Century Gothic" pitchFamily="34" charset="0"/>
                </a:rPr>
                <a:t>A</a:t>
              </a:r>
              <a:r>
                <a:rPr lang="en-GB" sz="2800" dirty="0" err="1">
                  <a:latin typeface="Century Gothic" pitchFamily="34" charset="0"/>
                </a:rPr>
                <a:t>ppris</a:t>
              </a:r>
              <a:endParaRPr lang="en-GB" sz="2800" dirty="0">
                <a:latin typeface="Century Gothic" pitchFamily="34" charset="0"/>
              </a:endParaRPr>
            </a:p>
          </p:txBody>
        </p:sp>
      </p:grpSp>
      <p:grpSp>
        <p:nvGrpSpPr>
          <p:cNvPr id="25" name="Group 24"/>
          <p:cNvGrpSpPr/>
          <p:nvPr/>
        </p:nvGrpSpPr>
        <p:grpSpPr>
          <a:xfrm>
            <a:off x="7380312" y="-27384"/>
            <a:ext cx="1728192" cy="668990"/>
            <a:chOff x="7524328" y="44624"/>
            <a:chExt cx="1512168" cy="668990"/>
          </a:xfrm>
        </p:grpSpPr>
        <p:pic>
          <p:nvPicPr>
            <p:cNvPr id="27" name="Picture 26" descr="Student sheets.png"/>
            <p:cNvPicPr>
              <a:picLocks noChangeAspect="1"/>
            </p:cNvPicPr>
            <p:nvPr/>
          </p:nvPicPr>
          <p:blipFill>
            <a:blip r:embed="rId4" cstate="print"/>
            <a:stretch>
              <a:fillRect/>
            </a:stretch>
          </p:blipFill>
          <p:spPr>
            <a:xfrm>
              <a:off x="8526013" y="116632"/>
              <a:ext cx="510483" cy="596982"/>
            </a:xfrm>
            <a:prstGeom prst="rect">
              <a:avLst/>
            </a:prstGeom>
          </p:spPr>
        </p:pic>
        <p:sp>
          <p:nvSpPr>
            <p:cNvPr id="28" name="TextBox 27"/>
            <p:cNvSpPr txBox="1"/>
            <p:nvPr/>
          </p:nvSpPr>
          <p:spPr>
            <a:xfrm>
              <a:off x="7524328" y="44624"/>
              <a:ext cx="1073693" cy="338554"/>
            </a:xfrm>
            <a:prstGeom prst="rect">
              <a:avLst/>
            </a:prstGeom>
            <a:noFill/>
          </p:spPr>
          <p:txBody>
            <a:bodyPr wrap="square" rtlCol="0">
              <a:spAutoFit/>
            </a:bodyPr>
            <a:lstStyle/>
            <a:p>
              <a:r>
                <a:rPr lang="en-GB" sz="1600" dirty="0">
                  <a:latin typeface="Century Gothic" pitchFamily="34" charset="0"/>
                </a:rPr>
                <a:t>Fiche 8  </a:t>
              </a:r>
            </a:p>
          </p:txBody>
        </p:sp>
      </p:grpSp>
      <p:pic>
        <p:nvPicPr>
          <p:cNvPr id="29" name="Image 28" descr="Capture d’écran 2016-10-12 à 09.57.04.png">
            <a:hlinkClick r:id="rId5"/>
          </p:cNvPr>
          <p:cNvPicPr>
            <a:picLocks noChangeAspect="1"/>
          </p:cNvPicPr>
          <p:nvPr/>
        </p:nvPicPr>
        <p:blipFill>
          <a:blip r:embed="rId6"/>
          <a:stretch>
            <a:fillRect/>
          </a:stretch>
        </p:blipFill>
        <p:spPr>
          <a:xfrm>
            <a:off x="1600200" y="3048000"/>
            <a:ext cx="5105400" cy="250676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0"/>
            <a:ext cx="9159410" cy="6858000"/>
          </a:xfrm>
          <a:prstGeom prst="rect">
            <a:avLst/>
          </a:prstGeom>
          <a:noFill/>
          <a:ln w="9525">
            <a:noFill/>
            <a:miter lim="800000"/>
            <a:headEnd/>
            <a:tailEnd/>
          </a:ln>
        </p:spPr>
      </p:pic>
      <p:sp>
        <p:nvSpPr>
          <p:cNvPr id="4" name="TextBox 3"/>
          <p:cNvSpPr txBox="1"/>
          <p:nvPr/>
        </p:nvSpPr>
        <p:spPr>
          <a:xfrm>
            <a:off x="1043608" y="5085184"/>
            <a:ext cx="7128792" cy="1569660"/>
          </a:xfrm>
          <a:prstGeom prst="rect">
            <a:avLst/>
          </a:prstGeom>
          <a:noFill/>
        </p:spPr>
        <p:txBody>
          <a:bodyPr wrap="square" rtlCol="0">
            <a:spAutoFit/>
          </a:bodyPr>
          <a:lstStyle/>
          <a:p>
            <a:r>
              <a:rPr lang="en-GB" sz="3200" dirty="0">
                <a:solidFill>
                  <a:schemeClr val="bg1"/>
                </a:solidFill>
                <a:latin typeface="Century Gothic" pitchFamily="34" charset="0"/>
              </a:rPr>
              <a:t>Et </a:t>
            </a:r>
            <a:r>
              <a:rPr lang="en-GB" sz="3200" dirty="0" err="1">
                <a:solidFill>
                  <a:schemeClr val="bg1"/>
                </a:solidFill>
                <a:latin typeface="Century Gothic" pitchFamily="34" charset="0"/>
              </a:rPr>
              <a:t>enfin</a:t>
            </a:r>
            <a:r>
              <a:rPr lang="en-GB" sz="3200" dirty="0">
                <a:solidFill>
                  <a:schemeClr val="bg1"/>
                </a:solidFill>
                <a:latin typeface="Century Gothic" pitchFamily="34" charset="0"/>
              </a:rPr>
              <a:t>, </a:t>
            </a:r>
            <a:r>
              <a:rPr lang="en-GB" sz="3200" dirty="0" err="1">
                <a:solidFill>
                  <a:schemeClr val="bg1"/>
                </a:solidFill>
                <a:latin typeface="Century Gothic" pitchFamily="34" charset="0"/>
              </a:rPr>
              <a:t>vous</a:t>
            </a:r>
            <a:r>
              <a:rPr lang="en-GB" sz="3200" dirty="0">
                <a:solidFill>
                  <a:schemeClr val="bg1"/>
                </a:solidFill>
                <a:latin typeface="Century Gothic" pitchFamily="34" charset="0"/>
              </a:rPr>
              <a:t> </a:t>
            </a:r>
            <a:r>
              <a:rPr lang="en-GB" sz="3200" dirty="0" err="1">
                <a:solidFill>
                  <a:schemeClr val="bg1"/>
                </a:solidFill>
                <a:latin typeface="Century Gothic" pitchFamily="34" charset="0"/>
              </a:rPr>
              <a:t>utiliserez</a:t>
            </a:r>
            <a:r>
              <a:rPr lang="en-GB" sz="3200" dirty="0">
                <a:solidFill>
                  <a:schemeClr val="bg1"/>
                </a:solidFill>
                <a:latin typeface="Century Gothic" pitchFamily="34" charset="0"/>
              </a:rPr>
              <a:t> </a:t>
            </a:r>
            <a:r>
              <a:rPr lang="en-GB" sz="3200" dirty="0" err="1">
                <a:solidFill>
                  <a:schemeClr val="bg1"/>
                </a:solidFill>
                <a:latin typeface="Century Gothic" pitchFamily="34" charset="0"/>
              </a:rPr>
              <a:t>ce</a:t>
            </a:r>
            <a:r>
              <a:rPr lang="en-GB" sz="3200" dirty="0">
                <a:solidFill>
                  <a:schemeClr val="bg1"/>
                </a:solidFill>
                <a:latin typeface="Century Gothic" pitchFamily="34" charset="0"/>
              </a:rPr>
              <a:t> que </a:t>
            </a:r>
            <a:r>
              <a:rPr lang="en-GB" sz="3200" dirty="0" err="1">
                <a:solidFill>
                  <a:schemeClr val="bg1"/>
                </a:solidFill>
                <a:latin typeface="Century Gothic" pitchFamily="34" charset="0"/>
              </a:rPr>
              <a:t>vous</a:t>
            </a:r>
            <a:r>
              <a:rPr lang="en-GB" sz="3200" dirty="0">
                <a:solidFill>
                  <a:schemeClr val="bg1"/>
                </a:solidFill>
                <a:latin typeface="Century Gothic" pitchFamily="34" charset="0"/>
              </a:rPr>
              <a:t> </a:t>
            </a:r>
            <a:r>
              <a:rPr lang="en-GB" sz="3200" dirty="0" err="1">
                <a:solidFill>
                  <a:schemeClr val="bg1"/>
                </a:solidFill>
                <a:latin typeface="Century Gothic" pitchFamily="34" charset="0"/>
              </a:rPr>
              <a:t>avez</a:t>
            </a:r>
            <a:r>
              <a:rPr lang="en-GB" sz="3200" dirty="0">
                <a:solidFill>
                  <a:schemeClr val="bg1"/>
                </a:solidFill>
                <a:latin typeface="Century Gothic" pitchFamily="34" charset="0"/>
              </a:rPr>
              <a:t> </a:t>
            </a:r>
            <a:r>
              <a:rPr lang="en-GB" sz="3200" dirty="0" err="1">
                <a:solidFill>
                  <a:schemeClr val="bg1"/>
                </a:solidFill>
                <a:latin typeface="Century Gothic" pitchFamily="34" charset="0"/>
              </a:rPr>
              <a:t>appris</a:t>
            </a:r>
            <a:r>
              <a:rPr lang="en-GB" sz="3200" dirty="0">
                <a:solidFill>
                  <a:schemeClr val="bg1"/>
                </a:solidFill>
                <a:latin typeface="Century Gothic" pitchFamily="34" charset="0"/>
              </a:rPr>
              <a:t> pour </a:t>
            </a:r>
            <a:r>
              <a:rPr lang="en-GB" sz="3200" dirty="0" err="1">
                <a:solidFill>
                  <a:schemeClr val="bg1"/>
                </a:solidFill>
                <a:latin typeface="Century Gothic" pitchFamily="34" charset="0"/>
              </a:rPr>
              <a:t>communiquer</a:t>
            </a:r>
            <a:r>
              <a:rPr lang="en-GB" sz="3200" dirty="0">
                <a:solidFill>
                  <a:schemeClr val="bg1"/>
                </a:solidFill>
                <a:latin typeface="Century Gothic" pitchFamily="34" charset="0"/>
              </a:rPr>
              <a:t> </a:t>
            </a:r>
            <a:r>
              <a:rPr lang="en-GB" sz="3200" dirty="0" err="1">
                <a:solidFill>
                  <a:schemeClr val="bg1"/>
                </a:solidFill>
                <a:latin typeface="Century Gothic" pitchFamily="34" charset="0"/>
              </a:rPr>
              <a:t>votre</a:t>
            </a:r>
            <a:r>
              <a:rPr lang="en-GB" sz="3200" dirty="0">
                <a:solidFill>
                  <a:schemeClr val="bg1"/>
                </a:solidFill>
                <a:latin typeface="Century Gothic" pitchFamily="34" charset="0"/>
              </a:rPr>
              <a:t> </a:t>
            </a:r>
            <a:r>
              <a:rPr lang="en-GB" sz="3200" dirty="0" err="1">
                <a:solidFill>
                  <a:schemeClr val="bg1"/>
                </a:solidFill>
                <a:latin typeface="Century Gothic" pitchFamily="34" charset="0"/>
              </a:rPr>
              <a:t>décision</a:t>
            </a:r>
            <a:r>
              <a:rPr lang="en-GB" sz="3200" dirty="0">
                <a:solidFill>
                  <a:schemeClr val="bg1"/>
                </a:solidFill>
                <a:latin typeface="Century Gothic" pitchFamily="34" charset="0"/>
              </a:rPr>
              <a:t> à un public.</a:t>
            </a:r>
          </a:p>
        </p:txBody>
      </p:sp>
      <p:pic>
        <p:nvPicPr>
          <p:cNvPr id="14" name="Picture 13" descr="engagelogo.png"/>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79512" y="188640"/>
            <a:ext cx="1296144" cy="603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0" y="1196752"/>
            <a:ext cx="9142412" cy="1152128"/>
          </a:xfrm>
          <a:prstGeom prst="rect">
            <a:avLst/>
          </a:prstGeom>
          <a:solidFill>
            <a:srgbClr val="28A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p:nvSpPr>
        <p:spPr>
          <a:xfrm>
            <a:off x="431077" y="1258870"/>
            <a:ext cx="8280257" cy="861774"/>
          </a:xfrm>
          <a:prstGeom prst="rect">
            <a:avLst/>
          </a:prstGeom>
          <a:noFill/>
        </p:spPr>
        <p:txBody>
          <a:bodyPr wrap="square" rtlCol="0">
            <a:spAutoFit/>
          </a:bodyPr>
          <a:lstStyle/>
          <a:p>
            <a:pPr algn="ctr"/>
            <a:r>
              <a:rPr lang="en-GB" sz="5000" dirty="0">
                <a:solidFill>
                  <a:schemeClr val="bg1"/>
                </a:solidFill>
                <a:latin typeface="Century Gothic" pitchFamily="34" charset="0"/>
              </a:rPr>
              <a:t>Le </a:t>
            </a:r>
            <a:r>
              <a:rPr lang="en-GB" sz="5000" dirty="0" err="1">
                <a:solidFill>
                  <a:schemeClr val="bg1"/>
                </a:solidFill>
                <a:latin typeface="Century Gothic" pitchFamily="34" charset="0"/>
              </a:rPr>
              <a:t>téléphone</a:t>
            </a:r>
            <a:r>
              <a:rPr lang="en-GB" sz="5000" dirty="0">
                <a:solidFill>
                  <a:schemeClr val="bg1"/>
                </a:solidFill>
                <a:latin typeface="Century Gothic" pitchFamily="34" charset="0"/>
              </a:rPr>
              <a:t> </a:t>
            </a:r>
            <a:r>
              <a:rPr lang="en-GB" sz="5000" dirty="0" err="1">
                <a:solidFill>
                  <a:schemeClr val="bg1"/>
                </a:solidFill>
                <a:latin typeface="Century Gothic" pitchFamily="34" charset="0"/>
              </a:rPr>
              <a:t>écologique</a:t>
            </a:r>
            <a:r>
              <a:rPr lang="en-GB" sz="5000" dirty="0">
                <a:solidFill>
                  <a:schemeClr val="bg1"/>
                </a:solidFill>
                <a:latin typeface="Century Gothic" pitchFamily="34" charset="0"/>
              </a:rPr>
              <a:t> </a:t>
            </a:r>
          </a:p>
        </p:txBody>
      </p:sp>
      <p:sp>
        <p:nvSpPr>
          <p:cNvPr id="2" name="Title 1"/>
          <p:cNvSpPr>
            <a:spLocks noGrp="1"/>
          </p:cNvSpPr>
          <p:nvPr>
            <p:ph type="ctrTitle" idx="4294967295"/>
          </p:nvPr>
        </p:nvSpPr>
        <p:spPr>
          <a:xfrm>
            <a:off x="2411762" y="476672"/>
            <a:ext cx="4464050" cy="647700"/>
          </a:xfrm>
        </p:spPr>
        <p:txBody>
          <a:bodyPr>
            <a:noAutofit/>
          </a:bodyPr>
          <a:lstStyle/>
          <a:p>
            <a:pPr algn="ctr"/>
            <a:r>
              <a:rPr lang="en-US" sz="3200" dirty="0">
                <a:solidFill>
                  <a:srgbClr val="FF9900"/>
                </a:solidFill>
                <a:latin typeface="Century Gothic" pitchFamily="34" charset="0"/>
              </a:rPr>
              <a:t>Fiches </a:t>
            </a:r>
            <a:r>
              <a:rPr lang="en-US" sz="3200" dirty="0" err="1">
                <a:solidFill>
                  <a:srgbClr val="FF9900"/>
                </a:solidFill>
                <a:latin typeface="Century Gothic" pitchFamily="34" charset="0"/>
              </a:rPr>
              <a:t>apprenants</a:t>
            </a:r>
            <a:endParaRPr lang="en-US" sz="4000" dirty="0">
              <a:solidFill>
                <a:srgbClr val="FF9900"/>
              </a:solidFill>
              <a:latin typeface="Century Gothic" pitchFamily="34" charset="0"/>
              <a:cs typeface="Lato Regular"/>
            </a:endParaRPr>
          </a:p>
        </p:txBody>
      </p:sp>
      <p:pic>
        <p:nvPicPr>
          <p:cNvPr id="5" name="Picture 4" descr="engagelogo.png"/>
          <p:cNvPicPr>
            <a:picLocks noChangeAspect="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7035614" y="205267"/>
            <a:ext cx="1902871" cy="763249"/>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426976077"/>
              </p:ext>
            </p:extLst>
          </p:nvPr>
        </p:nvGraphicFramePr>
        <p:xfrm>
          <a:off x="431077" y="2348880"/>
          <a:ext cx="7885339" cy="3952712"/>
        </p:xfrm>
        <a:graphic>
          <a:graphicData uri="http://schemas.openxmlformats.org/drawingml/2006/table">
            <a:tbl>
              <a:tblPr/>
              <a:tblGrid>
                <a:gridCol w="1440591">
                  <a:extLst>
                    <a:ext uri="{9D8B030D-6E8A-4147-A177-3AD203B41FA5}">
                      <a16:colId xmlns:a16="http://schemas.microsoft.com/office/drawing/2014/main" xmlns="" xmlns:p="http://schemas.openxmlformats.org/presentationml/2006/main" xmlns:r="http://schemas.openxmlformats.org/officeDocument/2006/relationships" xmlns:a="http://schemas.openxmlformats.org/drawingml/2006/main" val="20000"/>
                    </a:ext>
                  </a:extLst>
                </a:gridCol>
                <a:gridCol w="3204388">
                  <a:extLst>
                    <a:ext uri="{9D8B030D-6E8A-4147-A177-3AD203B41FA5}">
                      <a16:colId xmlns:a16="http://schemas.microsoft.com/office/drawing/2014/main" xmlns="" xmlns:p="http://schemas.openxmlformats.org/presentationml/2006/main" xmlns:r="http://schemas.openxmlformats.org/officeDocument/2006/relationships" xmlns:a="http://schemas.openxmlformats.org/drawingml/2006/main" val="20001"/>
                    </a:ext>
                  </a:extLst>
                </a:gridCol>
                <a:gridCol w="3240360">
                  <a:extLst>
                    <a:ext uri="{9D8B030D-6E8A-4147-A177-3AD203B41FA5}">
                      <a16:colId xmlns:a16="http://schemas.microsoft.com/office/drawing/2014/main" xmlns="" xmlns:p="http://schemas.openxmlformats.org/presentationml/2006/main" xmlns:r="http://schemas.openxmlformats.org/officeDocument/2006/relationships" xmlns:a="http://schemas.openxmlformats.org/drawingml/2006/main" val="20002"/>
                    </a:ext>
                  </a:extLst>
                </a:gridCol>
              </a:tblGrid>
              <a:tr h="355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1600" b="1" noProof="0" smtClean="0">
                          <a:solidFill>
                            <a:srgbClr val="FF9900"/>
                          </a:solidFill>
                          <a:latin typeface="Century Gothic" panose="020B0502020202020204" pitchFamily="34" charset="0"/>
                        </a:rPr>
                        <a:t>Fiche n° </a:t>
                      </a:r>
                      <a:endParaRPr kumimoji="0" lang="fr-FR" sz="1600" b="0" i="0" u="none" strike="noStrike" cap="none" normalizeH="0" baseline="0" noProof="0">
                        <a:ln>
                          <a:noFill/>
                        </a:ln>
                        <a:solidFill>
                          <a:srgbClr val="FF9900"/>
                        </a:solidFill>
                        <a:effectLst/>
                        <a:latin typeface="Century Gothic" panose="020B0502020202020204" pitchFamily="34" charset="0"/>
                        <a:ea typeface="ＭＳ Ｐゴシック" charset="-128"/>
                        <a:cs typeface="Arial" charset="0"/>
                      </a:endParaRPr>
                    </a:p>
                  </a:txBody>
                  <a:tcPr marL="126000" marR="126000" marT="72000" marB="50400" horzOverflow="overflow">
                    <a:lnL>
                      <a:noFill/>
                    </a:lnL>
                    <a:lnR w="6350" cap="flat" cmpd="sng" algn="ctr">
                      <a:solidFill>
                        <a:srgbClr val="FF9900"/>
                      </a:solidFill>
                      <a:prstDash val="solid"/>
                      <a:round/>
                      <a:headEnd type="none" w="med" len="med"/>
                      <a:tailEnd type="none" w="med" len="med"/>
                    </a:lnR>
                    <a:lnT>
                      <a:noFill/>
                    </a:lnT>
                    <a:lnB w="635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1600" b="1" noProof="0" smtClean="0">
                          <a:solidFill>
                            <a:srgbClr val="FF9900"/>
                          </a:solidFill>
                          <a:latin typeface="Century Gothic" panose="020B0502020202020204" pitchFamily="34" charset="0"/>
                        </a:rPr>
                        <a:t>Titre</a:t>
                      </a:r>
                      <a:endParaRPr kumimoji="0" lang="fr-FR" sz="1600" b="0" i="0" u="none" strike="noStrike" cap="none" normalizeH="0" baseline="0" noProof="0">
                        <a:ln>
                          <a:noFill/>
                        </a:ln>
                        <a:solidFill>
                          <a:srgbClr val="FF9900"/>
                        </a:solidFill>
                        <a:effectLst/>
                        <a:latin typeface="Century Gothic" panose="020B0502020202020204" pitchFamily="34" charset="0"/>
                        <a:ea typeface="ＭＳ Ｐゴシック" charset="-128"/>
                        <a:cs typeface="Arial" charset="0"/>
                      </a:endParaRPr>
                    </a:p>
                  </a:txBody>
                  <a:tcPr marL="126000" marR="126000" marT="72000" marB="50400" horzOverflow="overflow">
                    <a:lnL w="6350" cap="flat" cmpd="sng" algn="ctr">
                      <a:solidFill>
                        <a:srgbClr val="FF9900"/>
                      </a:solidFill>
                      <a:prstDash val="solid"/>
                      <a:round/>
                      <a:headEnd type="none" w="med" len="med"/>
                      <a:tailEnd type="none" w="med" len="med"/>
                    </a:lnL>
                    <a:lnR w="6350" cap="flat" cmpd="sng" algn="ctr">
                      <a:solidFill>
                        <a:srgbClr val="FF9900"/>
                      </a:solidFill>
                      <a:prstDash val="solid"/>
                      <a:round/>
                      <a:headEnd type="none" w="med" len="med"/>
                      <a:tailEnd type="none" w="med" len="med"/>
                    </a:lnR>
                    <a:lnT>
                      <a:noFill/>
                    </a:lnT>
                    <a:lnB w="635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en-US" sz="1600" b="1" noProof="0" smtClean="0">
                          <a:solidFill>
                            <a:srgbClr val="FF9900"/>
                          </a:solidFill>
                          <a:latin typeface="Century Gothic" panose="020B0502020202020204" pitchFamily="34" charset="0"/>
                        </a:rPr>
                        <a:t>Notes</a:t>
                      </a:r>
                      <a:endParaRPr kumimoji="0" lang="fr-FR" sz="1600" b="0" i="0" u="none" strike="noStrike" cap="none" normalizeH="0" baseline="0" noProof="0">
                        <a:ln>
                          <a:noFill/>
                        </a:ln>
                        <a:solidFill>
                          <a:srgbClr val="FF9900"/>
                        </a:solidFill>
                        <a:effectLst/>
                        <a:latin typeface="Century Gothic" panose="020B0502020202020204" pitchFamily="34" charset="0"/>
                        <a:ea typeface="ＭＳ Ｐゴシック" charset="-128"/>
                        <a:cs typeface="Arial" charset="0"/>
                      </a:endParaRPr>
                    </a:p>
                  </a:txBody>
                  <a:tcPr marL="126000" marR="126000" marT="72000" marB="50400" horzOverflow="overflow">
                    <a:lnL w="6350" cap="flat" cmpd="sng" algn="ctr">
                      <a:solidFill>
                        <a:srgbClr val="FF9900"/>
                      </a:solidFill>
                      <a:prstDash val="solid"/>
                      <a:round/>
                      <a:headEnd type="none" w="med" len="med"/>
                      <a:tailEnd type="none" w="med" len="med"/>
                    </a:lnL>
                    <a:lnR>
                      <a:noFill/>
                    </a:lnR>
                    <a:lnT>
                      <a:noFill/>
                    </a:lnT>
                    <a:lnB w="6350" cap="flat" cmpd="sng" algn="ctr">
                      <a:solidFill>
                        <a:srgbClr val="FF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0"/>
                  </a:ext>
                </a:extLst>
              </a:tr>
              <a:tr h="487515">
                <a:tc>
                  <a:txBody>
                    <a:bodyPr/>
                    <a:lstStyle/>
                    <a:p>
                      <a:pPr marL="360363" marR="0" lvl="0" indent="0" algn="l"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noProof="0" smtClean="0">
                          <a:ln>
                            <a:noFill/>
                          </a:ln>
                          <a:solidFill>
                            <a:schemeClr val="tx1"/>
                          </a:solidFill>
                          <a:effectLst/>
                          <a:latin typeface="Century Gothic" pitchFamily="34" charset="0"/>
                          <a:cs typeface="Arial" charset="0"/>
                        </a:rPr>
                        <a:t>Fiche 1</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a:noFill/>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noProof="0" smtClean="0">
                          <a:ln>
                            <a:noFill/>
                          </a:ln>
                          <a:solidFill>
                            <a:schemeClr val="tx1"/>
                          </a:solidFill>
                          <a:effectLst/>
                          <a:latin typeface="Century Gothic" pitchFamily="34" charset="0"/>
                          <a:cs typeface="Arial" charset="0"/>
                        </a:rPr>
                        <a:t>Plateau de jeu “En quête de matériaux”</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w="6350" cap="flat" cmpd="sng" algn="ctr">
                      <a:solidFill>
                        <a:srgbClr val="FF9900"/>
                      </a:solidFill>
                      <a:prstDash val="solid"/>
                      <a:round/>
                      <a:headEnd type="none" w="med" len="med"/>
                      <a:tailEnd type="none" w="med" len="med"/>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fr-FR" sz="1200" b="0" i="0" u="none" strike="noStrike" cap="none" normalizeH="0" baseline="0" noProof="0" smtClean="0">
                          <a:ln>
                            <a:noFill/>
                          </a:ln>
                          <a:solidFill>
                            <a:schemeClr val="tx1"/>
                          </a:solidFill>
                          <a:effectLst/>
                          <a:latin typeface="Century Gothic" pitchFamily="34" charset="0"/>
                          <a:cs typeface="Arial" charset="0"/>
                        </a:rPr>
                        <a:t>Agrandir au format A3</a:t>
                      </a:r>
                      <a:br>
                        <a:rPr kumimoji="0" lang="fr-FR" sz="1200" b="0" i="0" u="none" strike="noStrike" cap="none" normalizeH="0" baseline="0" noProof="0" smtClean="0">
                          <a:ln>
                            <a:noFill/>
                          </a:ln>
                          <a:solidFill>
                            <a:schemeClr val="tx1"/>
                          </a:solidFill>
                          <a:effectLst/>
                          <a:latin typeface="Century Gothic" pitchFamily="34" charset="0"/>
                          <a:cs typeface="Arial" charset="0"/>
                        </a:rPr>
                      </a:br>
                      <a:r>
                        <a:rPr kumimoji="0" lang="fr-FR" sz="1200" b="0" i="0" u="none" strike="noStrike" cap="none" normalizeH="0" baseline="0" noProof="0" smtClean="0">
                          <a:ln>
                            <a:noFill/>
                          </a:ln>
                          <a:solidFill>
                            <a:schemeClr val="tx1"/>
                          </a:solidFill>
                          <a:effectLst/>
                          <a:latin typeface="Century Gothic" pitchFamily="34" charset="0"/>
                          <a:cs typeface="Arial" charset="0"/>
                        </a:rPr>
                        <a:t>Réutilisable, une par groupe de 4 </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w="6350" cap="flat" cmpd="sng" algn="ctr">
                      <a:solidFill>
                        <a:srgbClr val="FF9900"/>
                      </a:solidFill>
                      <a:prstDash val="solid"/>
                      <a:round/>
                      <a:headEnd type="none" w="med" len="med"/>
                      <a:tailEnd type="none" w="med" len="med"/>
                    </a:lnL>
                    <a:lnR>
                      <a:noFill/>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1"/>
                  </a:ext>
                </a:extLst>
              </a:tr>
              <a:tr h="355757">
                <a:tc>
                  <a:txBody>
                    <a:bodyPr/>
                    <a:lstStyle/>
                    <a:p>
                      <a:pPr marL="360363" marR="0" lvl="0" indent="0" algn="l"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noProof="0" smtClean="0">
                          <a:ln>
                            <a:noFill/>
                          </a:ln>
                          <a:solidFill>
                            <a:schemeClr val="tx1"/>
                          </a:solidFill>
                          <a:effectLst/>
                          <a:latin typeface="Century Gothic" pitchFamily="34" charset="0"/>
                          <a:cs typeface="Arial" charset="0"/>
                        </a:rPr>
                        <a:t>Fiche 2</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a:noFill/>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noProof="0" smtClean="0">
                          <a:ln>
                            <a:noFill/>
                          </a:ln>
                          <a:solidFill>
                            <a:schemeClr val="tx1"/>
                          </a:solidFill>
                          <a:effectLst/>
                          <a:latin typeface="Century Gothic" pitchFamily="34" charset="0"/>
                          <a:cs typeface="Arial" charset="0"/>
                        </a:rPr>
                        <a:t>Règles du jeu “En quête de matériaux”</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w="6350" cap="flat" cmpd="sng" algn="ctr">
                      <a:solidFill>
                        <a:srgbClr val="FF9900"/>
                      </a:solidFill>
                      <a:prstDash val="solid"/>
                      <a:round/>
                      <a:headEnd type="none" w="med" len="med"/>
                      <a:tailEnd type="none" w="med" len="med"/>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fr-FR" sz="1200" b="0" i="0" u="none" strike="noStrike" cap="none" normalizeH="0" baseline="0" noProof="0" smtClean="0">
                          <a:ln>
                            <a:noFill/>
                          </a:ln>
                          <a:solidFill>
                            <a:schemeClr val="tx1"/>
                          </a:solidFill>
                          <a:effectLst/>
                          <a:latin typeface="Century Gothic" pitchFamily="34" charset="0"/>
                          <a:cs typeface="Arial" charset="0"/>
                        </a:rPr>
                        <a:t>Réutilisable, une par groupe de 4</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w="6350" cap="flat" cmpd="sng" algn="ctr">
                      <a:solidFill>
                        <a:srgbClr val="FF9900"/>
                      </a:solidFill>
                      <a:prstDash val="solid"/>
                      <a:round/>
                      <a:headEnd type="none" w="med" len="med"/>
                      <a:tailEnd type="none" w="med" len="med"/>
                    </a:lnL>
                    <a:lnR>
                      <a:noFill/>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2"/>
                  </a:ext>
                </a:extLst>
              </a:tr>
              <a:tr h="413649">
                <a:tc>
                  <a:txBody>
                    <a:bodyPr/>
                    <a:lstStyle/>
                    <a:p>
                      <a:pPr marL="360363" marR="0" lvl="0" indent="0" algn="l"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noProof="0" smtClean="0">
                          <a:ln>
                            <a:noFill/>
                          </a:ln>
                          <a:solidFill>
                            <a:schemeClr val="tx1"/>
                          </a:solidFill>
                          <a:effectLst/>
                          <a:latin typeface="Century Gothic" pitchFamily="34" charset="0"/>
                          <a:cs typeface="Arial" charset="0"/>
                        </a:rPr>
                        <a:t>Fiches 3a – 3d</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a:noFill/>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noProof="0" smtClean="0">
                          <a:ln>
                            <a:noFill/>
                          </a:ln>
                          <a:solidFill>
                            <a:schemeClr val="tx1"/>
                          </a:solidFill>
                          <a:effectLst/>
                          <a:latin typeface="Century Gothic" pitchFamily="34" charset="0"/>
                          <a:cs typeface="Arial" charset="0"/>
                        </a:rPr>
                        <a:t>Cartes du jeu “En quête de matériaux”</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w="6350" cap="flat" cmpd="sng" algn="ctr">
                      <a:solidFill>
                        <a:srgbClr val="FF9900"/>
                      </a:solidFill>
                      <a:prstDash val="solid"/>
                      <a:round/>
                      <a:headEnd type="none" w="med" len="med"/>
                      <a:tailEnd type="none" w="med" len="med"/>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fr-FR" sz="1200" b="0" i="0" u="none" strike="noStrike" cap="none" normalizeH="0" baseline="0" noProof="0" smtClean="0">
                          <a:ln>
                            <a:noFill/>
                          </a:ln>
                          <a:solidFill>
                            <a:schemeClr val="tx1"/>
                          </a:solidFill>
                          <a:effectLst/>
                          <a:latin typeface="Century Gothic" pitchFamily="34" charset="0"/>
                          <a:cs typeface="Arial" charset="0"/>
                        </a:rPr>
                        <a:t>Découper en cartes.</a:t>
                      </a:r>
                      <a:br>
                        <a:rPr kumimoji="0" lang="fr-FR" sz="1200" b="0" i="0" u="none" strike="noStrike" cap="none" normalizeH="0" baseline="0" noProof="0" smtClean="0">
                          <a:ln>
                            <a:noFill/>
                          </a:ln>
                          <a:solidFill>
                            <a:schemeClr val="tx1"/>
                          </a:solidFill>
                          <a:effectLst/>
                          <a:latin typeface="Century Gothic" pitchFamily="34" charset="0"/>
                          <a:cs typeface="Arial" charset="0"/>
                        </a:rPr>
                      </a:br>
                      <a:r>
                        <a:rPr kumimoji="0" lang="fr-FR" sz="1200" b="0" i="0" u="none" strike="noStrike" cap="none" normalizeH="0" baseline="0" noProof="0" smtClean="0">
                          <a:ln>
                            <a:noFill/>
                          </a:ln>
                          <a:solidFill>
                            <a:schemeClr val="tx1"/>
                          </a:solidFill>
                          <a:effectLst/>
                          <a:latin typeface="Century Gothic" pitchFamily="34" charset="0"/>
                          <a:cs typeface="Arial" charset="0"/>
                        </a:rPr>
                        <a:t>Réutilisable, une par groupe de 4</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w="6350" cap="flat" cmpd="sng" algn="ctr">
                      <a:solidFill>
                        <a:srgbClr val="FF9900"/>
                      </a:solidFill>
                      <a:prstDash val="solid"/>
                      <a:round/>
                      <a:headEnd type="none" w="med" len="med"/>
                      <a:tailEnd type="none" w="med" len="med"/>
                    </a:lnL>
                    <a:lnR>
                      <a:noFill/>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3"/>
                  </a:ext>
                </a:extLst>
              </a:tr>
              <a:tr h="443923">
                <a:tc>
                  <a:txBody>
                    <a:bodyPr/>
                    <a:lstStyle/>
                    <a:p>
                      <a:pPr marL="360363" marR="0" lvl="0" indent="0" algn="l"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noProof="0" smtClean="0">
                          <a:ln>
                            <a:noFill/>
                          </a:ln>
                          <a:solidFill>
                            <a:schemeClr val="tx1"/>
                          </a:solidFill>
                          <a:effectLst/>
                          <a:latin typeface="Century Gothic" pitchFamily="34" charset="0"/>
                          <a:cs typeface="Arial" charset="0"/>
                        </a:rPr>
                        <a:t>Fiche 4</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a:noFill/>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noProof="0" smtClean="0">
                          <a:ln>
                            <a:noFill/>
                          </a:ln>
                          <a:solidFill>
                            <a:schemeClr val="tx1"/>
                          </a:solidFill>
                          <a:effectLst/>
                          <a:latin typeface="Century Gothic" pitchFamily="34" charset="0"/>
                          <a:cs typeface="Arial" charset="0"/>
                        </a:rPr>
                        <a:t>Cartes du Jeu des conséquences</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w="6350" cap="flat" cmpd="sng" algn="ctr">
                      <a:solidFill>
                        <a:srgbClr val="FF9900"/>
                      </a:solidFill>
                      <a:prstDash val="solid"/>
                      <a:round/>
                      <a:headEnd type="none" w="med" len="med"/>
                      <a:tailEnd type="none" w="med" len="med"/>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fr-FR" sz="1200" b="0" i="0" u="none" strike="noStrike" cap="none" normalizeH="0" baseline="0" noProof="0" smtClean="0">
                          <a:ln>
                            <a:noFill/>
                          </a:ln>
                          <a:solidFill>
                            <a:schemeClr val="tx1"/>
                          </a:solidFill>
                          <a:effectLst/>
                          <a:latin typeface="Century Gothic" pitchFamily="34" charset="0"/>
                          <a:cs typeface="Arial" charset="0"/>
                        </a:rPr>
                        <a:t>Jetable</a:t>
                      </a:r>
                      <a:br>
                        <a:rPr kumimoji="0" lang="fr-FR" sz="1200" b="0" i="0" u="none" strike="noStrike" cap="none" normalizeH="0" baseline="0" noProof="0" smtClean="0">
                          <a:ln>
                            <a:noFill/>
                          </a:ln>
                          <a:solidFill>
                            <a:schemeClr val="tx1"/>
                          </a:solidFill>
                          <a:effectLst/>
                          <a:latin typeface="Century Gothic" pitchFamily="34" charset="0"/>
                          <a:cs typeface="Arial" charset="0"/>
                        </a:rPr>
                      </a:br>
                      <a:r>
                        <a:rPr kumimoji="0" lang="fr-FR" sz="1200" b="0" i="0" u="none" strike="noStrike" cap="none" normalizeH="0" baseline="0" noProof="0" smtClean="0">
                          <a:ln>
                            <a:noFill/>
                          </a:ln>
                          <a:solidFill>
                            <a:schemeClr val="tx1"/>
                          </a:solidFill>
                          <a:effectLst/>
                          <a:latin typeface="Century Gothic" pitchFamily="34" charset="0"/>
                          <a:cs typeface="Arial" charset="0"/>
                        </a:rPr>
                        <a:t>Une par groupe de 3</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w="6350" cap="flat" cmpd="sng" algn="ctr">
                      <a:solidFill>
                        <a:srgbClr val="FF9900"/>
                      </a:solidFill>
                      <a:prstDash val="solid"/>
                      <a:round/>
                      <a:headEnd type="none" w="med" len="med"/>
                      <a:tailEnd type="none" w="med" len="med"/>
                    </a:lnL>
                    <a:lnR>
                      <a:noFill/>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4"/>
                  </a:ext>
                </a:extLst>
              </a:tr>
              <a:tr h="443923">
                <a:tc>
                  <a:txBody>
                    <a:bodyPr/>
                    <a:lstStyle/>
                    <a:p>
                      <a:pPr marL="360363" marR="0" lvl="0" indent="0" algn="l"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noProof="0" smtClean="0">
                          <a:ln>
                            <a:noFill/>
                          </a:ln>
                          <a:solidFill>
                            <a:schemeClr val="tx1"/>
                          </a:solidFill>
                          <a:effectLst/>
                          <a:latin typeface="Century Gothic" pitchFamily="34" charset="0"/>
                          <a:cs typeface="Arial" charset="0"/>
                        </a:rPr>
                        <a:t>Fiche 5</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a:noFill/>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noProof="0" smtClean="0">
                          <a:ln>
                            <a:noFill/>
                          </a:ln>
                          <a:solidFill>
                            <a:schemeClr val="tx1"/>
                          </a:solidFill>
                          <a:effectLst/>
                          <a:latin typeface="Century Gothic" pitchFamily="34" charset="0"/>
                          <a:cs typeface="Arial" charset="0"/>
                        </a:rPr>
                        <a:t>Règles du Jeu des conséquences</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w="6350" cap="flat" cmpd="sng" algn="ctr">
                      <a:solidFill>
                        <a:srgbClr val="FF9900"/>
                      </a:solidFill>
                      <a:prstDash val="solid"/>
                      <a:round/>
                      <a:headEnd type="none" w="med" len="med"/>
                      <a:tailEnd type="none" w="med" len="med"/>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fr-FR" sz="1200" b="0" i="0" u="none" strike="noStrike" cap="none" normalizeH="0" baseline="0" noProof="0" smtClean="0">
                          <a:ln>
                            <a:noFill/>
                          </a:ln>
                          <a:solidFill>
                            <a:schemeClr val="tx1"/>
                          </a:solidFill>
                          <a:effectLst/>
                          <a:latin typeface="Century Gothic" pitchFamily="34" charset="0"/>
                          <a:cs typeface="Arial" charset="0"/>
                        </a:rPr>
                        <a:t>Réutilisable</a:t>
                      </a:r>
                      <a:br>
                        <a:rPr kumimoji="0" lang="fr-FR" sz="1200" b="0" i="0" u="none" strike="noStrike" cap="none" normalizeH="0" baseline="0" noProof="0" smtClean="0">
                          <a:ln>
                            <a:noFill/>
                          </a:ln>
                          <a:solidFill>
                            <a:schemeClr val="tx1"/>
                          </a:solidFill>
                          <a:effectLst/>
                          <a:latin typeface="Century Gothic" pitchFamily="34" charset="0"/>
                          <a:cs typeface="Arial" charset="0"/>
                        </a:rPr>
                      </a:br>
                      <a:r>
                        <a:rPr kumimoji="0" lang="fr-FR" sz="1200" b="0" i="0" u="none" strike="noStrike" cap="none" normalizeH="0" baseline="0" noProof="0" smtClean="0">
                          <a:ln>
                            <a:noFill/>
                          </a:ln>
                          <a:solidFill>
                            <a:schemeClr val="tx1"/>
                          </a:solidFill>
                          <a:effectLst/>
                          <a:latin typeface="Century Gothic" pitchFamily="34" charset="0"/>
                          <a:cs typeface="Arial" charset="0"/>
                        </a:rPr>
                        <a:t>Une par groupe de 3</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w="6350" cap="flat" cmpd="sng" algn="ctr">
                      <a:solidFill>
                        <a:srgbClr val="FF9900"/>
                      </a:solidFill>
                      <a:prstDash val="solid"/>
                      <a:round/>
                      <a:headEnd type="none" w="med" len="med"/>
                      <a:tailEnd type="none" w="med" len="med"/>
                    </a:lnL>
                    <a:lnR>
                      <a:noFill/>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5"/>
                  </a:ext>
                </a:extLst>
              </a:tr>
              <a:tr h="413649">
                <a:tc>
                  <a:txBody>
                    <a:bodyPr/>
                    <a:lstStyle/>
                    <a:p>
                      <a:pPr marL="360363" marR="0" lvl="0" indent="0" algn="l"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noProof="0" smtClean="0">
                          <a:ln>
                            <a:noFill/>
                          </a:ln>
                          <a:solidFill>
                            <a:schemeClr val="tx1"/>
                          </a:solidFill>
                          <a:effectLst/>
                          <a:latin typeface="Century Gothic" pitchFamily="34" charset="0"/>
                          <a:cs typeface="Arial" charset="0"/>
                        </a:rPr>
                        <a:t>Fiche 6</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a:noFill/>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noProof="0" smtClean="0">
                          <a:ln>
                            <a:noFill/>
                          </a:ln>
                          <a:solidFill>
                            <a:schemeClr val="tx1"/>
                          </a:solidFill>
                          <a:effectLst/>
                          <a:latin typeface="Century Gothic" pitchFamily="34" charset="0"/>
                          <a:cs typeface="Arial" charset="0"/>
                        </a:rPr>
                        <a:t>Le jeu des conséquences</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w="6350" cap="flat" cmpd="sng" algn="ctr">
                      <a:solidFill>
                        <a:srgbClr val="FF9900"/>
                      </a:solidFill>
                      <a:prstDash val="solid"/>
                      <a:round/>
                      <a:headEnd type="none" w="med" len="med"/>
                      <a:tailEnd type="none" w="med" len="med"/>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fr-FR" sz="1200" b="0" i="0" u="none" strike="noStrike" cap="none" normalizeH="0" baseline="0" noProof="0" smtClean="0">
                          <a:ln>
                            <a:noFill/>
                          </a:ln>
                          <a:solidFill>
                            <a:schemeClr val="tx1"/>
                          </a:solidFill>
                          <a:effectLst/>
                          <a:latin typeface="Century Gothic" pitchFamily="34" charset="0"/>
                          <a:cs typeface="Arial" charset="0"/>
                        </a:rPr>
                        <a:t>Agrandir au format A3</a:t>
                      </a:r>
                      <a:br>
                        <a:rPr kumimoji="0" lang="fr-FR" sz="1200" b="0" i="0" u="none" strike="noStrike" cap="none" normalizeH="0" baseline="0" noProof="0" smtClean="0">
                          <a:ln>
                            <a:noFill/>
                          </a:ln>
                          <a:solidFill>
                            <a:schemeClr val="tx1"/>
                          </a:solidFill>
                          <a:effectLst/>
                          <a:latin typeface="Century Gothic" pitchFamily="34" charset="0"/>
                          <a:cs typeface="Arial" charset="0"/>
                        </a:rPr>
                      </a:br>
                      <a:r>
                        <a:rPr kumimoji="0" lang="fr-FR" sz="1200" b="0" i="0" u="none" strike="noStrike" cap="none" normalizeH="0" baseline="0" noProof="0" smtClean="0">
                          <a:ln>
                            <a:noFill/>
                          </a:ln>
                          <a:solidFill>
                            <a:schemeClr val="tx1"/>
                          </a:solidFill>
                          <a:effectLst/>
                          <a:latin typeface="Century Gothic" pitchFamily="34" charset="0"/>
                          <a:cs typeface="Arial" charset="0"/>
                        </a:rPr>
                        <a:t>Réutilisable, une par groupe de 3</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w="6350" cap="flat" cmpd="sng" algn="ctr">
                      <a:solidFill>
                        <a:srgbClr val="FF9900"/>
                      </a:solidFill>
                      <a:prstDash val="solid"/>
                      <a:round/>
                      <a:headEnd type="none" w="med" len="med"/>
                      <a:tailEnd type="none" w="med" len="med"/>
                    </a:lnL>
                    <a:lnR>
                      <a:noFill/>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6"/>
                  </a:ext>
                </a:extLst>
              </a:tr>
              <a:tr h="443923">
                <a:tc>
                  <a:txBody>
                    <a:bodyPr/>
                    <a:lstStyle/>
                    <a:p>
                      <a:pPr marL="360363" marR="0" lvl="0" indent="0" algn="l"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noProof="0" smtClean="0">
                          <a:ln>
                            <a:noFill/>
                          </a:ln>
                          <a:solidFill>
                            <a:schemeClr val="tx1"/>
                          </a:solidFill>
                          <a:effectLst/>
                          <a:latin typeface="Century Gothic" pitchFamily="34" charset="0"/>
                          <a:cs typeface="Arial" charset="0"/>
                        </a:rPr>
                        <a:t>Fiche 7</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a:noFill/>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noProof="0" smtClean="0">
                          <a:ln>
                            <a:noFill/>
                          </a:ln>
                          <a:solidFill>
                            <a:schemeClr val="tx1"/>
                          </a:solidFill>
                          <a:effectLst/>
                          <a:latin typeface="Century Gothic" pitchFamily="34" charset="0"/>
                          <a:cs typeface="Arial" charset="0"/>
                        </a:rPr>
                        <a:t>Personnes, économie, environnemnet</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w="6350" cap="flat" cmpd="sng" algn="ctr">
                      <a:solidFill>
                        <a:srgbClr val="FF9900"/>
                      </a:solidFill>
                      <a:prstDash val="solid"/>
                      <a:round/>
                      <a:headEnd type="none" w="med" len="med"/>
                      <a:tailEnd type="none" w="med" len="med"/>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fr-FR" sz="1200" b="0" i="0" u="none" strike="noStrike" cap="none" normalizeH="0" baseline="0" noProof="0" smtClean="0">
                          <a:ln>
                            <a:noFill/>
                          </a:ln>
                          <a:solidFill>
                            <a:schemeClr val="tx1"/>
                          </a:solidFill>
                          <a:effectLst/>
                          <a:latin typeface="Century Gothic" pitchFamily="34" charset="0"/>
                          <a:cs typeface="Arial" charset="0"/>
                        </a:rPr>
                        <a:t>Réutilisable</a:t>
                      </a:r>
                      <a:br>
                        <a:rPr kumimoji="0" lang="fr-FR" sz="1200" b="0" i="0" u="none" strike="noStrike" cap="none" normalizeH="0" baseline="0" noProof="0" smtClean="0">
                          <a:ln>
                            <a:noFill/>
                          </a:ln>
                          <a:solidFill>
                            <a:schemeClr val="tx1"/>
                          </a:solidFill>
                          <a:effectLst/>
                          <a:latin typeface="Century Gothic" pitchFamily="34" charset="0"/>
                          <a:cs typeface="Arial" charset="0"/>
                        </a:rPr>
                      </a:br>
                      <a:r>
                        <a:rPr kumimoji="0" lang="fr-FR" sz="1200" b="0" i="0" u="none" strike="noStrike" cap="none" normalizeH="0" baseline="0" noProof="0" smtClean="0">
                          <a:ln>
                            <a:noFill/>
                          </a:ln>
                          <a:solidFill>
                            <a:schemeClr val="tx1"/>
                          </a:solidFill>
                          <a:effectLst/>
                          <a:latin typeface="Century Gothic" pitchFamily="34" charset="0"/>
                          <a:cs typeface="Arial" charset="0"/>
                        </a:rPr>
                        <a:t>Une par groupe de 3</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w="6350" cap="flat" cmpd="sng" algn="ctr">
                      <a:solidFill>
                        <a:srgbClr val="FF9900"/>
                      </a:solidFill>
                      <a:prstDash val="solid"/>
                      <a:round/>
                      <a:headEnd type="none" w="med" len="med"/>
                      <a:tailEnd type="none" w="med" len="med"/>
                    </a:lnL>
                    <a:lnR>
                      <a:noFill/>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7"/>
                  </a:ext>
                </a:extLst>
              </a:tr>
              <a:tr h="413649">
                <a:tc>
                  <a:txBody>
                    <a:bodyPr/>
                    <a:lstStyle/>
                    <a:p>
                      <a:pPr marL="360363" marR="0" lvl="0" indent="0" algn="l"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noProof="0" smtClean="0">
                          <a:ln>
                            <a:noFill/>
                          </a:ln>
                          <a:solidFill>
                            <a:schemeClr val="tx1"/>
                          </a:solidFill>
                          <a:effectLst/>
                          <a:latin typeface="Century Gothic" pitchFamily="34" charset="0"/>
                          <a:cs typeface="Arial" charset="0"/>
                        </a:rPr>
                        <a:t>Fiche 8</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a:noFill/>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fr-FR" sz="1200" b="0" i="0" u="none" strike="noStrike" cap="none" normalizeH="0" baseline="0" noProof="0" smtClean="0">
                          <a:ln>
                            <a:noFill/>
                          </a:ln>
                          <a:solidFill>
                            <a:schemeClr val="tx1"/>
                          </a:solidFill>
                          <a:effectLst/>
                          <a:latin typeface="Century Gothic" pitchFamily="34" charset="0"/>
                          <a:cs typeface="Arial" charset="0"/>
                        </a:rPr>
                        <a:t>Tableau SVCA</a:t>
                      </a:r>
                      <a:endParaRPr kumimoji="0" lang="fr-FR" sz="1200" b="0" i="0" u="none" strike="noStrike" cap="none" normalizeH="0" baseline="0" noProof="0">
                        <a:ln>
                          <a:noFill/>
                        </a:ln>
                        <a:solidFill>
                          <a:schemeClr val="tx1"/>
                        </a:solidFill>
                        <a:effectLst/>
                        <a:latin typeface="Century Gothic" pitchFamily="34" charset="0"/>
                        <a:cs typeface="Arial" charset="0"/>
                      </a:endParaRPr>
                    </a:p>
                  </a:txBody>
                  <a:tcPr anchor="ctr" horzOverflow="overflow">
                    <a:lnL w="6350" cap="flat" cmpd="sng" algn="ctr">
                      <a:solidFill>
                        <a:srgbClr val="FF9900"/>
                      </a:solidFill>
                      <a:prstDash val="solid"/>
                      <a:round/>
                      <a:headEnd type="none" w="med" len="med"/>
                      <a:tailEnd type="none" w="med" len="med"/>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fr-FR" sz="1200" b="0" i="0" u="none" strike="noStrike" cap="none" normalizeH="0" baseline="0" noProof="0" dirty="0" smtClean="0">
                          <a:ln>
                            <a:noFill/>
                          </a:ln>
                          <a:solidFill>
                            <a:schemeClr val="tx1"/>
                          </a:solidFill>
                          <a:effectLst/>
                          <a:latin typeface="Century Gothic" pitchFamily="34" charset="0"/>
                          <a:cs typeface="Arial" charset="0"/>
                        </a:rPr>
                        <a:t>Consommable</a:t>
                      </a:r>
                      <a:br>
                        <a:rPr kumimoji="0" lang="fr-FR" sz="1200" b="0" i="0" u="none" strike="noStrike" cap="none" normalizeH="0" baseline="0" noProof="0" dirty="0" smtClean="0">
                          <a:ln>
                            <a:noFill/>
                          </a:ln>
                          <a:solidFill>
                            <a:schemeClr val="tx1"/>
                          </a:solidFill>
                          <a:effectLst/>
                          <a:latin typeface="Century Gothic" pitchFamily="34" charset="0"/>
                          <a:cs typeface="Arial" charset="0"/>
                        </a:rPr>
                      </a:br>
                      <a:r>
                        <a:rPr kumimoji="0" lang="fr-FR" sz="1200" b="0" i="0" u="none" strike="noStrike" cap="none" normalizeH="0" baseline="0" noProof="0" dirty="0" smtClean="0">
                          <a:ln>
                            <a:noFill/>
                          </a:ln>
                          <a:solidFill>
                            <a:schemeClr val="tx1"/>
                          </a:solidFill>
                          <a:effectLst/>
                          <a:latin typeface="Century Gothic" pitchFamily="34" charset="0"/>
                          <a:cs typeface="Arial" charset="0"/>
                        </a:rPr>
                        <a:t>Une par apprenant ou une pour deux</a:t>
                      </a:r>
                      <a:endParaRPr kumimoji="0" lang="fr-FR" sz="1200" b="0" i="0" u="none" strike="noStrike" cap="none" normalizeH="0" baseline="0" noProof="0" dirty="0">
                        <a:ln>
                          <a:noFill/>
                        </a:ln>
                        <a:solidFill>
                          <a:schemeClr val="tx1"/>
                        </a:solidFill>
                        <a:effectLst/>
                        <a:latin typeface="Century Gothic" pitchFamily="34" charset="0"/>
                        <a:cs typeface="Arial" charset="0"/>
                      </a:endParaRPr>
                    </a:p>
                  </a:txBody>
                  <a:tcPr anchor="ctr" horzOverflow="overflow">
                    <a:lnL w="6350" cap="flat" cmpd="sng" algn="ctr">
                      <a:solidFill>
                        <a:srgbClr val="FF9900"/>
                      </a:solidFill>
                      <a:prstDash val="solid"/>
                      <a:round/>
                      <a:headEnd type="none" w="med" len="med"/>
                      <a:tailEnd type="none" w="med" len="med"/>
                    </a:lnL>
                    <a:lnR>
                      <a:noFill/>
                    </a:lnR>
                    <a:lnT w="6350" cap="flat" cmpd="sng" algn="ctr">
                      <a:solidFill>
                        <a:srgbClr val="FF99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8"/>
                  </a:ext>
                </a:extLst>
              </a:tr>
            </a:tbl>
          </a:graphicData>
        </a:graphic>
      </p:graphicFrame>
      <p:sp>
        <p:nvSpPr>
          <p:cNvPr id="7" name="Action Button: Custom 6">
            <a:hlinkClick r:id="rId4" action="ppaction://hlinksldjump" highlightClick="1"/>
          </p:cNvPr>
          <p:cNvSpPr/>
          <p:nvPr/>
        </p:nvSpPr>
        <p:spPr>
          <a:xfrm>
            <a:off x="6875856" y="0"/>
            <a:ext cx="2268144" cy="1169368"/>
          </a:xfrm>
          <a:prstGeom prst="actionButtonBlank">
            <a:avLst/>
          </a:prstGeom>
          <a:solidFill>
            <a:schemeClr val="bg1">
              <a:lumMod val="85000"/>
              <a:alpha val="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ZoneTexte 7"/>
          <p:cNvSpPr txBox="1"/>
          <p:nvPr/>
        </p:nvSpPr>
        <p:spPr>
          <a:xfrm>
            <a:off x="1905000" y="6477000"/>
            <a:ext cx="5562600" cy="338554"/>
          </a:xfrm>
          <a:prstGeom prst="rect">
            <a:avLst/>
          </a:prstGeom>
          <a:solidFill>
            <a:schemeClr val="bg1"/>
          </a:solidFill>
        </p:spPr>
        <p:txBody>
          <a:bodyPr wrap="square" rtlCol="0">
            <a:spAutoFit/>
          </a:bodyPr>
          <a:lstStyle/>
          <a:p>
            <a:pPr algn="ctr"/>
            <a:r>
              <a:rPr lang="fr-FR" sz="1600" b="1" dirty="0" smtClean="0">
                <a:latin typeface="Century Gothic"/>
                <a:cs typeface="Century Gothic"/>
              </a:rPr>
              <a:t>Pour en savoir plus, visitez </a:t>
            </a:r>
            <a:r>
              <a:rPr lang="fr-FR" sz="1600" b="1" dirty="0" err="1" smtClean="0">
                <a:latin typeface="Century Gothic"/>
                <a:cs typeface="Century Gothic"/>
              </a:rPr>
              <a:t>EngagingScience.eu/fr</a:t>
            </a:r>
            <a:endParaRPr lang="fr-FR" sz="1600" b="1" dirty="0">
              <a:latin typeface="Century Gothic"/>
              <a:cs typeface="Century Gothic"/>
            </a:endParaRPr>
          </a:p>
        </p:txBody>
      </p:sp>
    </p:spTree>
    <p:custDataLst>
      <p:tags r:id="rId1"/>
    </p:custDataLst>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398408729"/>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2" name="Picture 211" descr="World.png"/>
          <p:cNvPicPr>
            <a:picLocks noChangeAspect="1"/>
          </p:cNvPicPr>
          <p:nvPr/>
        </p:nvPicPr>
        <p:blipFill>
          <a:blip r:embed="rId3" cstate="print"/>
          <a:stretch>
            <a:fillRect/>
          </a:stretch>
        </p:blipFill>
        <p:spPr>
          <a:xfrm>
            <a:off x="0" y="908720"/>
            <a:ext cx="9144000" cy="5367547"/>
          </a:xfrm>
          <a:prstGeom prst="rect">
            <a:avLst/>
          </a:prstGeom>
          <a:ln>
            <a:noFill/>
          </a:ln>
          <a:effectLst>
            <a:softEdge rad="112500"/>
          </a:effectLst>
        </p:spPr>
      </p:pic>
      <p:grpSp>
        <p:nvGrpSpPr>
          <p:cNvPr id="67" name="Group 9"/>
          <p:cNvGrpSpPr/>
          <p:nvPr/>
        </p:nvGrpSpPr>
        <p:grpSpPr>
          <a:xfrm>
            <a:off x="7596336" y="0"/>
            <a:ext cx="1512962" cy="641606"/>
            <a:chOff x="7596336" y="0"/>
            <a:chExt cx="1512962" cy="641606"/>
          </a:xfrm>
        </p:grpSpPr>
        <p:sp>
          <p:nvSpPr>
            <p:cNvPr id="68" name="TextBox 67"/>
            <p:cNvSpPr txBox="1"/>
            <p:nvPr/>
          </p:nvSpPr>
          <p:spPr>
            <a:xfrm>
              <a:off x="7596336" y="0"/>
              <a:ext cx="1008906" cy="338554"/>
            </a:xfrm>
            <a:prstGeom prst="rect">
              <a:avLst/>
            </a:prstGeom>
            <a:noFill/>
          </p:spPr>
          <p:txBody>
            <a:bodyPr wrap="square" rtlCol="0">
              <a:spAutoFit/>
            </a:bodyPr>
            <a:lstStyle/>
            <a:p>
              <a:pPr algn="r"/>
              <a:r>
                <a:rPr lang="en-GB" sz="1600" dirty="0">
                  <a:latin typeface="Century Gothic" pitchFamily="34" charset="0"/>
                </a:rPr>
                <a:t>Fiche 1</a:t>
              </a:r>
            </a:p>
          </p:txBody>
        </p:sp>
        <p:pic>
          <p:nvPicPr>
            <p:cNvPr id="69" name="Picture 68" descr="Student sheets.png"/>
            <p:cNvPicPr>
              <a:picLocks noChangeAspect="1"/>
            </p:cNvPicPr>
            <p:nvPr/>
          </p:nvPicPr>
          <p:blipFill>
            <a:blip r:embed="rId4" cstate="print"/>
            <a:stretch>
              <a:fillRect/>
            </a:stretch>
          </p:blipFill>
          <p:spPr>
            <a:xfrm>
              <a:off x="8598815" y="44624"/>
              <a:ext cx="510483" cy="596982"/>
            </a:xfrm>
            <a:prstGeom prst="rect">
              <a:avLst/>
            </a:prstGeom>
          </p:spPr>
        </p:pic>
      </p:grpSp>
      <p:sp>
        <p:nvSpPr>
          <p:cNvPr id="30" name="Arc 29"/>
          <p:cNvSpPr/>
          <p:nvPr/>
        </p:nvSpPr>
        <p:spPr>
          <a:xfrm>
            <a:off x="3429000" y="48768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Oval 6"/>
          <p:cNvSpPr/>
          <p:nvPr/>
        </p:nvSpPr>
        <p:spPr>
          <a:xfrm>
            <a:off x="533400" y="1752600"/>
            <a:ext cx="8229600" cy="31242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990600" y="2133600"/>
            <a:ext cx="7315200" cy="22860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flipH="1">
            <a:off x="1425279" y="2971800"/>
            <a:ext cx="6728121" cy="83388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066800" y="2665457"/>
            <a:ext cx="6663027" cy="8397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86000" y="3352800"/>
            <a:ext cx="53679" cy="34922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922785" y="2758008"/>
            <a:ext cx="53063" cy="34973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481791" y="2691372"/>
            <a:ext cx="62009" cy="35662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148064" y="2984195"/>
            <a:ext cx="42174" cy="35873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72000" y="3048000"/>
            <a:ext cx="54913" cy="36526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72200" y="2817240"/>
            <a:ext cx="46584" cy="3831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95600" y="3276600"/>
            <a:ext cx="54913" cy="3587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29671" y="3429000"/>
            <a:ext cx="62009" cy="36557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572000" y="17526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6621706" y="1949424"/>
            <a:ext cx="7620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204139" y="2133600"/>
            <a:ext cx="111062" cy="33935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8153400" y="2943616"/>
            <a:ext cx="489559" cy="2818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740933" y="2406316"/>
            <a:ext cx="236929" cy="26284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162800" y="4114800"/>
            <a:ext cx="15240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812360" y="3861048"/>
            <a:ext cx="217331" cy="3518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250506" y="3462246"/>
            <a:ext cx="381000" cy="2286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3890828" y="4412813"/>
            <a:ext cx="29617" cy="43683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644008" y="4402070"/>
            <a:ext cx="0" cy="4572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831923" y="4364996"/>
            <a:ext cx="41956" cy="43961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79559" y="4244933"/>
            <a:ext cx="107359" cy="43807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09600" y="2971800"/>
            <a:ext cx="419563" cy="16751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85800" y="3505200"/>
            <a:ext cx="381000" cy="2286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192052" y="3810000"/>
            <a:ext cx="255748" cy="33626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810290" y="4077072"/>
            <a:ext cx="181998" cy="38386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2438400" y="4221088"/>
            <a:ext cx="117376" cy="42711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3120806" y="4343400"/>
            <a:ext cx="79594" cy="435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735084" y="1923486"/>
            <a:ext cx="84316" cy="3625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429000" y="1828800"/>
            <a:ext cx="47201" cy="3665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038600" y="1752600"/>
            <a:ext cx="26223" cy="38717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195736" y="2420888"/>
            <a:ext cx="2435496" cy="201043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771800" y="2286360"/>
            <a:ext cx="2440650" cy="211904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020398" y="3627984"/>
            <a:ext cx="318374" cy="2924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2687670" y="2553419"/>
            <a:ext cx="400587" cy="2712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446131" y="3975974"/>
            <a:ext cx="266547" cy="29616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3131840" y="2924944"/>
            <a:ext cx="360040" cy="28803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050921" y="2095346"/>
            <a:ext cx="122167" cy="33318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310517" y="2380402"/>
            <a:ext cx="196207" cy="32207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4551" y="-107710"/>
            <a:ext cx="2259991" cy="1977854"/>
            <a:chOff x="6300191" y="3861047"/>
            <a:chExt cx="1512169" cy="1585075"/>
          </a:xfrm>
        </p:grpSpPr>
        <p:pic>
          <p:nvPicPr>
            <p:cNvPr id="118" name="Picture 117" descr="Materials quest logo.png"/>
            <p:cNvPicPr>
              <a:picLocks noChangeAspect="1"/>
            </p:cNvPicPr>
            <p:nvPr/>
          </p:nvPicPr>
          <p:blipFill>
            <a:blip r:embed="rId5" cstate="print"/>
            <a:stretch>
              <a:fillRect/>
            </a:stretch>
          </p:blipFill>
          <p:spPr>
            <a:xfrm>
              <a:off x="6300191" y="3922452"/>
              <a:ext cx="1512169" cy="1465400"/>
            </a:xfrm>
            <a:prstGeom prst="rect">
              <a:avLst/>
            </a:prstGeom>
            <a:ln>
              <a:noFill/>
            </a:ln>
            <a:effectLst>
              <a:outerShdw blurRad="292100" dist="139700" dir="2700000" algn="tl" rotWithShape="0">
                <a:srgbClr val="333333">
                  <a:alpha val="65000"/>
                </a:srgbClr>
              </a:outerShdw>
            </a:effectLst>
          </p:spPr>
        </p:pic>
        <p:sp>
          <p:nvSpPr>
            <p:cNvPr id="119" name="TextBox 118"/>
            <p:cNvSpPr txBox="1"/>
            <p:nvPr/>
          </p:nvSpPr>
          <p:spPr>
            <a:xfrm rot="16200000">
              <a:off x="5686676" y="4511009"/>
              <a:ext cx="1584177" cy="284253"/>
            </a:xfrm>
            <a:prstGeom prst="rect">
              <a:avLst/>
            </a:prstGeom>
            <a:noFill/>
          </p:spPr>
          <p:txBody>
            <a:bodyPr wrap="square" rtlCol="0">
              <a:spAutoFit/>
            </a:bodyPr>
            <a:lstStyle/>
            <a:p>
              <a:r>
                <a:rPr lang="en-GB" sz="2300" dirty="0" err="1">
                  <a:solidFill>
                    <a:schemeClr val="bg1"/>
                  </a:solidFill>
                  <a:latin typeface="Century Gothic" pitchFamily="34" charset="0"/>
                </a:rPr>
                <a:t>En</a:t>
              </a:r>
              <a:r>
                <a:rPr lang="en-GB" sz="2300" dirty="0">
                  <a:solidFill>
                    <a:schemeClr val="bg1"/>
                  </a:solidFill>
                  <a:latin typeface="Century Gothic" pitchFamily="34" charset="0"/>
                </a:rPr>
                <a:t> </a:t>
              </a:r>
              <a:r>
                <a:rPr lang="en-GB" sz="2300" dirty="0" err="1">
                  <a:solidFill>
                    <a:schemeClr val="bg1"/>
                  </a:solidFill>
                  <a:latin typeface="Century Gothic" pitchFamily="34" charset="0"/>
                </a:rPr>
                <a:t>quête</a:t>
              </a:r>
              <a:r>
                <a:rPr lang="en-GB" sz="2300" dirty="0">
                  <a:solidFill>
                    <a:schemeClr val="bg1"/>
                  </a:solidFill>
                  <a:latin typeface="Century Gothic" pitchFamily="34" charset="0"/>
                </a:rPr>
                <a:t> de</a:t>
              </a:r>
            </a:p>
          </p:txBody>
        </p:sp>
        <p:sp>
          <p:nvSpPr>
            <p:cNvPr id="121" name="TextBox 120"/>
            <p:cNvSpPr txBox="1"/>
            <p:nvPr/>
          </p:nvSpPr>
          <p:spPr>
            <a:xfrm>
              <a:off x="6694543" y="5073291"/>
              <a:ext cx="1080120" cy="372831"/>
            </a:xfrm>
            <a:prstGeom prst="rect">
              <a:avLst/>
            </a:prstGeom>
            <a:noFill/>
          </p:spPr>
          <p:txBody>
            <a:bodyPr wrap="square" rtlCol="0">
              <a:spAutoFit/>
            </a:bodyPr>
            <a:lstStyle/>
            <a:p>
              <a:r>
                <a:rPr lang="en-GB" sz="2300" b="1" dirty="0" err="1">
                  <a:solidFill>
                    <a:srgbClr val="FF9900"/>
                  </a:solidFill>
                  <a:latin typeface="Century Gothic" pitchFamily="34" charset="0"/>
                </a:rPr>
                <a:t>Matériaux</a:t>
              </a:r>
              <a:endParaRPr lang="en-GB" sz="2300" b="1" dirty="0">
                <a:solidFill>
                  <a:srgbClr val="FF9900"/>
                </a:solidFill>
                <a:latin typeface="Century Gothic" pitchFamily="34" charset="0"/>
              </a:endParaRPr>
            </a:p>
          </p:txBody>
        </p:sp>
      </p:grpSp>
      <p:cxnSp>
        <p:nvCxnSpPr>
          <p:cNvPr id="148" name="Straight Connector 147"/>
          <p:cNvCxnSpPr/>
          <p:nvPr/>
        </p:nvCxnSpPr>
        <p:spPr>
          <a:xfrm>
            <a:off x="5222776" y="4410091"/>
            <a:ext cx="17040" cy="4731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96" name="Freeform 195"/>
          <p:cNvSpPr/>
          <p:nvPr/>
        </p:nvSpPr>
        <p:spPr>
          <a:xfrm>
            <a:off x="2445614" y="4220308"/>
            <a:ext cx="757491" cy="549181"/>
          </a:xfrm>
          <a:custGeom>
            <a:avLst/>
            <a:gdLst>
              <a:gd name="connsiteX0" fmla="*/ 113624 w 757491"/>
              <a:gd name="connsiteY0" fmla="*/ 0 h 549181"/>
              <a:gd name="connsiteX1" fmla="*/ 0 w 757491"/>
              <a:gd name="connsiteY1" fmla="*/ 416620 h 549181"/>
              <a:gd name="connsiteX2" fmla="*/ 676332 w 757491"/>
              <a:gd name="connsiteY2" fmla="*/ 549181 h 549181"/>
              <a:gd name="connsiteX3" fmla="*/ 757491 w 757491"/>
              <a:gd name="connsiteY3" fmla="*/ 108213 h 549181"/>
              <a:gd name="connsiteX4" fmla="*/ 113624 w 757491"/>
              <a:gd name="connsiteY4" fmla="*/ 0 h 54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491" h="549181">
                <a:moveTo>
                  <a:pt x="113624" y="0"/>
                </a:moveTo>
                <a:lnTo>
                  <a:pt x="0" y="416620"/>
                </a:lnTo>
                <a:lnTo>
                  <a:pt x="676332" y="549181"/>
                </a:lnTo>
                <a:lnTo>
                  <a:pt x="757491" y="108213"/>
                </a:lnTo>
                <a:lnTo>
                  <a:pt x="113624"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4644007" y="4409680"/>
            <a:ext cx="596207" cy="468022"/>
          </a:xfrm>
          <a:custGeom>
            <a:avLst/>
            <a:gdLst>
              <a:gd name="connsiteX0" fmla="*/ 0 w 670920"/>
              <a:gd name="connsiteY0" fmla="*/ 13527 h 468022"/>
              <a:gd name="connsiteX1" fmla="*/ 657394 w 670920"/>
              <a:gd name="connsiteY1" fmla="*/ 0 h 468022"/>
              <a:gd name="connsiteX2" fmla="*/ 670920 w 670920"/>
              <a:gd name="connsiteY2" fmla="*/ 446379 h 468022"/>
              <a:gd name="connsiteX3" fmla="*/ 5410 w 670920"/>
              <a:gd name="connsiteY3" fmla="*/ 468022 h 468022"/>
              <a:gd name="connsiteX4" fmla="*/ 0 w 670920"/>
              <a:gd name="connsiteY4" fmla="*/ 13527 h 468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20" h="468022">
                <a:moveTo>
                  <a:pt x="0" y="13527"/>
                </a:moveTo>
                <a:lnTo>
                  <a:pt x="657394" y="0"/>
                </a:lnTo>
                <a:lnTo>
                  <a:pt x="670920" y="446379"/>
                </a:lnTo>
                <a:lnTo>
                  <a:pt x="5410" y="468022"/>
                </a:lnTo>
                <a:cubicBezTo>
                  <a:pt x="3607" y="316524"/>
                  <a:pt x="1803" y="165025"/>
                  <a:pt x="0" y="13527"/>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197"/>
          <p:cNvSpPr/>
          <p:nvPr/>
        </p:nvSpPr>
        <p:spPr>
          <a:xfrm>
            <a:off x="7160996" y="3846973"/>
            <a:ext cx="871115" cy="662805"/>
          </a:xfrm>
          <a:custGeom>
            <a:avLst/>
            <a:gdLst>
              <a:gd name="connsiteX0" fmla="*/ 0 w 871115"/>
              <a:gd name="connsiteY0" fmla="*/ 267827 h 662805"/>
              <a:gd name="connsiteX1" fmla="*/ 167731 w 871115"/>
              <a:gd name="connsiteY1" fmla="*/ 662805 h 662805"/>
              <a:gd name="connsiteX2" fmla="*/ 871115 w 871115"/>
              <a:gd name="connsiteY2" fmla="*/ 362513 h 662805"/>
              <a:gd name="connsiteX3" fmla="*/ 646573 w 871115"/>
              <a:gd name="connsiteY3" fmla="*/ 0 h 662805"/>
              <a:gd name="connsiteX4" fmla="*/ 0 w 871115"/>
              <a:gd name="connsiteY4" fmla="*/ 267827 h 662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115" h="662805">
                <a:moveTo>
                  <a:pt x="0" y="267827"/>
                </a:moveTo>
                <a:lnTo>
                  <a:pt x="167731" y="662805"/>
                </a:lnTo>
                <a:lnTo>
                  <a:pt x="871115" y="362513"/>
                </a:lnTo>
                <a:lnTo>
                  <a:pt x="646573" y="0"/>
                </a:lnTo>
                <a:lnTo>
                  <a:pt x="0" y="267827"/>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a:off x="5580113" y="2871907"/>
            <a:ext cx="473702" cy="409283"/>
          </a:xfrm>
          <a:custGeom>
            <a:avLst/>
            <a:gdLst>
              <a:gd name="connsiteX0" fmla="*/ 0 w 681742"/>
              <a:gd name="connsiteY0" fmla="*/ 75749 h 422031"/>
              <a:gd name="connsiteX1" fmla="*/ 643867 w 681742"/>
              <a:gd name="connsiteY1" fmla="*/ 0 h 422031"/>
              <a:gd name="connsiteX2" fmla="*/ 681742 w 681742"/>
              <a:gd name="connsiteY2" fmla="*/ 340871 h 422031"/>
              <a:gd name="connsiteX3" fmla="*/ 40580 w 681742"/>
              <a:gd name="connsiteY3" fmla="*/ 422031 h 422031"/>
              <a:gd name="connsiteX4" fmla="*/ 0 w 681742"/>
              <a:gd name="connsiteY4" fmla="*/ 75749 h 422031"/>
              <a:gd name="connsiteX0" fmla="*/ 0 w 681742"/>
              <a:gd name="connsiteY0" fmla="*/ 0 h 422031"/>
              <a:gd name="connsiteX1" fmla="*/ 643867 w 681742"/>
              <a:gd name="connsiteY1" fmla="*/ 0 h 422031"/>
              <a:gd name="connsiteX2" fmla="*/ 681742 w 681742"/>
              <a:gd name="connsiteY2" fmla="*/ 340871 h 422031"/>
              <a:gd name="connsiteX3" fmla="*/ 40580 w 681742"/>
              <a:gd name="connsiteY3" fmla="*/ 422031 h 422031"/>
              <a:gd name="connsiteX4" fmla="*/ 0 w 681742"/>
              <a:gd name="connsiteY4" fmla="*/ 0 h 422031"/>
              <a:gd name="connsiteX0" fmla="*/ 0 w 681742"/>
              <a:gd name="connsiteY0" fmla="*/ 72008 h 494039"/>
              <a:gd name="connsiteX1" fmla="*/ 635916 w 681742"/>
              <a:gd name="connsiteY1" fmla="*/ 0 h 494039"/>
              <a:gd name="connsiteX2" fmla="*/ 681742 w 681742"/>
              <a:gd name="connsiteY2" fmla="*/ 412879 h 494039"/>
              <a:gd name="connsiteX3" fmla="*/ 40580 w 681742"/>
              <a:gd name="connsiteY3" fmla="*/ 494039 h 494039"/>
              <a:gd name="connsiteX4" fmla="*/ 0 w 681742"/>
              <a:gd name="connsiteY4" fmla="*/ 72008 h 494039"/>
              <a:gd name="connsiteX0" fmla="*/ 0 w 681742"/>
              <a:gd name="connsiteY0" fmla="*/ 72008 h 432048"/>
              <a:gd name="connsiteX1" fmla="*/ 635916 w 681742"/>
              <a:gd name="connsiteY1" fmla="*/ 0 h 432048"/>
              <a:gd name="connsiteX2" fmla="*/ 681742 w 681742"/>
              <a:gd name="connsiteY2" fmla="*/ 412879 h 432048"/>
              <a:gd name="connsiteX3" fmla="*/ 0 w 681742"/>
              <a:gd name="connsiteY3" fmla="*/ 432048 h 432048"/>
              <a:gd name="connsiteX4" fmla="*/ 0 w 681742"/>
              <a:gd name="connsiteY4" fmla="*/ 72008 h 432048"/>
              <a:gd name="connsiteX0" fmla="*/ 0 w 741901"/>
              <a:gd name="connsiteY0" fmla="*/ 72008 h 432048"/>
              <a:gd name="connsiteX1" fmla="*/ 635916 w 741901"/>
              <a:gd name="connsiteY1" fmla="*/ 0 h 432048"/>
              <a:gd name="connsiteX2" fmla="*/ 741901 w 741901"/>
              <a:gd name="connsiteY2" fmla="*/ 360040 h 432048"/>
              <a:gd name="connsiteX3" fmla="*/ 0 w 741901"/>
              <a:gd name="connsiteY3" fmla="*/ 432048 h 432048"/>
              <a:gd name="connsiteX4" fmla="*/ 0 w 741901"/>
              <a:gd name="connsiteY4" fmla="*/ 72008 h 432048"/>
              <a:gd name="connsiteX0" fmla="*/ 0 w 697224"/>
              <a:gd name="connsiteY0" fmla="*/ 72008 h 432048"/>
              <a:gd name="connsiteX1" fmla="*/ 635916 w 697224"/>
              <a:gd name="connsiteY1" fmla="*/ 0 h 432048"/>
              <a:gd name="connsiteX2" fmla="*/ 697224 w 697224"/>
              <a:gd name="connsiteY2" fmla="*/ 371422 h 432048"/>
              <a:gd name="connsiteX3" fmla="*/ 0 w 697224"/>
              <a:gd name="connsiteY3" fmla="*/ 432048 h 432048"/>
              <a:gd name="connsiteX4" fmla="*/ 0 w 697224"/>
              <a:gd name="connsiteY4" fmla="*/ 72008 h 432048"/>
              <a:gd name="connsiteX0" fmla="*/ 0 w 697224"/>
              <a:gd name="connsiteY0" fmla="*/ 72008 h 428254"/>
              <a:gd name="connsiteX1" fmla="*/ 635916 w 697224"/>
              <a:gd name="connsiteY1" fmla="*/ 0 h 428254"/>
              <a:gd name="connsiteX2" fmla="*/ 697224 w 697224"/>
              <a:gd name="connsiteY2" fmla="*/ 371422 h 428254"/>
              <a:gd name="connsiteX3" fmla="*/ 61430 w 697224"/>
              <a:gd name="connsiteY3" fmla="*/ 428254 h 428254"/>
              <a:gd name="connsiteX4" fmla="*/ 0 w 697224"/>
              <a:gd name="connsiteY4" fmla="*/ 72008 h 428254"/>
              <a:gd name="connsiteX0" fmla="*/ 0 w 697224"/>
              <a:gd name="connsiteY0" fmla="*/ 53037 h 409283"/>
              <a:gd name="connsiteX1" fmla="*/ 635917 w 697224"/>
              <a:gd name="connsiteY1" fmla="*/ 0 h 409283"/>
              <a:gd name="connsiteX2" fmla="*/ 697224 w 697224"/>
              <a:gd name="connsiteY2" fmla="*/ 352451 h 409283"/>
              <a:gd name="connsiteX3" fmla="*/ 61430 w 697224"/>
              <a:gd name="connsiteY3" fmla="*/ 409283 h 409283"/>
              <a:gd name="connsiteX4" fmla="*/ 0 w 697224"/>
              <a:gd name="connsiteY4" fmla="*/ 53037 h 40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224" h="409283">
                <a:moveTo>
                  <a:pt x="0" y="53037"/>
                </a:moveTo>
                <a:lnTo>
                  <a:pt x="635917" y="0"/>
                </a:lnTo>
                <a:lnTo>
                  <a:pt x="697224" y="352451"/>
                </a:lnTo>
                <a:lnTo>
                  <a:pt x="61430" y="409283"/>
                </a:lnTo>
                <a:lnTo>
                  <a:pt x="0" y="53037"/>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200"/>
          <p:cNvSpPr/>
          <p:nvPr/>
        </p:nvSpPr>
        <p:spPr>
          <a:xfrm>
            <a:off x="2056047" y="1926192"/>
            <a:ext cx="754786" cy="511306"/>
          </a:xfrm>
          <a:custGeom>
            <a:avLst/>
            <a:gdLst>
              <a:gd name="connsiteX0" fmla="*/ 0 w 754786"/>
              <a:gd name="connsiteY0" fmla="*/ 178551 h 511306"/>
              <a:gd name="connsiteX1" fmla="*/ 700680 w 754786"/>
              <a:gd name="connsiteY1" fmla="*/ 0 h 511306"/>
              <a:gd name="connsiteX2" fmla="*/ 754786 w 754786"/>
              <a:gd name="connsiteY2" fmla="*/ 370629 h 511306"/>
              <a:gd name="connsiteX3" fmla="*/ 132561 w 754786"/>
              <a:gd name="connsiteY3" fmla="*/ 511306 h 511306"/>
              <a:gd name="connsiteX4" fmla="*/ 0 w 754786"/>
              <a:gd name="connsiteY4" fmla="*/ 178551 h 5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786" h="511306">
                <a:moveTo>
                  <a:pt x="0" y="178551"/>
                </a:moveTo>
                <a:lnTo>
                  <a:pt x="700680" y="0"/>
                </a:lnTo>
                <a:lnTo>
                  <a:pt x="754786" y="370629"/>
                </a:lnTo>
                <a:lnTo>
                  <a:pt x="132561" y="511306"/>
                </a:lnTo>
                <a:lnTo>
                  <a:pt x="0" y="178551"/>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3" name="Group 202"/>
          <p:cNvGrpSpPr/>
          <p:nvPr/>
        </p:nvGrpSpPr>
        <p:grpSpPr>
          <a:xfrm>
            <a:off x="4644008" y="4581128"/>
            <a:ext cx="1440000" cy="1800040"/>
            <a:chOff x="4644008" y="4581128"/>
            <a:chExt cx="1440000" cy="1800040"/>
          </a:xfrm>
        </p:grpSpPr>
        <p:sp>
          <p:nvSpPr>
            <p:cNvPr id="87" name="Rectangle 86"/>
            <p:cNvSpPr/>
            <p:nvPr/>
          </p:nvSpPr>
          <p:spPr>
            <a:xfrm>
              <a:off x="4644008" y="4941168"/>
              <a:ext cx="1440000" cy="1440000"/>
            </a:xfrm>
            <a:prstGeom prst="rect">
              <a:avLst/>
            </a:prstGeom>
            <a:solidFill>
              <a:schemeClr val="bg1"/>
            </a:solidFill>
            <a:ln w="28575">
              <a:solidFill>
                <a:srgbClr val="FF99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TextBox 142"/>
            <p:cNvSpPr txBox="1"/>
            <p:nvPr/>
          </p:nvSpPr>
          <p:spPr>
            <a:xfrm>
              <a:off x="4783832" y="5085184"/>
              <a:ext cx="1228328" cy="1138773"/>
            </a:xfrm>
            <a:prstGeom prst="rect">
              <a:avLst/>
            </a:prstGeom>
            <a:noFill/>
          </p:spPr>
          <p:txBody>
            <a:bodyPr wrap="square" rtlCol="0">
              <a:spAutoFit/>
            </a:bodyPr>
            <a:lstStyle/>
            <a:p>
              <a:pPr algn="ctr"/>
              <a:r>
                <a:rPr lang="en-GB" sz="1700" dirty="0">
                  <a:latin typeface="Century Gothic" pitchFamily="34" charset="0"/>
                </a:rPr>
                <a:t>Mine </a:t>
              </a:r>
              <a:r>
                <a:rPr lang="en-GB" sz="1700" b="1" dirty="0" err="1">
                  <a:solidFill>
                    <a:srgbClr val="28A046"/>
                  </a:solidFill>
                  <a:latin typeface="Century Gothic" pitchFamily="34" charset="0"/>
                </a:rPr>
                <a:t>d’or</a:t>
              </a:r>
              <a:r>
                <a:rPr lang="en-GB" sz="1700" dirty="0">
                  <a:latin typeface="Century Gothic" pitchFamily="34" charset="0"/>
                </a:rPr>
                <a:t> </a:t>
              </a:r>
              <a:r>
                <a:rPr lang="en-GB" sz="1700" dirty="0" err="1">
                  <a:latin typeface="Century Gothic" pitchFamily="34" charset="0"/>
                </a:rPr>
                <a:t>en</a:t>
              </a:r>
              <a:r>
                <a:rPr lang="en-GB" sz="1700" dirty="0">
                  <a:latin typeface="Century Gothic" pitchFamily="34" charset="0"/>
                </a:rPr>
                <a:t> </a:t>
              </a:r>
              <a:r>
                <a:rPr lang="en-GB" sz="1700" b="1" dirty="0" err="1">
                  <a:latin typeface="Century Gothic" pitchFamily="34" charset="0"/>
                </a:rPr>
                <a:t>Afrique</a:t>
              </a:r>
              <a:r>
                <a:rPr lang="en-GB" sz="1700" b="1" dirty="0">
                  <a:latin typeface="Century Gothic" pitchFamily="34" charset="0"/>
                </a:rPr>
                <a:t> du </a:t>
              </a:r>
              <a:r>
                <a:rPr lang="en-GB" sz="1700" b="1" dirty="0" err="1">
                  <a:latin typeface="Century Gothic" pitchFamily="34" charset="0"/>
                </a:rPr>
                <a:t>Sud</a:t>
              </a:r>
              <a:endParaRPr lang="en-GB" sz="1700" b="1" dirty="0">
                <a:latin typeface="Century Gothic" pitchFamily="34" charset="0"/>
              </a:endParaRPr>
            </a:p>
          </p:txBody>
        </p:sp>
        <p:cxnSp>
          <p:nvCxnSpPr>
            <p:cNvPr id="106" name="Straight Connector 105"/>
            <p:cNvCxnSpPr/>
            <p:nvPr/>
          </p:nvCxnSpPr>
          <p:spPr>
            <a:xfrm flipH="1" flipV="1">
              <a:off x="4932040" y="4581128"/>
              <a:ext cx="216024" cy="360040"/>
            </a:xfrm>
            <a:prstGeom prst="line">
              <a:avLst/>
            </a:prstGeom>
            <a:ln w="5715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7119338" y="4149080"/>
            <a:ext cx="1512168" cy="2232088"/>
            <a:chOff x="7119338" y="4149080"/>
            <a:chExt cx="1512168" cy="2232088"/>
          </a:xfrm>
        </p:grpSpPr>
        <p:sp>
          <p:nvSpPr>
            <p:cNvPr id="88" name="Rectangle 87"/>
            <p:cNvSpPr/>
            <p:nvPr/>
          </p:nvSpPr>
          <p:spPr>
            <a:xfrm>
              <a:off x="7164288" y="4941168"/>
              <a:ext cx="1440000" cy="1440000"/>
            </a:xfrm>
            <a:prstGeom prst="rect">
              <a:avLst/>
            </a:prstGeom>
            <a:solidFill>
              <a:schemeClr val="bg1"/>
            </a:solidFill>
            <a:ln w="28575">
              <a:solidFill>
                <a:srgbClr val="FF99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TextBox 141"/>
            <p:cNvSpPr txBox="1"/>
            <p:nvPr/>
          </p:nvSpPr>
          <p:spPr>
            <a:xfrm>
              <a:off x="7119338" y="5100719"/>
              <a:ext cx="1512168" cy="877163"/>
            </a:xfrm>
            <a:prstGeom prst="rect">
              <a:avLst/>
            </a:prstGeom>
            <a:noFill/>
          </p:spPr>
          <p:txBody>
            <a:bodyPr wrap="square" rtlCol="0">
              <a:spAutoFit/>
            </a:bodyPr>
            <a:lstStyle/>
            <a:p>
              <a:pPr algn="ctr"/>
              <a:r>
                <a:rPr lang="en-GB" sz="1700" dirty="0">
                  <a:latin typeface="Century Gothic" pitchFamily="34" charset="0"/>
                </a:rPr>
                <a:t>Mine </a:t>
              </a:r>
              <a:r>
                <a:rPr lang="en-GB" sz="1700" dirty="0" err="1">
                  <a:latin typeface="Century Gothic" pitchFamily="34" charset="0"/>
                </a:rPr>
                <a:t>d’</a:t>
              </a:r>
              <a:r>
                <a:rPr lang="en-GB" sz="1700" b="1" dirty="0" err="1">
                  <a:solidFill>
                    <a:srgbClr val="28A046"/>
                  </a:solidFill>
                  <a:latin typeface="Century Gothic" pitchFamily="34" charset="0"/>
                </a:rPr>
                <a:t>aluminium</a:t>
              </a:r>
              <a:r>
                <a:rPr lang="en-GB" sz="1700" dirty="0">
                  <a:latin typeface="Century Gothic" pitchFamily="34" charset="0"/>
                </a:rPr>
                <a:t> </a:t>
              </a:r>
              <a:r>
                <a:rPr lang="en-GB" sz="1700" dirty="0" err="1">
                  <a:latin typeface="Century Gothic" pitchFamily="34" charset="0"/>
                </a:rPr>
                <a:t>en</a:t>
              </a:r>
              <a:r>
                <a:rPr lang="en-GB" sz="1700" dirty="0">
                  <a:latin typeface="Century Gothic" pitchFamily="34" charset="0"/>
                </a:rPr>
                <a:t> </a:t>
              </a:r>
              <a:r>
                <a:rPr lang="en-GB" sz="1700" b="1" dirty="0" err="1">
                  <a:latin typeface="Century Gothic" pitchFamily="34" charset="0"/>
                </a:rPr>
                <a:t>Australie</a:t>
              </a:r>
              <a:endParaRPr lang="en-GB" sz="1700" b="1" dirty="0">
                <a:latin typeface="Century Gothic" pitchFamily="34" charset="0"/>
              </a:endParaRPr>
            </a:p>
          </p:txBody>
        </p:sp>
        <p:cxnSp>
          <p:nvCxnSpPr>
            <p:cNvPr id="109" name="Straight Connector 108"/>
            <p:cNvCxnSpPr/>
            <p:nvPr/>
          </p:nvCxnSpPr>
          <p:spPr>
            <a:xfrm flipH="1" flipV="1">
              <a:off x="7596336" y="4149080"/>
              <a:ext cx="144016" cy="792088"/>
            </a:xfrm>
            <a:prstGeom prst="line">
              <a:avLst/>
            </a:prstGeom>
            <a:ln w="5715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4932040" y="188640"/>
            <a:ext cx="1440000" cy="2880320"/>
            <a:chOff x="4932040" y="188640"/>
            <a:chExt cx="1440000" cy="2880320"/>
          </a:xfrm>
        </p:grpSpPr>
        <p:cxnSp>
          <p:nvCxnSpPr>
            <p:cNvPr id="48" name="Straight Connector 47"/>
            <p:cNvCxnSpPr/>
            <p:nvPr/>
          </p:nvCxnSpPr>
          <p:spPr>
            <a:xfrm>
              <a:off x="5257800" y="1752600"/>
              <a:ext cx="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943600" y="1828800"/>
              <a:ext cx="76200" cy="381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796136" y="1628800"/>
              <a:ext cx="0" cy="1440160"/>
            </a:xfrm>
            <a:prstGeom prst="line">
              <a:avLst/>
            </a:prstGeom>
            <a:ln w="57150">
              <a:solidFill>
                <a:srgbClr val="FF9900"/>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4932040" y="188640"/>
              <a:ext cx="1440000" cy="1440000"/>
            </a:xfrm>
            <a:prstGeom prst="rect">
              <a:avLst/>
            </a:prstGeom>
            <a:solidFill>
              <a:schemeClr val="bg1"/>
            </a:solidFill>
            <a:ln w="28575">
              <a:solidFill>
                <a:srgbClr val="FF99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TextBox 132"/>
            <p:cNvSpPr txBox="1"/>
            <p:nvPr/>
          </p:nvSpPr>
          <p:spPr>
            <a:xfrm>
              <a:off x="5068408" y="210345"/>
              <a:ext cx="1211560" cy="1400383"/>
            </a:xfrm>
            <a:prstGeom prst="rect">
              <a:avLst/>
            </a:prstGeom>
            <a:noFill/>
          </p:spPr>
          <p:txBody>
            <a:bodyPr wrap="square" rtlCol="0">
              <a:spAutoFit/>
            </a:bodyPr>
            <a:lstStyle/>
            <a:p>
              <a:pPr algn="ctr"/>
              <a:r>
                <a:rPr lang="en-GB" sz="1700" dirty="0" err="1">
                  <a:latin typeface="Century Gothic" pitchFamily="34" charset="0"/>
                </a:rPr>
                <a:t>Puits</a:t>
              </a:r>
              <a:r>
                <a:rPr lang="en-GB" sz="1700" dirty="0">
                  <a:latin typeface="Century Gothic" pitchFamily="34" charset="0"/>
                </a:rPr>
                <a:t> de </a:t>
              </a:r>
              <a:r>
                <a:rPr lang="en-GB" sz="1700" b="1" dirty="0" err="1">
                  <a:solidFill>
                    <a:srgbClr val="28A046"/>
                  </a:solidFill>
                  <a:latin typeface="Century Gothic" pitchFamily="34" charset="0"/>
                </a:rPr>
                <a:t>pétrole</a:t>
              </a:r>
              <a:r>
                <a:rPr lang="en-GB" sz="1700" b="1" dirty="0">
                  <a:solidFill>
                    <a:srgbClr val="28A046"/>
                  </a:solidFill>
                  <a:latin typeface="Century Gothic" pitchFamily="34" charset="0"/>
                </a:rPr>
                <a:t> </a:t>
              </a:r>
              <a:r>
                <a:rPr lang="en-GB" sz="1700" dirty="0" err="1">
                  <a:latin typeface="Century Gothic" pitchFamily="34" charset="0"/>
                </a:rPr>
                <a:t>en</a:t>
              </a:r>
              <a:r>
                <a:rPr lang="en-GB" sz="1700" dirty="0">
                  <a:latin typeface="Century Gothic" pitchFamily="34" charset="0"/>
                </a:rPr>
                <a:t> </a:t>
              </a:r>
              <a:r>
                <a:rPr lang="en-GB" sz="1700" b="1" dirty="0" err="1">
                  <a:latin typeface="Century Gothic" pitchFamily="34" charset="0"/>
                </a:rPr>
                <a:t>Arabie</a:t>
              </a:r>
              <a:r>
                <a:rPr lang="en-GB" sz="1700" b="1" dirty="0">
                  <a:latin typeface="Century Gothic" pitchFamily="34" charset="0"/>
                </a:rPr>
                <a:t> </a:t>
              </a:r>
              <a:r>
                <a:rPr lang="en-GB" sz="1700" b="1" dirty="0" err="1">
                  <a:latin typeface="Century Gothic" pitchFamily="34" charset="0"/>
                </a:rPr>
                <a:t>Saoudite</a:t>
              </a:r>
              <a:endParaRPr lang="en-GB" sz="1700" b="1" dirty="0">
                <a:latin typeface="Century Gothic" pitchFamily="34" charset="0"/>
              </a:endParaRPr>
            </a:p>
          </p:txBody>
        </p:sp>
      </p:grpSp>
      <p:grpSp>
        <p:nvGrpSpPr>
          <p:cNvPr id="207" name="Group 206"/>
          <p:cNvGrpSpPr/>
          <p:nvPr/>
        </p:nvGrpSpPr>
        <p:grpSpPr>
          <a:xfrm>
            <a:off x="442718" y="4581128"/>
            <a:ext cx="2132802" cy="1546676"/>
            <a:chOff x="445408" y="4581128"/>
            <a:chExt cx="2254384" cy="1706188"/>
          </a:xfrm>
        </p:grpSpPr>
        <p:sp>
          <p:nvSpPr>
            <p:cNvPr id="86" name="Rectangle 85"/>
            <p:cNvSpPr/>
            <p:nvPr/>
          </p:nvSpPr>
          <p:spPr>
            <a:xfrm>
              <a:off x="445408" y="4847316"/>
              <a:ext cx="1440000" cy="1440000"/>
            </a:xfrm>
            <a:prstGeom prst="rect">
              <a:avLst/>
            </a:prstGeom>
            <a:solidFill>
              <a:schemeClr val="bg1"/>
            </a:solidFill>
            <a:ln w="28575">
              <a:solidFill>
                <a:srgbClr val="FF99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TextBox 140"/>
            <p:cNvSpPr txBox="1"/>
            <p:nvPr/>
          </p:nvSpPr>
          <p:spPr>
            <a:xfrm>
              <a:off x="587218" y="4915054"/>
              <a:ext cx="1094656" cy="877163"/>
            </a:xfrm>
            <a:prstGeom prst="rect">
              <a:avLst/>
            </a:prstGeom>
            <a:noFill/>
          </p:spPr>
          <p:txBody>
            <a:bodyPr wrap="square" rtlCol="0">
              <a:spAutoFit/>
            </a:bodyPr>
            <a:lstStyle/>
            <a:p>
              <a:pPr algn="ctr"/>
              <a:r>
                <a:rPr lang="en-GB" sz="1700" dirty="0">
                  <a:latin typeface="Century Gothic" pitchFamily="34" charset="0"/>
                </a:rPr>
                <a:t>Mine de </a:t>
              </a:r>
              <a:r>
                <a:rPr lang="en-GB" sz="1700" b="1" dirty="0">
                  <a:solidFill>
                    <a:srgbClr val="28A046"/>
                  </a:solidFill>
                  <a:latin typeface="Century Gothic" pitchFamily="34" charset="0"/>
                </a:rPr>
                <a:t>Lithium </a:t>
              </a:r>
              <a:r>
                <a:rPr lang="en-GB" sz="1700" dirty="0">
                  <a:latin typeface="Century Gothic" pitchFamily="34" charset="0"/>
                </a:rPr>
                <a:t>au </a:t>
              </a:r>
              <a:r>
                <a:rPr lang="en-GB" sz="1700" b="1" dirty="0">
                  <a:latin typeface="Century Gothic" pitchFamily="34" charset="0"/>
                </a:rPr>
                <a:t>Chili</a:t>
              </a:r>
            </a:p>
          </p:txBody>
        </p:sp>
        <p:cxnSp>
          <p:nvCxnSpPr>
            <p:cNvPr id="103" name="Straight Connector 102"/>
            <p:cNvCxnSpPr/>
            <p:nvPr/>
          </p:nvCxnSpPr>
          <p:spPr>
            <a:xfrm flipV="1">
              <a:off x="1835696" y="4581128"/>
              <a:ext cx="864096" cy="576064"/>
            </a:xfrm>
            <a:prstGeom prst="line">
              <a:avLst/>
            </a:prstGeom>
            <a:ln w="5715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35123" y="2054320"/>
            <a:ext cx="2276637" cy="2069735"/>
            <a:chOff x="135123" y="2204864"/>
            <a:chExt cx="2276637" cy="1919191"/>
          </a:xfrm>
        </p:grpSpPr>
        <p:cxnSp>
          <p:nvCxnSpPr>
            <p:cNvPr id="101" name="Straight Connector 100"/>
            <p:cNvCxnSpPr/>
            <p:nvPr/>
          </p:nvCxnSpPr>
          <p:spPr>
            <a:xfrm flipV="1">
              <a:off x="1619672" y="2204864"/>
              <a:ext cx="792088" cy="648072"/>
            </a:xfrm>
            <a:prstGeom prst="line">
              <a:avLst/>
            </a:prstGeom>
            <a:ln w="5715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135123" y="2462062"/>
              <a:ext cx="1600365" cy="1661993"/>
              <a:chOff x="279139" y="373830"/>
              <a:chExt cx="1600365" cy="1661993"/>
            </a:xfrm>
          </p:grpSpPr>
          <p:sp>
            <p:nvSpPr>
              <p:cNvPr id="76" name="Rectangle 75"/>
              <p:cNvSpPr/>
              <p:nvPr/>
            </p:nvSpPr>
            <p:spPr>
              <a:xfrm>
                <a:off x="323528" y="404664"/>
                <a:ext cx="1440000" cy="1440000"/>
              </a:xfrm>
              <a:prstGeom prst="rect">
                <a:avLst/>
              </a:prstGeom>
              <a:solidFill>
                <a:schemeClr val="bg1"/>
              </a:solidFill>
              <a:ln w="28575">
                <a:solidFill>
                  <a:srgbClr val="FF99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TextBox 144"/>
              <p:cNvSpPr txBox="1"/>
              <p:nvPr/>
            </p:nvSpPr>
            <p:spPr>
              <a:xfrm>
                <a:off x="279139" y="373830"/>
                <a:ext cx="1600365" cy="1661993"/>
              </a:xfrm>
              <a:prstGeom prst="rect">
                <a:avLst/>
              </a:prstGeom>
              <a:noFill/>
            </p:spPr>
            <p:txBody>
              <a:bodyPr wrap="square" rtlCol="0">
                <a:spAutoFit/>
              </a:bodyPr>
              <a:lstStyle/>
              <a:p>
                <a:pPr algn="ctr"/>
                <a:r>
                  <a:rPr lang="en-GB" sz="1700" dirty="0">
                    <a:latin typeface="Century Gothic" pitchFamily="34" charset="0"/>
                  </a:rPr>
                  <a:t>Mine de </a:t>
                </a:r>
                <a:r>
                  <a:rPr lang="en-GB" sz="1700" b="1" dirty="0">
                    <a:solidFill>
                      <a:srgbClr val="28A046"/>
                    </a:solidFill>
                    <a:latin typeface="Century Gothic" pitchFamily="34" charset="0"/>
                  </a:rPr>
                  <a:t>Zinc</a:t>
                </a:r>
                <a:r>
                  <a:rPr lang="en-GB" sz="1700" dirty="0">
                    <a:latin typeface="Century Gothic" pitchFamily="34" charset="0"/>
                  </a:rPr>
                  <a:t> au </a:t>
                </a:r>
                <a:r>
                  <a:rPr lang="en-GB" sz="1700" b="1" dirty="0">
                    <a:latin typeface="Century Gothic" pitchFamily="34" charset="0"/>
                  </a:rPr>
                  <a:t>Canada</a:t>
                </a:r>
                <a:r>
                  <a:rPr lang="en-GB" sz="1700" dirty="0">
                    <a:latin typeface="Century Gothic" pitchFamily="34" charset="0"/>
                  </a:rPr>
                  <a:t>, avec du </a:t>
                </a:r>
                <a:r>
                  <a:rPr lang="en-GB" sz="1700" dirty="0" err="1">
                    <a:latin typeface="Century Gothic" pitchFamily="34" charset="0"/>
                  </a:rPr>
                  <a:t>l’</a:t>
                </a:r>
                <a:r>
                  <a:rPr lang="en-GB" sz="1700" b="1" dirty="0" err="1">
                    <a:solidFill>
                      <a:srgbClr val="00B050"/>
                    </a:solidFill>
                    <a:latin typeface="Century Gothic" pitchFamily="34" charset="0"/>
                  </a:rPr>
                  <a:t>indium</a:t>
                </a:r>
                <a:r>
                  <a:rPr lang="en-GB" sz="1700" b="1" dirty="0">
                    <a:solidFill>
                      <a:srgbClr val="00B050"/>
                    </a:solidFill>
                    <a:latin typeface="Century Gothic" pitchFamily="34" charset="0"/>
                  </a:rPr>
                  <a:t> </a:t>
                </a:r>
                <a:r>
                  <a:rPr lang="en-GB" sz="1700" dirty="0" err="1">
                    <a:latin typeface="Century Gothic" pitchFamily="34" charset="0"/>
                  </a:rPr>
                  <a:t>en</a:t>
                </a:r>
                <a:r>
                  <a:rPr lang="en-GB" sz="1700" dirty="0">
                    <a:latin typeface="Century Gothic" pitchFamily="34" charset="0"/>
                  </a:rPr>
                  <a:t> petites </a:t>
                </a:r>
                <a:r>
                  <a:rPr lang="en-GB" sz="1700" dirty="0" err="1">
                    <a:latin typeface="Century Gothic" pitchFamily="34" charset="0"/>
                  </a:rPr>
                  <a:t>quantités</a:t>
                </a:r>
                <a:endParaRPr lang="en-GB" sz="1700" b="1" dirty="0">
                  <a:solidFill>
                    <a:srgbClr val="00B050"/>
                  </a:solidFill>
                  <a:latin typeface="Century Gothic" pitchFamily="34" charset="0"/>
                </a:endParaRPr>
              </a:p>
            </p:txBody>
          </p:sp>
        </p:grpSp>
      </p:grpSp>
      <p:sp>
        <p:nvSpPr>
          <p:cNvPr id="209" name="Freeform 208"/>
          <p:cNvSpPr/>
          <p:nvPr/>
        </p:nvSpPr>
        <p:spPr>
          <a:xfrm>
            <a:off x="6924907" y="2701383"/>
            <a:ext cx="621681" cy="426534"/>
          </a:xfrm>
          <a:custGeom>
            <a:avLst/>
            <a:gdLst>
              <a:gd name="connsiteX0" fmla="*/ 0 w 621681"/>
              <a:gd name="connsiteY0" fmla="*/ 66907 h 426534"/>
              <a:gd name="connsiteX1" fmla="*/ 50181 w 621681"/>
              <a:gd name="connsiteY1" fmla="*/ 426534 h 426534"/>
              <a:gd name="connsiteX2" fmla="*/ 621681 w 621681"/>
              <a:gd name="connsiteY2" fmla="*/ 348476 h 426534"/>
              <a:gd name="connsiteX3" fmla="*/ 563137 w 621681"/>
              <a:gd name="connsiteY3" fmla="*/ 0 h 426534"/>
              <a:gd name="connsiteX4" fmla="*/ 0 w 621681"/>
              <a:gd name="connsiteY4" fmla="*/ 66907 h 42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681" h="426534">
                <a:moveTo>
                  <a:pt x="0" y="66907"/>
                </a:moveTo>
                <a:lnTo>
                  <a:pt x="50181" y="426534"/>
                </a:lnTo>
                <a:lnTo>
                  <a:pt x="621681" y="348476"/>
                </a:lnTo>
                <a:lnTo>
                  <a:pt x="563137" y="0"/>
                </a:lnTo>
                <a:lnTo>
                  <a:pt x="0" y="66907"/>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0" name="Straight Connector 209"/>
          <p:cNvCxnSpPr/>
          <p:nvPr/>
        </p:nvCxnSpPr>
        <p:spPr>
          <a:xfrm flipH="1">
            <a:off x="7236296" y="2060848"/>
            <a:ext cx="144016" cy="864096"/>
          </a:xfrm>
          <a:prstGeom prst="line">
            <a:avLst/>
          </a:prstGeom>
          <a:ln w="57150">
            <a:solidFill>
              <a:srgbClr val="FF9900"/>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7308304" y="692696"/>
            <a:ext cx="1440000" cy="1440000"/>
          </a:xfrm>
          <a:prstGeom prst="rect">
            <a:avLst/>
          </a:prstGeom>
          <a:solidFill>
            <a:schemeClr val="bg1"/>
          </a:solidFill>
          <a:ln w="28575">
            <a:solidFill>
              <a:srgbClr val="FF99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88"/>
          <p:cNvSpPr/>
          <p:nvPr/>
        </p:nvSpPr>
        <p:spPr>
          <a:xfrm rot="545943">
            <a:off x="4498044" y="1745177"/>
            <a:ext cx="804162" cy="431632"/>
          </a:xfrm>
          <a:custGeom>
            <a:avLst/>
            <a:gdLst>
              <a:gd name="connsiteX0" fmla="*/ 0 w 621681"/>
              <a:gd name="connsiteY0" fmla="*/ 66907 h 426534"/>
              <a:gd name="connsiteX1" fmla="*/ 50181 w 621681"/>
              <a:gd name="connsiteY1" fmla="*/ 426534 h 426534"/>
              <a:gd name="connsiteX2" fmla="*/ 621681 w 621681"/>
              <a:gd name="connsiteY2" fmla="*/ 348476 h 426534"/>
              <a:gd name="connsiteX3" fmla="*/ 563137 w 621681"/>
              <a:gd name="connsiteY3" fmla="*/ 0 h 426534"/>
              <a:gd name="connsiteX4" fmla="*/ 0 w 621681"/>
              <a:gd name="connsiteY4" fmla="*/ 66907 h 42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681" h="426534">
                <a:moveTo>
                  <a:pt x="0" y="66907"/>
                </a:moveTo>
                <a:lnTo>
                  <a:pt x="50181" y="426534"/>
                </a:lnTo>
                <a:lnTo>
                  <a:pt x="621681" y="348476"/>
                </a:lnTo>
                <a:lnTo>
                  <a:pt x="563137" y="0"/>
                </a:lnTo>
                <a:lnTo>
                  <a:pt x="0" y="66907"/>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TextBox 143"/>
          <p:cNvSpPr txBox="1"/>
          <p:nvPr/>
        </p:nvSpPr>
        <p:spPr>
          <a:xfrm>
            <a:off x="7510302" y="819387"/>
            <a:ext cx="1080120" cy="1138773"/>
          </a:xfrm>
          <a:prstGeom prst="rect">
            <a:avLst/>
          </a:prstGeom>
          <a:noFill/>
        </p:spPr>
        <p:txBody>
          <a:bodyPr wrap="square" rtlCol="0">
            <a:spAutoFit/>
          </a:bodyPr>
          <a:lstStyle/>
          <a:p>
            <a:pPr algn="ctr"/>
            <a:r>
              <a:rPr lang="en-GB" sz="1700" dirty="0">
                <a:latin typeface="Century Gothic" pitchFamily="34" charset="0"/>
              </a:rPr>
              <a:t>Mine de </a:t>
            </a:r>
            <a:r>
              <a:rPr lang="en-GB" sz="1700" b="1" dirty="0" err="1">
                <a:solidFill>
                  <a:srgbClr val="28A046"/>
                </a:solidFill>
                <a:latin typeface="Century Gothic" pitchFamily="34" charset="0"/>
              </a:rPr>
              <a:t>cuivre</a:t>
            </a:r>
            <a:r>
              <a:rPr lang="en-GB" sz="1700" dirty="0">
                <a:latin typeface="Century Gothic" pitchFamily="34" charset="0"/>
              </a:rPr>
              <a:t> </a:t>
            </a:r>
            <a:r>
              <a:rPr lang="en-GB" sz="1700" dirty="0" err="1">
                <a:latin typeface="Century Gothic" pitchFamily="34" charset="0"/>
              </a:rPr>
              <a:t>en</a:t>
            </a:r>
            <a:r>
              <a:rPr lang="en-GB" sz="1700" dirty="0">
                <a:latin typeface="Century Gothic" pitchFamily="34" charset="0"/>
              </a:rPr>
              <a:t> </a:t>
            </a:r>
            <a:r>
              <a:rPr lang="en-GB" sz="1700" b="1" dirty="0">
                <a:latin typeface="Century Gothic" pitchFamily="34" charset="0"/>
              </a:rPr>
              <a:t>Chine</a:t>
            </a:r>
          </a:p>
        </p:txBody>
      </p:sp>
      <p:grpSp>
        <p:nvGrpSpPr>
          <p:cNvPr id="206" name="Group 205"/>
          <p:cNvGrpSpPr/>
          <p:nvPr/>
        </p:nvGrpSpPr>
        <p:grpSpPr>
          <a:xfrm>
            <a:off x="2631261" y="44624"/>
            <a:ext cx="2300778" cy="1838455"/>
            <a:chOff x="2765487" y="188640"/>
            <a:chExt cx="2166553" cy="1728192"/>
          </a:xfrm>
        </p:grpSpPr>
        <p:sp>
          <p:nvSpPr>
            <p:cNvPr id="140" name="TextBox 139"/>
            <p:cNvSpPr txBox="1"/>
            <p:nvPr/>
          </p:nvSpPr>
          <p:spPr>
            <a:xfrm>
              <a:off x="2843808" y="188640"/>
              <a:ext cx="1440160" cy="1477328"/>
            </a:xfrm>
            <a:prstGeom prst="rect">
              <a:avLst/>
            </a:prstGeom>
            <a:solidFill>
              <a:schemeClr val="bg1"/>
            </a:solidFill>
            <a:ln w="28575">
              <a:solidFill>
                <a:srgbClr val="FF99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lt1"/>
                  </a:solidFill>
                </a:rPr>
                <a:t>Electronic waste recycling centre in Europe</a:t>
              </a:r>
            </a:p>
          </p:txBody>
        </p:sp>
        <p:sp>
          <p:nvSpPr>
            <p:cNvPr id="131" name="TextBox 130"/>
            <p:cNvSpPr txBox="1"/>
            <p:nvPr/>
          </p:nvSpPr>
          <p:spPr>
            <a:xfrm>
              <a:off x="2765487" y="241181"/>
              <a:ext cx="1582992" cy="1316394"/>
            </a:xfrm>
            <a:prstGeom prst="rect">
              <a:avLst/>
            </a:prstGeom>
            <a:noFill/>
          </p:spPr>
          <p:txBody>
            <a:bodyPr wrap="square" rtlCol="0">
              <a:spAutoFit/>
            </a:bodyPr>
            <a:lstStyle/>
            <a:p>
              <a:pPr algn="ctr"/>
              <a:r>
                <a:rPr lang="en-GB" sz="1700" dirty="0">
                  <a:latin typeface="Century Gothic" pitchFamily="34" charset="0"/>
                </a:rPr>
                <a:t>Centre de </a:t>
              </a:r>
              <a:r>
                <a:rPr lang="en-GB" sz="1700" dirty="0" err="1">
                  <a:latin typeface="Century Gothic" pitchFamily="34" charset="0"/>
                </a:rPr>
                <a:t>recyclage</a:t>
              </a:r>
              <a:r>
                <a:rPr lang="en-GB" sz="1700" dirty="0">
                  <a:latin typeface="Century Gothic" pitchFamily="34" charset="0"/>
                </a:rPr>
                <a:t> des </a:t>
              </a:r>
              <a:r>
                <a:rPr lang="en-GB" sz="1700" b="1" dirty="0" err="1">
                  <a:solidFill>
                    <a:srgbClr val="28A046"/>
                  </a:solidFill>
                  <a:latin typeface="Century Gothic" pitchFamily="34" charset="0"/>
                </a:rPr>
                <a:t>déchets</a:t>
              </a:r>
              <a:r>
                <a:rPr lang="en-GB" sz="1700" b="1" dirty="0">
                  <a:solidFill>
                    <a:srgbClr val="28A046"/>
                  </a:solidFill>
                  <a:latin typeface="Century Gothic" pitchFamily="34" charset="0"/>
                </a:rPr>
                <a:t> </a:t>
              </a:r>
              <a:r>
                <a:rPr lang="en-GB" sz="1700" b="1" dirty="0" err="1">
                  <a:solidFill>
                    <a:srgbClr val="28A046"/>
                  </a:solidFill>
                  <a:latin typeface="Century Gothic" pitchFamily="34" charset="0"/>
                </a:rPr>
                <a:t>électroniques</a:t>
              </a:r>
              <a:r>
                <a:rPr lang="en-GB" sz="1700" b="1" dirty="0">
                  <a:solidFill>
                    <a:srgbClr val="28A046"/>
                  </a:solidFill>
                  <a:latin typeface="Century Gothic" pitchFamily="34" charset="0"/>
                </a:rPr>
                <a:t> </a:t>
              </a:r>
              <a:r>
                <a:rPr lang="en-GB" sz="1700" dirty="0" err="1">
                  <a:latin typeface="Century Gothic" pitchFamily="34" charset="0"/>
                </a:rPr>
                <a:t>en</a:t>
              </a:r>
              <a:r>
                <a:rPr lang="en-GB" sz="1700" dirty="0">
                  <a:latin typeface="Century Gothic" pitchFamily="34" charset="0"/>
                </a:rPr>
                <a:t> </a:t>
              </a:r>
              <a:r>
                <a:rPr lang="en-GB" sz="1700" b="1" dirty="0">
                  <a:latin typeface="Century Gothic" pitchFamily="34" charset="0"/>
                </a:rPr>
                <a:t>Europe</a:t>
              </a:r>
            </a:p>
          </p:txBody>
        </p:sp>
        <p:cxnSp>
          <p:nvCxnSpPr>
            <p:cNvPr id="149" name="Straight Connector 148"/>
            <p:cNvCxnSpPr/>
            <p:nvPr/>
          </p:nvCxnSpPr>
          <p:spPr>
            <a:xfrm>
              <a:off x="4283968" y="1412776"/>
              <a:ext cx="648072" cy="504056"/>
            </a:xfrm>
            <a:prstGeom prst="line">
              <a:avLst/>
            </a:prstGeom>
            <a:ln w="57150">
              <a:solidFill>
                <a:srgbClr val="FF99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extBox 14"/>
          <p:cNvSpPr txBox="1"/>
          <p:nvPr/>
        </p:nvSpPr>
        <p:spPr>
          <a:xfrm>
            <a:off x="179512" y="5301208"/>
            <a:ext cx="7632848" cy="523220"/>
          </a:xfrm>
          <a:prstGeom prst="rect">
            <a:avLst/>
          </a:prstGeom>
          <a:noFill/>
        </p:spPr>
        <p:txBody>
          <a:bodyPr wrap="square" rtlCol="0">
            <a:spAutoFit/>
          </a:bodyPr>
          <a:lstStyle/>
          <a:p>
            <a:endParaRPr lang="en-GB" sz="2800" dirty="0">
              <a:latin typeface="Century Gothic" pitchFamily="34" charset="0"/>
            </a:endParaRPr>
          </a:p>
        </p:txBody>
      </p:sp>
      <p:grpSp>
        <p:nvGrpSpPr>
          <p:cNvPr id="6" name="Group 9"/>
          <p:cNvGrpSpPr/>
          <p:nvPr/>
        </p:nvGrpSpPr>
        <p:grpSpPr>
          <a:xfrm>
            <a:off x="7718796" y="0"/>
            <a:ext cx="1390502" cy="641606"/>
            <a:chOff x="7718796" y="0"/>
            <a:chExt cx="1390502" cy="641606"/>
          </a:xfrm>
        </p:grpSpPr>
        <p:sp>
          <p:nvSpPr>
            <p:cNvPr id="7" name="TextBox 6"/>
            <p:cNvSpPr txBox="1"/>
            <p:nvPr/>
          </p:nvSpPr>
          <p:spPr>
            <a:xfrm>
              <a:off x="7718796" y="0"/>
              <a:ext cx="886446" cy="338554"/>
            </a:xfrm>
            <a:prstGeom prst="rect">
              <a:avLst/>
            </a:prstGeom>
            <a:noFill/>
          </p:spPr>
          <p:txBody>
            <a:bodyPr wrap="square" rtlCol="0">
              <a:spAutoFit/>
            </a:bodyPr>
            <a:lstStyle/>
            <a:p>
              <a:pPr algn="r"/>
              <a:r>
                <a:rPr lang="en-GB" sz="1600" dirty="0">
                  <a:latin typeface="Century Gothic" pitchFamily="34" charset="0"/>
                </a:rPr>
                <a:t>Fiche 2</a:t>
              </a:r>
            </a:p>
          </p:txBody>
        </p:sp>
        <p:pic>
          <p:nvPicPr>
            <p:cNvPr id="8" name="Picture 7" descr="Student sheets.png"/>
            <p:cNvPicPr>
              <a:picLocks noChangeAspect="1"/>
            </p:cNvPicPr>
            <p:nvPr/>
          </p:nvPicPr>
          <p:blipFill>
            <a:blip r:embed="rId4" cstate="print"/>
            <a:stretch>
              <a:fillRect/>
            </a:stretch>
          </p:blipFill>
          <p:spPr>
            <a:xfrm>
              <a:off x="8598815" y="44624"/>
              <a:ext cx="510483" cy="596982"/>
            </a:xfrm>
            <a:prstGeom prst="rect">
              <a:avLst/>
            </a:prstGeom>
          </p:spPr>
        </p:pic>
      </p:grpSp>
      <p:grpSp>
        <p:nvGrpSpPr>
          <p:cNvPr id="24" name="Group 9"/>
          <p:cNvGrpSpPr/>
          <p:nvPr/>
        </p:nvGrpSpPr>
        <p:grpSpPr>
          <a:xfrm>
            <a:off x="3080837" y="0"/>
            <a:ext cx="1456461" cy="641606"/>
            <a:chOff x="7652837" y="0"/>
            <a:chExt cx="1456461" cy="641606"/>
          </a:xfrm>
        </p:grpSpPr>
        <p:sp>
          <p:nvSpPr>
            <p:cNvPr id="26" name="TextBox 25"/>
            <p:cNvSpPr txBox="1"/>
            <p:nvPr/>
          </p:nvSpPr>
          <p:spPr>
            <a:xfrm>
              <a:off x="7652837" y="0"/>
              <a:ext cx="952405" cy="338554"/>
            </a:xfrm>
            <a:prstGeom prst="rect">
              <a:avLst/>
            </a:prstGeom>
            <a:noFill/>
          </p:spPr>
          <p:txBody>
            <a:bodyPr wrap="square" rtlCol="0">
              <a:spAutoFit/>
            </a:bodyPr>
            <a:lstStyle/>
            <a:p>
              <a:pPr algn="r"/>
              <a:r>
                <a:rPr lang="en-GB" sz="1600" dirty="0">
                  <a:latin typeface="Century Gothic" pitchFamily="34" charset="0"/>
                </a:rPr>
                <a:t>Fiche 2</a:t>
              </a:r>
            </a:p>
          </p:txBody>
        </p:sp>
        <p:pic>
          <p:nvPicPr>
            <p:cNvPr id="27" name="Picture 26" descr="Student sheets.png"/>
            <p:cNvPicPr>
              <a:picLocks noChangeAspect="1"/>
            </p:cNvPicPr>
            <p:nvPr/>
          </p:nvPicPr>
          <p:blipFill>
            <a:blip r:embed="rId4" cstate="print"/>
            <a:stretch>
              <a:fillRect/>
            </a:stretch>
          </p:blipFill>
          <p:spPr>
            <a:xfrm>
              <a:off x="8598815" y="44624"/>
              <a:ext cx="510483" cy="596982"/>
            </a:xfrm>
            <a:prstGeom prst="rect">
              <a:avLst/>
            </a:prstGeom>
          </p:spPr>
        </p:pic>
      </p:grpSp>
      <p:sp>
        <p:nvSpPr>
          <p:cNvPr id="28" name="TextBox 27"/>
          <p:cNvSpPr txBox="1"/>
          <p:nvPr/>
        </p:nvSpPr>
        <p:spPr>
          <a:xfrm>
            <a:off x="72008" y="1167109"/>
            <a:ext cx="4423792" cy="5386091"/>
          </a:xfrm>
          <a:prstGeom prst="rect">
            <a:avLst/>
          </a:prstGeom>
          <a:noFill/>
          <a:ln w="19050">
            <a:noFill/>
          </a:ln>
        </p:spPr>
        <p:txBody>
          <a:bodyPr wrap="square" rtlCol="0">
            <a:spAutoFit/>
          </a:bodyPr>
          <a:lstStyle/>
          <a:p>
            <a:r>
              <a:rPr lang="fr-FR" sz="1050" dirty="0">
                <a:latin typeface="Century Gothic" pitchFamily="34" charset="0"/>
              </a:rPr>
              <a:t>Le but du jeu est de collecter 6 cartes </a:t>
            </a:r>
            <a:r>
              <a:rPr lang="fr-FR" sz="1050" dirty="0" smtClean="0">
                <a:latin typeface="Century Gothic" pitchFamily="34" charset="0"/>
              </a:rPr>
              <a:t>« En </a:t>
            </a:r>
            <a:r>
              <a:rPr lang="fr-FR" sz="1050" dirty="0">
                <a:latin typeface="Century Gothic" pitchFamily="34" charset="0"/>
              </a:rPr>
              <a:t>quête de </a:t>
            </a:r>
            <a:r>
              <a:rPr lang="fr-FR" sz="1050" dirty="0" smtClean="0">
                <a:latin typeface="Century Gothic" pitchFamily="34" charset="0"/>
              </a:rPr>
              <a:t>matériaux » </a:t>
            </a:r>
            <a:r>
              <a:rPr lang="fr-FR" sz="1050" dirty="0">
                <a:latin typeface="Century Gothic" pitchFamily="34" charset="0"/>
              </a:rPr>
              <a:t>: une  provenant de chaque mine, plus une provenant soit du puits de pétrole, soit du centre de recyclage.</a:t>
            </a:r>
          </a:p>
          <a:p>
            <a:pPr>
              <a:spcBef>
                <a:spcPts val="600"/>
              </a:spcBef>
            </a:pPr>
            <a:r>
              <a:rPr lang="fr-FR" sz="1050" dirty="0">
                <a:latin typeface="Century Gothic" pitchFamily="34" charset="0"/>
              </a:rPr>
              <a:t>Vous collectez des cartes en vous déplaçant sur le plateau, en répondant aux questions sur les cartes lorsque vous atteignez un carré jaune. Pour certaines questions, vous allez devoir deviner la réponse.</a:t>
            </a:r>
          </a:p>
          <a:p>
            <a:pPr>
              <a:spcBef>
                <a:spcPts val="600"/>
              </a:spcBef>
            </a:pPr>
            <a:r>
              <a:rPr lang="fr-FR" sz="1050" b="1" dirty="0">
                <a:solidFill>
                  <a:srgbClr val="FF9900"/>
                </a:solidFill>
                <a:latin typeface="Century Gothic" pitchFamily="34" charset="0"/>
              </a:rPr>
              <a:t>Préparation</a:t>
            </a:r>
          </a:p>
          <a:p>
            <a:pPr marL="180975" indent="-180975">
              <a:spcBef>
                <a:spcPts val="600"/>
              </a:spcBef>
            </a:pPr>
            <a:r>
              <a:rPr lang="fr-FR" sz="1050" b="1" dirty="0">
                <a:latin typeface="Century Gothic" pitchFamily="34" charset="0"/>
              </a:rPr>
              <a:t>1</a:t>
            </a:r>
            <a:r>
              <a:rPr lang="fr-FR" sz="1050" dirty="0">
                <a:latin typeface="Century Gothic" pitchFamily="34" charset="0"/>
              </a:rPr>
              <a:t>	Placer les cartes face cachée sur les mines, le puits de pétrole, et le centre de recyclage. </a:t>
            </a:r>
          </a:p>
          <a:p>
            <a:pPr marL="180975" indent="-180975">
              <a:spcBef>
                <a:spcPts val="600"/>
              </a:spcBef>
            </a:pPr>
            <a:r>
              <a:rPr lang="fr-FR" sz="1050" b="1" dirty="0">
                <a:latin typeface="Century Gothic" pitchFamily="34" charset="0"/>
              </a:rPr>
              <a:t>2</a:t>
            </a:r>
            <a:r>
              <a:rPr lang="fr-FR" sz="1050" dirty="0">
                <a:latin typeface="Century Gothic" pitchFamily="34" charset="0"/>
              </a:rPr>
              <a:t>	Placer votre pion sur une case jaune, celle que vous souhaitez.</a:t>
            </a:r>
          </a:p>
          <a:p>
            <a:pPr marL="342900" indent="-342900">
              <a:spcBef>
                <a:spcPts val="600"/>
              </a:spcBef>
            </a:pPr>
            <a:r>
              <a:rPr lang="fr-FR" sz="1050" b="1" dirty="0">
                <a:solidFill>
                  <a:srgbClr val="FF9900"/>
                </a:solidFill>
                <a:latin typeface="Century Gothic" pitchFamily="34" charset="0"/>
              </a:rPr>
              <a:t>Comment y jouer</a:t>
            </a:r>
          </a:p>
          <a:p>
            <a:pPr marL="179388" indent="-179388">
              <a:spcBef>
                <a:spcPts val="600"/>
              </a:spcBef>
            </a:pPr>
            <a:r>
              <a:rPr lang="fr-FR" sz="1050" b="1" dirty="0">
                <a:latin typeface="Century Gothic" pitchFamily="34" charset="0"/>
              </a:rPr>
              <a:t>1</a:t>
            </a:r>
            <a:r>
              <a:rPr lang="fr-FR" sz="1050" dirty="0">
                <a:latin typeface="Century Gothic" pitchFamily="34" charset="0"/>
              </a:rPr>
              <a:t>	Le joueur à droite du joueur le plus jeune prend une carte de la pile la plus proche du pion du joueur le plus jeune, et lit la question à voix haute. Le joueur le plus jeune répond à la question. Si la réponse est correcte, ils gardent la carte. Si la réponse est fausse, ils replacent la carte en dessous de la pile.</a:t>
            </a:r>
          </a:p>
          <a:p>
            <a:pPr marL="179388" indent="-179388">
              <a:spcBef>
                <a:spcPts val="600"/>
              </a:spcBef>
            </a:pPr>
            <a:r>
              <a:rPr lang="fr-FR" sz="1050" b="1" dirty="0">
                <a:latin typeface="Century Gothic" pitchFamily="34" charset="0"/>
              </a:rPr>
              <a:t>2</a:t>
            </a:r>
            <a:r>
              <a:rPr lang="fr-FR" sz="1050" dirty="0">
                <a:latin typeface="Century Gothic" pitchFamily="34" charset="0"/>
              </a:rPr>
              <a:t>	Recommencer  l’étape 1 pour chaque joueur.</a:t>
            </a:r>
          </a:p>
          <a:p>
            <a:pPr marL="179388" indent="-179388">
              <a:spcBef>
                <a:spcPts val="600"/>
              </a:spcBef>
            </a:pPr>
            <a:r>
              <a:rPr lang="fr-FR" sz="1050" b="1" dirty="0">
                <a:latin typeface="Century Gothic" pitchFamily="34" charset="0"/>
              </a:rPr>
              <a:t>3</a:t>
            </a:r>
            <a:r>
              <a:rPr lang="fr-FR" sz="1050" dirty="0">
                <a:latin typeface="Century Gothic" pitchFamily="34" charset="0"/>
              </a:rPr>
              <a:t>	Le joueur le plus jeune lance le dé. Il déplace son pion sur le nombre de case indiqué par le dé, dans n’importe quelle direction, en direction d’une case jaune. S’il atterrit sur une case jaune il prend une carte et, sans la regarder, la donne au joueur sur sa droite. Continuer en reprenant au numéro 1, ci-dessus.</a:t>
            </a:r>
          </a:p>
          <a:p>
            <a:pPr marL="179388" indent="-179388">
              <a:spcBef>
                <a:spcPts val="600"/>
              </a:spcBef>
            </a:pPr>
            <a:r>
              <a:rPr lang="fr-FR" sz="1050" b="1" dirty="0">
                <a:latin typeface="Century Gothic" pitchFamily="34" charset="0"/>
              </a:rPr>
              <a:t>4</a:t>
            </a:r>
            <a:r>
              <a:rPr lang="fr-FR" sz="1050" dirty="0">
                <a:latin typeface="Century Gothic" pitchFamily="34" charset="0"/>
              </a:rPr>
              <a:t>	Recommencer l’étape 3 pour tous les joueurs jusqu’à ce qu’un joueur ait les 6 carte (voir but du jeu, ci-dessus). Ce joueur gagne.</a:t>
            </a:r>
          </a:p>
          <a:p>
            <a:pPr marL="179388" indent="-179388">
              <a:spcBef>
                <a:spcPts val="600"/>
              </a:spcBef>
            </a:pPr>
            <a:r>
              <a:rPr lang="fr-FR" sz="1050" b="1" dirty="0">
                <a:latin typeface="Century Gothic" pitchFamily="34" charset="0"/>
              </a:rPr>
              <a:t>5</a:t>
            </a:r>
            <a:r>
              <a:rPr lang="fr-FR" sz="1050" dirty="0">
                <a:latin typeface="Century Gothic" pitchFamily="34" charset="0"/>
              </a:rPr>
              <a:t>	Continuer jusqu’à ce que toutes les cartes soient collectées.</a:t>
            </a:r>
          </a:p>
        </p:txBody>
      </p:sp>
      <p:sp>
        <p:nvSpPr>
          <p:cNvPr id="33" name="TextBox 32"/>
          <p:cNvSpPr txBox="1"/>
          <p:nvPr/>
        </p:nvSpPr>
        <p:spPr>
          <a:xfrm>
            <a:off x="2391476" y="172936"/>
            <a:ext cx="1219519" cy="646331"/>
          </a:xfrm>
          <a:prstGeom prst="rect">
            <a:avLst/>
          </a:prstGeom>
          <a:noFill/>
        </p:spPr>
        <p:txBody>
          <a:bodyPr wrap="square" rtlCol="0">
            <a:spAutoFit/>
          </a:bodyPr>
          <a:lstStyle/>
          <a:p>
            <a:r>
              <a:rPr lang="en-GB" b="1" dirty="0">
                <a:solidFill>
                  <a:srgbClr val="FF9900"/>
                </a:solidFill>
                <a:latin typeface="Century Gothic" pitchFamily="34" charset="0"/>
              </a:rPr>
              <a:t>Règles du jeu</a:t>
            </a:r>
          </a:p>
        </p:txBody>
      </p:sp>
      <p:grpSp>
        <p:nvGrpSpPr>
          <p:cNvPr id="22" name="Group 21"/>
          <p:cNvGrpSpPr/>
          <p:nvPr/>
        </p:nvGrpSpPr>
        <p:grpSpPr>
          <a:xfrm>
            <a:off x="6019800" y="-228600"/>
            <a:ext cx="1289270" cy="1301823"/>
            <a:chOff x="6240002" y="3505809"/>
            <a:chExt cx="1936123" cy="1843209"/>
          </a:xfrm>
        </p:grpSpPr>
        <p:pic>
          <p:nvPicPr>
            <p:cNvPr id="23" name="Picture 22" descr="Materials quest logo.png"/>
            <p:cNvPicPr>
              <a:picLocks noChangeAspect="1"/>
            </p:cNvPicPr>
            <p:nvPr/>
          </p:nvPicPr>
          <p:blipFill>
            <a:blip r:embed="rId5" cstate="print"/>
            <a:stretch>
              <a:fillRect/>
            </a:stretch>
          </p:blipFill>
          <p:spPr>
            <a:xfrm>
              <a:off x="6300191" y="3922452"/>
              <a:ext cx="1387901" cy="1344975"/>
            </a:xfrm>
            <a:prstGeom prst="rect">
              <a:avLst/>
            </a:prstGeom>
            <a:noFill/>
            <a:ln>
              <a:noFill/>
            </a:ln>
            <a:effectLst>
              <a:outerShdw blurRad="50800" dist="38100" dir="2700000" algn="tl" rotWithShape="0">
                <a:prstClr val="black">
                  <a:alpha val="40000"/>
                </a:prstClr>
              </a:outerShdw>
            </a:effectLst>
          </p:spPr>
        </p:pic>
        <p:sp>
          <p:nvSpPr>
            <p:cNvPr id="25" name="TextBox 24"/>
            <p:cNvSpPr txBox="1"/>
            <p:nvPr/>
          </p:nvSpPr>
          <p:spPr>
            <a:xfrm rot="16200000">
              <a:off x="5526385" y="4219426"/>
              <a:ext cx="1843209" cy="415975"/>
            </a:xfrm>
            <a:prstGeom prst="rect">
              <a:avLst/>
            </a:prstGeom>
            <a:noFill/>
          </p:spPr>
          <p:txBody>
            <a:bodyPr wrap="square" rtlCol="0">
              <a:spAutoFit/>
            </a:bodyPr>
            <a:lstStyle/>
            <a:p>
              <a:r>
                <a:rPr lang="en-GB" sz="1200" dirty="0">
                  <a:solidFill>
                    <a:schemeClr val="bg1"/>
                  </a:solidFill>
                  <a:latin typeface="Century Gothic" pitchFamily="34" charset="0"/>
                </a:rPr>
                <a:t>En quête de</a:t>
              </a:r>
            </a:p>
          </p:txBody>
        </p:sp>
        <p:sp>
          <p:nvSpPr>
            <p:cNvPr id="34" name="TextBox 33"/>
            <p:cNvSpPr txBox="1"/>
            <p:nvPr/>
          </p:nvSpPr>
          <p:spPr>
            <a:xfrm>
              <a:off x="6571741" y="4908369"/>
              <a:ext cx="1604384" cy="348616"/>
            </a:xfrm>
            <a:prstGeom prst="rect">
              <a:avLst/>
            </a:prstGeom>
            <a:noFill/>
          </p:spPr>
          <p:txBody>
            <a:bodyPr wrap="square" rtlCol="0">
              <a:spAutoFit/>
            </a:bodyPr>
            <a:lstStyle/>
            <a:p>
              <a:r>
                <a:rPr lang="en-GB" sz="1000" b="1" dirty="0">
                  <a:solidFill>
                    <a:srgbClr val="FF9900"/>
                  </a:solidFill>
                  <a:latin typeface="Century Gothic" pitchFamily="34" charset="0"/>
                </a:rPr>
                <a:t>Matériaux</a:t>
              </a:r>
            </a:p>
          </p:txBody>
        </p:sp>
      </p:grpSp>
      <p:sp>
        <p:nvSpPr>
          <p:cNvPr id="35" name="TextBox 34"/>
          <p:cNvSpPr txBox="1"/>
          <p:nvPr/>
        </p:nvSpPr>
        <p:spPr>
          <a:xfrm>
            <a:off x="6993884" y="274927"/>
            <a:ext cx="1173211" cy="646331"/>
          </a:xfrm>
          <a:prstGeom prst="rect">
            <a:avLst/>
          </a:prstGeom>
          <a:noFill/>
        </p:spPr>
        <p:txBody>
          <a:bodyPr wrap="square" rtlCol="0">
            <a:spAutoFit/>
          </a:bodyPr>
          <a:lstStyle/>
          <a:p>
            <a:r>
              <a:rPr lang="en-GB" b="1" dirty="0">
                <a:solidFill>
                  <a:srgbClr val="FF9900"/>
                </a:solidFill>
                <a:latin typeface="Century Gothic" pitchFamily="34" charset="0"/>
              </a:rPr>
              <a:t>Règles du jeu</a:t>
            </a:r>
          </a:p>
        </p:txBody>
      </p:sp>
      <p:grpSp>
        <p:nvGrpSpPr>
          <p:cNvPr id="29" name="Group 21"/>
          <p:cNvGrpSpPr/>
          <p:nvPr/>
        </p:nvGrpSpPr>
        <p:grpSpPr>
          <a:xfrm>
            <a:off x="1453930" y="-228600"/>
            <a:ext cx="1289270" cy="1301823"/>
            <a:chOff x="6240002" y="3505809"/>
            <a:chExt cx="1936123" cy="1843209"/>
          </a:xfrm>
        </p:grpSpPr>
        <p:pic>
          <p:nvPicPr>
            <p:cNvPr id="30" name="Picture 22" descr="Materials quest logo.png"/>
            <p:cNvPicPr>
              <a:picLocks noChangeAspect="1"/>
            </p:cNvPicPr>
            <p:nvPr/>
          </p:nvPicPr>
          <p:blipFill>
            <a:blip r:embed="rId5" cstate="print"/>
            <a:stretch>
              <a:fillRect/>
            </a:stretch>
          </p:blipFill>
          <p:spPr>
            <a:xfrm>
              <a:off x="6300191" y="3922452"/>
              <a:ext cx="1387901" cy="1344975"/>
            </a:xfrm>
            <a:prstGeom prst="rect">
              <a:avLst/>
            </a:prstGeom>
            <a:noFill/>
            <a:ln>
              <a:noFill/>
            </a:ln>
            <a:effectLst>
              <a:outerShdw blurRad="50800" dist="38100" dir="2700000" algn="tl" rotWithShape="0">
                <a:prstClr val="black">
                  <a:alpha val="40000"/>
                </a:prstClr>
              </a:outerShdw>
            </a:effectLst>
          </p:spPr>
        </p:pic>
        <p:sp>
          <p:nvSpPr>
            <p:cNvPr id="31" name="TextBox 24"/>
            <p:cNvSpPr txBox="1"/>
            <p:nvPr/>
          </p:nvSpPr>
          <p:spPr>
            <a:xfrm rot="16200000">
              <a:off x="5526385" y="4219426"/>
              <a:ext cx="1843209" cy="415975"/>
            </a:xfrm>
            <a:prstGeom prst="rect">
              <a:avLst/>
            </a:prstGeom>
            <a:noFill/>
          </p:spPr>
          <p:txBody>
            <a:bodyPr wrap="square" rtlCol="0">
              <a:spAutoFit/>
            </a:bodyPr>
            <a:lstStyle/>
            <a:p>
              <a:r>
                <a:rPr lang="en-GB" sz="1200" dirty="0">
                  <a:solidFill>
                    <a:schemeClr val="bg1"/>
                  </a:solidFill>
                  <a:latin typeface="Century Gothic" pitchFamily="34" charset="0"/>
                </a:rPr>
                <a:t>En quête de</a:t>
              </a:r>
            </a:p>
          </p:txBody>
        </p:sp>
        <p:sp>
          <p:nvSpPr>
            <p:cNvPr id="32" name="TextBox 33"/>
            <p:cNvSpPr txBox="1"/>
            <p:nvPr/>
          </p:nvSpPr>
          <p:spPr>
            <a:xfrm>
              <a:off x="6571741" y="4908369"/>
              <a:ext cx="1604384" cy="348616"/>
            </a:xfrm>
            <a:prstGeom prst="rect">
              <a:avLst/>
            </a:prstGeom>
            <a:noFill/>
          </p:spPr>
          <p:txBody>
            <a:bodyPr wrap="square" rtlCol="0">
              <a:spAutoFit/>
            </a:bodyPr>
            <a:lstStyle/>
            <a:p>
              <a:r>
                <a:rPr lang="en-GB" sz="1000" b="1" dirty="0">
                  <a:solidFill>
                    <a:srgbClr val="FF9900"/>
                  </a:solidFill>
                  <a:latin typeface="Century Gothic" pitchFamily="34" charset="0"/>
                </a:rPr>
                <a:t>Matériaux</a:t>
              </a:r>
            </a:p>
          </p:txBody>
        </p:sp>
      </p:grpSp>
      <p:sp>
        <p:nvSpPr>
          <p:cNvPr id="39" name="TextBox 27"/>
          <p:cNvSpPr txBox="1"/>
          <p:nvPr/>
        </p:nvSpPr>
        <p:spPr>
          <a:xfrm>
            <a:off x="4720208" y="1167109"/>
            <a:ext cx="4423792" cy="5386091"/>
          </a:xfrm>
          <a:prstGeom prst="rect">
            <a:avLst/>
          </a:prstGeom>
          <a:noFill/>
          <a:ln w="19050">
            <a:noFill/>
          </a:ln>
        </p:spPr>
        <p:txBody>
          <a:bodyPr wrap="square" rtlCol="0">
            <a:spAutoFit/>
          </a:bodyPr>
          <a:lstStyle/>
          <a:p>
            <a:r>
              <a:rPr lang="fr-FR" sz="1050" dirty="0">
                <a:latin typeface="Century Gothic" pitchFamily="34" charset="0"/>
              </a:rPr>
              <a:t>Le but du jeu est de collecter 6 cartes </a:t>
            </a:r>
            <a:r>
              <a:rPr lang="fr-FR" sz="1050" dirty="0" smtClean="0">
                <a:latin typeface="Century Gothic" pitchFamily="34" charset="0"/>
              </a:rPr>
              <a:t>« En </a:t>
            </a:r>
            <a:r>
              <a:rPr lang="fr-FR" sz="1050" dirty="0">
                <a:latin typeface="Century Gothic" pitchFamily="34" charset="0"/>
              </a:rPr>
              <a:t>quête de </a:t>
            </a:r>
            <a:r>
              <a:rPr lang="fr-FR" sz="1050" dirty="0" smtClean="0">
                <a:latin typeface="Century Gothic" pitchFamily="34" charset="0"/>
              </a:rPr>
              <a:t>matériaux » </a:t>
            </a:r>
            <a:r>
              <a:rPr lang="fr-FR" sz="1050" dirty="0">
                <a:latin typeface="Century Gothic" pitchFamily="34" charset="0"/>
              </a:rPr>
              <a:t>: une  provenant de chaque mine, plus une provenant soit du puits de pétrole, soit du centre de recyclage.</a:t>
            </a:r>
          </a:p>
          <a:p>
            <a:pPr>
              <a:spcBef>
                <a:spcPts val="600"/>
              </a:spcBef>
            </a:pPr>
            <a:r>
              <a:rPr lang="fr-FR" sz="1050" dirty="0">
                <a:latin typeface="Century Gothic" pitchFamily="34" charset="0"/>
              </a:rPr>
              <a:t>Vous collectez des cartes en vous déplaçant sur le plateau, en répondant aux questions sur les cartes lorsque vous atteignez un carré jaune. Pour certaines questions, vous allez devoir deviner la réponse.</a:t>
            </a:r>
          </a:p>
          <a:p>
            <a:pPr>
              <a:spcBef>
                <a:spcPts val="600"/>
              </a:spcBef>
            </a:pPr>
            <a:r>
              <a:rPr lang="fr-FR" sz="1050" b="1" dirty="0">
                <a:solidFill>
                  <a:srgbClr val="FF9900"/>
                </a:solidFill>
                <a:latin typeface="Century Gothic" pitchFamily="34" charset="0"/>
              </a:rPr>
              <a:t>Préparation</a:t>
            </a:r>
          </a:p>
          <a:p>
            <a:pPr marL="180975" indent="-180975">
              <a:spcBef>
                <a:spcPts val="600"/>
              </a:spcBef>
            </a:pPr>
            <a:r>
              <a:rPr lang="fr-FR" sz="1050" b="1" dirty="0">
                <a:latin typeface="Century Gothic" pitchFamily="34" charset="0"/>
              </a:rPr>
              <a:t>1</a:t>
            </a:r>
            <a:r>
              <a:rPr lang="fr-FR" sz="1050" dirty="0">
                <a:latin typeface="Century Gothic" pitchFamily="34" charset="0"/>
              </a:rPr>
              <a:t>	Placer les cartes face cachée sur les mines, le puits de pétrole, et le centre de recyclage. </a:t>
            </a:r>
          </a:p>
          <a:p>
            <a:pPr marL="180975" indent="-180975">
              <a:spcBef>
                <a:spcPts val="600"/>
              </a:spcBef>
            </a:pPr>
            <a:r>
              <a:rPr lang="fr-FR" sz="1050" b="1" dirty="0">
                <a:latin typeface="Century Gothic" pitchFamily="34" charset="0"/>
              </a:rPr>
              <a:t>2</a:t>
            </a:r>
            <a:r>
              <a:rPr lang="fr-FR" sz="1050" dirty="0">
                <a:latin typeface="Century Gothic" pitchFamily="34" charset="0"/>
              </a:rPr>
              <a:t>	Placer votre pion sur une case jaune, celle que vous souhaitez.</a:t>
            </a:r>
          </a:p>
          <a:p>
            <a:pPr marL="342900" indent="-342900">
              <a:spcBef>
                <a:spcPts val="600"/>
              </a:spcBef>
            </a:pPr>
            <a:r>
              <a:rPr lang="fr-FR" sz="1050" b="1" dirty="0">
                <a:solidFill>
                  <a:srgbClr val="FF9900"/>
                </a:solidFill>
                <a:latin typeface="Century Gothic" pitchFamily="34" charset="0"/>
              </a:rPr>
              <a:t>Comment y jouer</a:t>
            </a:r>
          </a:p>
          <a:p>
            <a:pPr marL="179388" indent="-179388">
              <a:spcBef>
                <a:spcPts val="600"/>
              </a:spcBef>
            </a:pPr>
            <a:r>
              <a:rPr lang="fr-FR" sz="1050" b="1" dirty="0">
                <a:latin typeface="Century Gothic" pitchFamily="34" charset="0"/>
              </a:rPr>
              <a:t>1</a:t>
            </a:r>
            <a:r>
              <a:rPr lang="fr-FR" sz="1050" dirty="0">
                <a:latin typeface="Century Gothic" pitchFamily="34" charset="0"/>
              </a:rPr>
              <a:t>	Le joueur à droite du joueur le plus jeune prend une carte de la pile la plus proche du pion du joueur le plus jeune, et lit la question à voix haute. Le joueur le plus jeune répond à la question. Si la réponse est correcte, ils gardent la carte. Si la réponse est fausse, ils replacent la carte en dessous de la pile.</a:t>
            </a:r>
          </a:p>
          <a:p>
            <a:pPr marL="179388" indent="-179388">
              <a:spcBef>
                <a:spcPts val="600"/>
              </a:spcBef>
            </a:pPr>
            <a:r>
              <a:rPr lang="fr-FR" sz="1050" b="1" dirty="0">
                <a:latin typeface="Century Gothic" pitchFamily="34" charset="0"/>
              </a:rPr>
              <a:t>2</a:t>
            </a:r>
            <a:r>
              <a:rPr lang="fr-FR" sz="1050" dirty="0">
                <a:latin typeface="Century Gothic" pitchFamily="34" charset="0"/>
              </a:rPr>
              <a:t>	Recommencer  l’étape 1 pour chaque joueur.</a:t>
            </a:r>
          </a:p>
          <a:p>
            <a:pPr marL="179388" indent="-179388">
              <a:spcBef>
                <a:spcPts val="600"/>
              </a:spcBef>
            </a:pPr>
            <a:r>
              <a:rPr lang="fr-FR" sz="1050" b="1" dirty="0">
                <a:latin typeface="Century Gothic" pitchFamily="34" charset="0"/>
              </a:rPr>
              <a:t>3</a:t>
            </a:r>
            <a:r>
              <a:rPr lang="fr-FR" sz="1050" dirty="0">
                <a:latin typeface="Century Gothic" pitchFamily="34" charset="0"/>
              </a:rPr>
              <a:t>	Le joueur le plus jeune lance le dé. Il déplace son pion sur le nombre de case indiqué par le dé, dans n’importe quelle direction, en direction d’une case jaune. S’il atterrit sur une case jaune il prend une carte et, sans la regarder, la donne au joueur sur sa droite. Continuer en reprenant au numéro 1, ci-dessus.</a:t>
            </a:r>
          </a:p>
          <a:p>
            <a:pPr marL="179388" indent="-179388">
              <a:spcBef>
                <a:spcPts val="600"/>
              </a:spcBef>
            </a:pPr>
            <a:r>
              <a:rPr lang="fr-FR" sz="1050" b="1" dirty="0">
                <a:latin typeface="Century Gothic" pitchFamily="34" charset="0"/>
              </a:rPr>
              <a:t>4</a:t>
            </a:r>
            <a:r>
              <a:rPr lang="fr-FR" sz="1050" dirty="0">
                <a:latin typeface="Century Gothic" pitchFamily="34" charset="0"/>
              </a:rPr>
              <a:t>	Recommencer l’étape 3 pour tous les joueurs jusqu’à ce qu’un joueur ait les 6 carte (voir but du jeu, ci-dessus). Ce joueur gagne.</a:t>
            </a:r>
          </a:p>
          <a:p>
            <a:pPr marL="179388" indent="-179388">
              <a:spcBef>
                <a:spcPts val="600"/>
              </a:spcBef>
            </a:pPr>
            <a:r>
              <a:rPr lang="fr-FR" sz="1050" b="1" dirty="0">
                <a:latin typeface="Century Gothic" pitchFamily="34" charset="0"/>
              </a:rPr>
              <a:t>5</a:t>
            </a:r>
            <a:r>
              <a:rPr lang="fr-FR" sz="1050" dirty="0">
                <a:latin typeface="Century Gothic" pitchFamily="34" charset="0"/>
              </a:rPr>
              <a:t>	Continuer jusqu’à ce que toutes les cartes soient collectées.</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Rectangle 32"/>
          <p:cNvSpPr/>
          <p:nvPr/>
        </p:nvSpPr>
        <p:spPr>
          <a:xfrm>
            <a:off x="3131840" y="3861368"/>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p:nvSpPr>
        <p:spPr>
          <a:xfrm>
            <a:off x="179512" y="909040"/>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p:cNvSpPr/>
          <p:nvPr/>
        </p:nvSpPr>
        <p:spPr>
          <a:xfrm>
            <a:off x="3131840" y="909040"/>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p:nvSpPr>
        <p:spPr>
          <a:xfrm>
            <a:off x="6084488" y="909040"/>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p:cNvSpPr/>
          <p:nvPr/>
        </p:nvSpPr>
        <p:spPr>
          <a:xfrm>
            <a:off x="179512" y="3861368"/>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p:cNvSpPr/>
          <p:nvPr/>
        </p:nvSpPr>
        <p:spPr>
          <a:xfrm>
            <a:off x="6084488" y="3861368"/>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1691679" y="116632"/>
            <a:ext cx="6878763" cy="569387"/>
          </a:xfrm>
          <a:prstGeom prst="rect">
            <a:avLst/>
          </a:prstGeom>
          <a:noFill/>
        </p:spPr>
        <p:txBody>
          <a:bodyPr wrap="square" rtlCol="0">
            <a:spAutoFit/>
          </a:bodyPr>
          <a:lstStyle/>
          <a:p>
            <a:r>
              <a:rPr lang="en-GB" sz="3100" dirty="0">
                <a:latin typeface="Century Gothic" pitchFamily="34" charset="0"/>
              </a:rPr>
              <a:t>Cartes En </a:t>
            </a:r>
            <a:r>
              <a:rPr lang="en-GB" sz="3100" dirty="0" err="1">
                <a:latin typeface="Century Gothic" pitchFamily="34" charset="0"/>
              </a:rPr>
              <a:t>quête</a:t>
            </a:r>
            <a:r>
              <a:rPr lang="en-GB" sz="3100" dirty="0">
                <a:latin typeface="Century Gothic" pitchFamily="34" charset="0"/>
              </a:rPr>
              <a:t> de </a:t>
            </a:r>
            <a:r>
              <a:rPr lang="en-GB" sz="3100" dirty="0" err="1">
                <a:latin typeface="Century Gothic" pitchFamily="34" charset="0"/>
              </a:rPr>
              <a:t>matériaux</a:t>
            </a:r>
            <a:r>
              <a:rPr lang="en-GB" sz="3100" dirty="0">
                <a:latin typeface="Century Gothic" pitchFamily="34" charset="0"/>
              </a:rPr>
              <a:t>– </a:t>
            </a:r>
            <a:r>
              <a:rPr lang="en-GB" sz="3100" b="1" dirty="0">
                <a:solidFill>
                  <a:srgbClr val="5986B7"/>
                </a:solidFill>
                <a:latin typeface="Century Gothic" pitchFamily="34" charset="0"/>
              </a:rPr>
              <a:t>A</a:t>
            </a:r>
            <a:r>
              <a:rPr lang="en-GB" sz="3100" dirty="0">
                <a:latin typeface="Century Gothic" pitchFamily="34" charset="0"/>
              </a:rPr>
              <a:t> </a:t>
            </a:r>
          </a:p>
        </p:txBody>
      </p:sp>
      <p:grpSp>
        <p:nvGrpSpPr>
          <p:cNvPr id="65" name="Group 64"/>
          <p:cNvGrpSpPr/>
          <p:nvPr/>
        </p:nvGrpSpPr>
        <p:grpSpPr>
          <a:xfrm>
            <a:off x="2195736" y="3081154"/>
            <a:ext cx="864096" cy="707886"/>
            <a:chOff x="2123728" y="3009146"/>
            <a:chExt cx="864096" cy="707886"/>
          </a:xfrm>
        </p:grpSpPr>
        <p:sp>
          <p:nvSpPr>
            <p:cNvPr id="59" name="Rounded Rectangle 58"/>
            <p:cNvSpPr/>
            <p:nvPr/>
          </p:nvSpPr>
          <p:spPr>
            <a:xfrm>
              <a:off x="2123728" y="3081154"/>
              <a:ext cx="792088"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267744" y="3009146"/>
              <a:ext cx="720080" cy="707886"/>
            </a:xfrm>
            <a:prstGeom prst="rect">
              <a:avLst/>
            </a:prstGeom>
            <a:noFill/>
          </p:spPr>
          <p:txBody>
            <a:bodyPr wrap="square" rtlCol="0">
              <a:spAutoFit/>
            </a:bodyPr>
            <a:lstStyle/>
            <a:p>
              <a:r>
                <a:rPr lang="en-GB" sz="4000" b="1" dirty="0">
                  <a:solidFill>
                    <a:schemeClr val="bg1"/>
                  </a:solidFill>
                  <a:latin typeface="Century Gothic" pitchFamily="34" charset="0"/>
                </a:rPr>
                <a:t>Li</a:t>
              </a:r>
            </a:p>
          </p:txBody>
        </p:sp>
      </p:grpSp>
      <p:sp>
        <p:nvSpPr>
          <p:cNvPr id="12" name="TextBox 11"/>
          <p:cNvSpPr txBox="1"/>
          <p:nvPr/>
        </p:nvSpPr>
        <p:spPr>
          <a:xfrm>
            <a:off x="179192" y="4653136"/>
            <a:ext cx="2736624" cy="1831271"/>
          </a:xfrm>
          <a:prstGeom prst="rect">
            <a:avLst/>
          </a:prstGeom>
          <a:noFill/>
        </p:spPr>
        <p:txBody>
          <a:bodyPr wrap="square" rtlCol="0">
            <a:spAutoFit/>
          </a:bodyPr>
          <a:lstStyle/>
          <a:p>
            <a:r>
              <a:rPr lang="en-GB" sz="1400" dirty="0">
                <a:latin typeface="Century Gothic" pitchFamily="34" charset="0"/>
              </a:rPr>
              <a:t>Au </a:t>
            </a:r>
            <a:r>
              <a:rPr lang="en-GB" sz="1400" dirty="0" err="1">
                <a:latin typeface="Century Gothic" pitchFamily="34" charset="0"/>
              </a:rPr>
              <a:t>niveau</a:t>
            </a:r>
            <a:r>
              <a:rPr lang="en-GB" sz="1400" dirty="0">
                <a:latin typeface="Century Gothic" pitchFamily="34" charset="0"/>
              </a:rPr>
              <a:t> </a:t>
            </a:r>
            <a:r>
              <a:rPr lang="en-GB" sz="1400" dirty="0" err="1">
                <a:latin typeface="Century Gothic" pitchFamily="34" charset="0"/>
              </a:rPr>
              <a:t>mondial</a:t>
            </a:r>
            <a:r>
              <a:rPr lang="en-GB" sz="1400" dirty="0">
                <a:latin typeface="Century Gothic" pitchFamily="34" charset="0"/>
              </a:rPr>
              <a:t>, </a:t>
            </a:r>
            <a:r>
              <a:rPr lang="en-GB" sz="1400" dirty="0" err="1">
                <a:latin typeface="Century Gothic" pitchFamily="34" charset="0"/>
              </a:rPr>
              <a:t>quel</a:t>
            </a:r>
            <a:r>
              <a:rPr lang="en-GB" sz="1400" dirty="0">
                <a:latin typeface="Century Gothic" pitchFamily="34" charset="0"/>
              </a:rPr>
              <a:t> </a:t>
            </a:r>
            <a:r>
              <a:rPr lang="en-GB" sz="1400" dirty="0" err="1">
                <a:latin typeface="Century Gothic" pitchFamily="34" charset="0"/>
              </a:rPr>
              <a:t>est</a:t>
            </a:r>
            <a:r>
              <a:rPr lang="en-GB" sz="1400" dirty="0">
                <a:latin typeface="Century Gothic" pitchFamily="34" charset="0"/>
              </a:rPr>
              <a:t> le </a:t>
            </a:r>
            <a:r>
              <a:rPr lang="en-GB" sz="1400" dirty="0" err="1">
                <a:latin typeface="Century Gothic" pitchFamily="34" charset="0"/>
              </a:rPr>
              <a:t>pourcentage</a:t>
            </a:r>
            <a:r>
              <a:rPr lang="en-GB" sz="1400" dirty="0">
                <a:latin typeface="Century Gothic" pitchFamily="34" charset="0"/>
              </a:rPr>
              <a:t> de batteries de </a:t>
            </a:r>
            <a:r>
              <a:rPr lang="en-GB" sz="1400" dirty="0" err="1">
                <a:latin typeface="Century Gothic" pitchFamily="34" charset="0"/>
              </a:rPr>
              <a:t>téléphones</a:t>
            </a:r>
            <a:r>
              <a:rPr lang="en-GB" sz="1400" dirty="0">
                <a:latin typeface="Century Gothic" pitchFamily="34" charset="0"/>
              </a:rPr>
              <a:t> au lithium qui </a:t>
            </a:r>
            <a:r>
              <a:rPr lang="en-GB" sz="1400" dirty="0" err="1">
                <a:latin typeface="Century Gothic" pitchFamily="34" charset="0"/>
              </a:rPr>
              <a:t>sont</a:t>
            </a:r>
            <a:r>
              <a:rPr lang="en-GB" sz="1400" dirty="0">
                <a:latin typeface="Century Gothic" pitchFamily="34" charset="0"/>
              </a:rPr>
              <a:t> </a:t>
            </a:r>
            <a:r>
              <a:rPr lang="en-GB" sz="1400" dirty="0" err="1">
                <a:latin typeface="Century Gothic" pitchFamily="34" charset="0"/>
              </a:rPr>
              <a:t>recyclées</a:t>
            </a:r>
            <a:r>
              <a:rPr lang="en-GB" sz="1400" dirty="0">
                <a:latin typeface="Century Gothic" pitchFamily="34" charset="0"/>
              </a:rPr>
              <a:t> ?</a:t>
            </a:r>
          </a:p>
          <a:p>
            <a:pPr marL="271463" indent="-271463">
              <a:spcBef>
                <a:spcPts val="600"/>
              </a:spcBef>
            </a:pPr>
            <a:r>
              <a:rPr lang="en-GB" sz="1400" b="1" dirty="0">
                <a:solidFill>
                  <a:schemeClr val="accent6">
                    <a:lumMod val="75000"/>
                  </a:schemeClr>
                </a:solidFill>
                <a:latin typeface="Century Gothic" pitchFamily="34" charset="0"/>
              </a:rPr>
              <a:t>A</a:t>
            </a:r>
            <a:r>
              <a:rPr lang="en-GB" sz="1400" dirty="0">
                <a:solidFill>
                  <a:schemeClr val="accent6">
                    <a:lumMod val="75000"/>
                  </a:schemeClr>
                </a:solidFill>
                <a:latin typeface="Century Gothic" pitchFamily="34" charset="0"/>
              </a:rPr>
              <a:t>	10%</a:t>
            </a:r>
          </a:p>
          <a:p>
            <a:pPr marL="271463" indent="-271463">
              <a:spcBef>
                <a:spcPts val="600"/>
              </a:spcBef>
            </a:pPr>
            <a:r>
              <a:rPr lang="en-GB" sz="1400" b="1" dirty="0">
                <a:latin typeface="Century Gothic" pitchFamily="34" charset="0"/>
              </a:rPr>
              <a:t>B</a:t>
            </a:r>
            <a:r>
              <a:rPr lang="en-GB" sz="1400" dirty="0">
                <a:latin typeface="Century Gothic" pitchFamily="34" charset="0"/>
              </a:rPr>
              <a:t>	50%</a:t>
            </a:r>
          </a:p>
          <a:p>
            <a:pPr marL="271463" indent="-271463">
              <a:spcBef>
                <a:spcPts val="600"/>
              </a:spcBef>
            </a:pPr>
            <a:r>
              <a:rPr lang="en-GB" sz="1400" b="1" dirty="0">
                <a:latin typeface="Century Gothic" pitchFamily="34" charset="0"/>
              </a:rPr>
              <a:t>C</a:t>
            </a:r>
            <a:r>
              <a:rPr lang="en-GB" sz="1400" dirty="0">
                <a:latin typeface="Century Gothic" pitchFamily="34" charset="0"/>
              </a:rPr>
              <a:t>	100%</a:t>
            </a:r>
            <a:endParaRPr lang="en-GB" sz="1400" dirty="0"/>
          </a:p>
        </p:txBody>
      </p:sp>
      <p:grpSp>
        <p:nvGrpSpPr>
          <p:cNvPr id="37" name="Group 36"/>
          <p:cNvGrpSpPr/>
          <p:nvPr/>
        </p:nvGrpSpPr>
        <p:grpSpPr>
          <a:xfrm>
            <a:off x="251520" y="916669"/>
            <a:ext cx="432048" cy="461665"/>
            <a:chOff x="251520" y="916669"/>
            <a:chExt cx="432048" cy="461665"/>
          </a:xfrm>
        </p:grpSpPr>
        <p:sp>
          <p:nvSpPr>
            <p:cNvPr id="36" name="Rounded Rectangle 35"/>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84672" y="916669"/>
              <a:ext cx="360040" cy="461665"/>
            </a:xfrm>
            <a:prstGeom prst="rect">
              <a:avLst/>
            </a:prstGeom>
            <a:noFill/>
          </p:spPr>
          <p:txBody>
            <a:bodyPr wrap="square" rtlCol="0">
              <a:spAutoFit/>
            </a:bodyPr>
            <a:lstStyle/>
            <a:p>
              <a:r>
                <a:rPr lang="en-GB" sz="2400" b="1" dirty="0">
                  <a:solidFill>
                    <a:schemeClr val="bg1"/>
                  </a:solidFill>
                  <a:latin typeface="Century Gothic" pitchFamily="34" charset="0"/>
                </a:rPr>
                <a:t>1</a:t>
              </a:r>
            </a:p>
          </p:txBody>
        </p:sp>
      </p:grpSp>
      <p:sp>
        <p:nvSpPr>
          <p:cNvPr id="19" name="TextBox 18"/>
          <p:cNvSpPr txBox="1"/>
          <p:nvPr/>
        </p:nvSpPr>
        <p:spPr>
          <a:xfrm>
            <a:off x="395536" y="1884601"/>
            <a:ext cx="2448272" cy="1400383"/>
          </a:xfrm>
          <a:prstGeom prst="rect">
            <a:avLst/>
          </a:prstGeom>
          <a:noFill/>
        </p:spPr>
        <p:txBody>
          <a:bodyPr wrap="square" rtlCol="0">
            <a:spAutoFit/>
          </a:bodyPr>
          <a:lstStyle/>
          <a:p>
            <a:r>
              <a:rPr lang="en-GB" sz="1400" dirty="0" err="1">
                <a:latin typeface="Century Gothic" pitchFamily="34" charset="0"/>
              </a:rPr>
              <a:t>Où</a:t>
            </a:r>
            <a:r>
              <a:rPr lang="en-GB" sz="1400" dirty="0">
                <a:latin typeface="Century Gothic" pitchFamily="34" charset="0"/>
              </a:rPr>
              <a:t> </a:t>
            </a:r>
            <a:r>
              <a:rPr lang="en-GB" sz="1400" dirty="0" err="1">
                <a:latin typeface="Century Gothic" pitchFamily="34" charset="0"/>
              </a:rPr>
              <a:t>trouve</a:t>
            </a:r>
            <a:r>
              <a:rPr lang="en-GB" sz="1400" dirty="0">
                <a:latin typeface="Century Gothic" pitchFamily="34" charset="0"/>
              </a:rPr>
              <a:t>-t-on du lithium </a:t>
            </a:r>
            <a:r>
              <a:rPr lang="en-GB" sz="1400" dirty="0" err="1">
                <a:latin typeface="Century Gothic" pitchFamily="34" charset="0"/>
              </a:rPr>
              <a:t>dans</a:t>
            </a:r>
            <a:r>
              <a:rPr lang="en-GB" sz="1400" dirty="0">
                <a:latin typeface="Century Gothic" pitchFamily="34" charset="0"/>
              </a:rPr>
              <a:t> un </a:t>
            </a:r>
            <a:r>
              <a:rPr lang="en-GB" sz="1400" dirty="0" err="1">
                <a:latin typeface="Century Gothic" pitchFamily="34" charset="0"/>
              </a:rPr>
              <a:t>téléphone</a:t>
            </a:r>
            <a:r>
              <a:rPr lang="en-GB" sz="1400" dirty="0">
                <a:latin typeface="Century Gothic" pitchFamily="34" charset="0"/>
              </a:rPr>
              <a:t> ?</a:t>
            </a:r>
          </a:p>
          <a:p>
            <a:pPr marL="271463" indent="-271463">
              <a:spcBef>
                <a:spcPts val="600"/>
              </a:spcBef>
            </a:pPr>
            <a:r>
              <a:rPr lang="en-GB" sz="1400" b="1" dirty="0">
                <a:solidFill>
                  <a:schemeClr val="accent6">
                    <a:lumMod val="75000"/>
                  </a:schemeClr>
                </a:solidFill>
                <a:latin typeface="Century Gothic" pitchFamily="34" charset="0"/>
              </a:rPr>
              <a:t>A</a:t>
            </a:r>
            <a:r>
              <a:rPr lang="en-GB" sz="1400" dirty="0">
                <a:solidFill>
                  <a:schemeClr val="accent6">
                    <a:lumMod val="75000"/>
                  </a:schemeClr>
                </a:solidFill>
                <a:latin typeface="Century Gothic" pitchFamily="34" charset="0"/>
              </a:rPr>
              <a:t>	</a:t>
            </a:r>
            <a:r>
              <a:rPr lang="en-GB" sz="1400" dirty="0" err="1">
                <a:solidFill>
                  <a:schemeClr val="accent6">
                    <a:lumMod val="75000"/>
                  </a:schemeClr>
                </a:solidFill>
                <a:latin typeface="Century Gothic" pitchFamily="34" charset="0"/>
              </a:rPr>
              <a:t>Dans</a:t>
            </a:r>
            <a:r>
              <a:rPr lang="en-GB" sz="1400" dirty="0">
                <a:solidFill>
                  <a:schemeClr val="accent6">
                    <a:lumMod val="75000"/>
                  </a:schemeClr>
                </a:solidFill>
                <a:latin typeface="Century Gothic" pitchFamily="34" charset="0"/>
              </a:rPr>
              <a:t> la </a:t>
            </a:r>
            <a:r>
              <a:rPr lang="en-GB" sz="1400" dirty="0" err="1">
                <a:solidFill>
                  <a:schemeClr val="accent6">
                    <a:lumMod val="75000"/>
                  </a:schemeClr>
                </a:solidFill>
                <a:latin typeface="Century Gothic" pitchFamily="34" charset="0"/>
              </a:rPr>
              <a:t>batterie</a:t>
            </a:r>
            <a:endParaRPr lang="en-GB" sz="1400" dirty="0">
              <a:solidFill>
                <a:schemeClr val="accent6">
                  <a:lumMod val="75000"/>
                </a:schemeClr>
              </a:solidFill>
              <a:latin typeface="Century Gothic" pitchFamily="34" charset="0"/>
            </a:endParaRPr>
          </a:p>
          <a:p>
            <a:pPr marL="271463" indent="-271463">
              <a:spcBef>
                <a:spcPts val="600"/>
              </a:spcBef>
            </a:pPr>
            <a:r>
              <a:rPr lang="en-GB" sz="1400" b="1" dirty="0">
                <a:latin typeface="Century Gothic" pitchFamily="34" charset="0"/>
              </a:rPr>
              <a:t>B</a:t>
            </a:r>
            <a:r>
              <a:rPr lang="en-GB" sz="1400" dirty="0">
                <a:latin typeface="Century Gothic" pitchFamily="34" charset="0"/>
              </a:rPr>
              <a:t>	</a:t>
            </a:r>
            <a:r>
              <a:rPr lang="en-GB" sz="1400" dirty="0" err="1">
                <a:latin typeface="Century Gothic" pitchFamily="34" charset="0"/>
              </a:rPr>
              <a:t>Dans</a:t>
            </a:r>
            <a:r>
              <a:rPr lang="en-GB" sz="1400" dirty="0">
                <a:latin typeface="Century Gothic" pitchFamily="34" charset="0"/>
              </a:rPr>
              <a:t> le circuit </a:t>
            </a:r>
            <a:r>
              <a:rPr lang="en-GB" sz="1400" dirty="0" err="1">
                <a:latin typeface="Century Gothic" pitchFamily="34" charset="0"/>
              </a:rPr>
              <a:t>imprimé</a:t>
            </a:r>
            <a:endParaRPr lang="en-GB" sz="1400" dirty="0">
              <a:latin typeface="Century Gothic" pitchFamily="34" charset="0"/>
            </a:endParaRPr>
          </a:p>
          <a:p>
            <a:pPr marL="271463" indent="-271463">
              <a:spcBef>
                <a:spcPts val="600"/>
              </a:spcBef>
            </a:pPr>
            <a:r>
              <a:rPr lang="en-GB" sz="1400" b="1" dirty="0">
                <a:latin typeface="Century Gothic" pitchFamily="34" charset="0"/>
              </a:rPr>
              <a:t>C</a:t>
            </a:r>
            <a:r>
              <a:rPr lang="en-GB" sz="1400" dirty="0">
                <a:latin typeface="Century Gothic" pitchFamily="34" charset="0"/>
              </a:rPr>
              <a:t>	</a:t>
            </a:r>
            <a:r>
              <a:rPr lang="en-GB" sz="1400" dirty="0" err="1">
                <a:latin typeface="Century Gothic" pitchFamily="34" charset="0"/>
              </a:rPr>
              <a:t>Dans</a:t>
            </a:r>
            <a:r>
              <a:rPr lang="en-GB" sz="1400" dirty="0">
                <a:latin typeface="Century Gothic" pitchFamily="34" charset="0"/>
              </a:rPr>
              <a:t> le </a:t>
            </a:r>
            <a:r>
              <a:rPr lang="en-GB" sz="1400" dirty="0" err="1">
                <a:latin typeface="Century Gothic" pitchFamily="34" charset="0"/>
              </a:rPr>
              <a:t>boîtier</a:t>
            </a:r>
            <a:endParaRPr lang="en-GB" sz="1400" dirty="0">
              <a:latin typeface="Century Gothic" pitchFamily="34" charset="0"/>
            </a:endParaRPr>
          </a:p>
        </p:txBody>
      </p:sp>
      <p:sp>
        <p:nvSpPr>
          <p:cNvPr id="20" name="TextBox 19"/>
          <p:cNvSpPr txBox="1"/>
          <p:nvPr/>
        </p:nvSpPr>
        <p:spPr>
          <a:xfrm>
            <a:off x="3159468" y="1676400"/>
            <a:ext cx="2707932" cy="1831271"/>
          </a:xfrm>
          <a:prstGeom prst="rect">
            <a:avLst/>
          </a:prstGeom>
          <a:noFill/>
        </p:spPr>
        <p:txBody>
          <a:bodyPr wrap="square" rtlCol="0">
            <a:spAutoFit/>
          </a:bodyPr>
          <a:lstStyle/>
          <a:p>
            <a:r>
              <a:rPr lang="en-GB" sz="1400" dirty="0">
                <a:latin typeface="Century Gothic" pitchFamily="34" charset="0"/>
              </a:rPr>
              <a:t>Au Chili, on </a:t>
            </a:r>
            <a:r>
              <a:rPr lang="en-GB" sz="1400" dirty="0" err="1">
                <a:latin typeface="Century Gothic" pitchFamily="34" charset="0"/>
              </a:rPr>
              <a:t>trouve</a:t>
            </a:r>
            <a:r>
              <a:rPr lang="en-GB" sz="1400" dirty="0">
                <a:latin typeface="Century Gothic" pitchFamily="34" charset="0"/>
              </a:rPr>
              <a:t> des </a:t>
            </a:r>
            <a:r>
              <a:rPr lang="en-GB" sz="1400" dirty="0" err="1">
                <a:latin typeface="Century Gothic" pitchFamily="34" charset="0"/>
              </a:rPr>
              <a:t>composés</a:t>
            </a:r>
            <a:r>
              <a:rPr lang="en-GB" sz="1400" dirty="0">
                <a:latin typeface="Century Gothic" pitchFamily="34" charset="0"/>
              </a:rPr>
              <a:t> de lithium </a:t>
            </a:r>
            <a:r>
              <a:rPr lang="en-GB" sz="1400" dirty="0" err="1">
                <a:latin typeface="Century Gothic" pitchFamily="34" charset="0"/>
              </a:rPr>
              <a:t>dissous</a:t>
            </a:r>
            <a:r>
              <a:rPr lang="en-GB" sz="1400" dirty="0">
                <a:latin typeface="Century Gothic" pitchFamily="34" charset="0"/>
              </a:rPr>
              <a:t> </a:t>
            </a:r>
            <a:r>
              <a:rPr lang="en-GB" sz="1400" dirty="0" err="1">
                <a:latin typeface="Century Gothic" pitchFamily="34" charset="0"/>
              </a:rPr>
              <a:t>dans</a:t>
            </a:r>
            <a:r>
              <a:rPr lang="en-GB" sz="1400" dirty="0">
                <a:latin typeface="Century Gothic" pitchFamily="34" charset="0"/>
              </a:rPr>
              <a:t> </a:t>
            </a:r>
            <a:r>
              <a:rPr lang="en-GB" sz="1400" dirty="0" err="1">
                <a:latin typeface="Century Gothic" pitchFamily="34" charset="0"/>
              </a:rPr>
              <a:t>l’eau</a:t>
            </a:r>
            <a:r>
              <a:rPr lang="en-GB" sz="1400" dirty="0">
                <a:latin typeface="Century Gothic" pitchFamily="34" charset="0"/>
              </a:rPr>
              <a:t>. Comment se </a:t>
            </a:r>
            <a:r>
              <a:rPr lang="en-GB" sz="1400" dirty="0" err="1">
                <a:latin typeface="Century Gothic" pitchFamily="34" charset="0"/>
              </a:rPr>
              <a:t>débarrasse</a:t>
            </a:r>
            <a:r>
              <a:rPr lang="en-GB" sz="1400" dirty="0">
                <a:latin typeface="Century Gothic" pitchFamily="34" charset="0"/>
              </a:rPr>
              <a:t>-t-on de </a:t>
            </a:r>
            <a:r>
              <a:rPr lang="en-GB" sz="1400" dirty="0" err="1">
                <a:latin typeface="Century Gothic" pitchFamily="34" charset="0"/>
              </a:rPr>
              <a:t>l’eau</a:t>
            </a:r>
            <a:r>
              <a:rPr lang="en-GB" sz="1400" dirty="0">
                <a:latin typeface="Century Gothic" pitchFamily="34" charset="0"/>
              </a:rPr>
              <a:t> ?</a:t>
            </a:r>
          </a:p>
          <a:p>
            <a:pPr marL="271463" indent="-271463">
              <a:spcBef>
                <a:spcPts val="600"/>
              </a:spcBef>
            </a:pPr>
            <a:r>
              <a:rPr lang="en-GB" sz="1400" b="1" dirty="0">
                <a:latin typeface="Century Gothic" pitchFamily="34" charset="0"/>
              </a:rPr>
              <a:t>A</a:t>
            </a:r>
            <a:r>
              <a:rPr lang="en-GB" sz="1400" dirty="0">
                <a:latin typeface="Century Gothic" pitchFamily="34" charset="0"/>
              </a:rPr>
              <a:t>	</a:t>
            </a:r>
            <a:r>
              <a:rPr lang="en-GB" sz="1400" dirty="0" err="1">
                <a:latin typeface="Century Gothic" pitchFamily="34" charset="0"/>
              </a:rPr>
              <a:t>Filtrage</a:t>
            </a:r>
            <a:endParaRPr lang="en-GB" sz="1400" dirty="0">
              <a:latin typeface="Century Gothic" pitchFamily="34" charset="0"/>
            </a:endParaRPr>
          </a:p>
          <a:p>
            <a:pPr marL="271463" indent="-271463">
              <a:spcBef>
                <a:spcPts val="600"/>
              </a:spcBef>
            </a:pPr>
            <a:r>
              <a:rPr lang="en-GB" sz="1400" b="1" dirty="0">
                <a:latin typeface="Century Gothic" pitchFamily="34" charset="0"/>
              </a:rPr>
              <a:t>B</a:t>
            </a:r>
            <a:r>
              <a:rPr lang="en-GB" sz="1400" dirty="0">
                <a:latin typeface="Century Gothic" pitchFamily="34" charset="0"/>
              </a:rPr>
              <a:t>	</a:t>
            </a:r>
            <a:r>
              <a:rPr lang="en-GB" sz="1400" dirty="0" err="1">
                <a:latin typeface="Century Gothic" pitchFamily="34" charset="0"/>
              </a:rPr>
              <a:t>Chromatographie</a:t>
            </a:r>
            <a:endParaRPr lang="en-GB" sz="1400" dirty="0">
              <a:latin typeface="Century Gothic" pitchFamily="34" charset="0"/>
            </a:endParaRPr>
          </a:p>
          <a:p>
            <a:pPr marL="271463" indent="-271463">
              <a:spcBef>
                <a:spcPts val="600"/>
              </a:spcBef>
            </a:pPr>
            <a:r>
              <a:rPr lang="en-GB" sz="1400" b="1" dirty="0">
                <a:solidFill>
                  <a:schemeClr val="accent6">
                    <a:lumMod val="75000"/>
                  </a:schemeClr>
                </a:solidFill>
                <a:latin typeface="Century Gothic" pitchFamily="34" charset="0"/>
              </a:rPr>
              <a:t>C</a:t>
            </a:r>
            <a:r>
              <a:rPr lang="en-GB" sz="1400" dirty="0">
                <a:solidFill>
                  <a:schemeClr val="accent6">
                    <a:lumMod val="75000"/>
                  </a:schemeClr>
                </a:solidFill>
                <a:latin typeface="Century Gothic" pitchFamily="34" charset="0"/>
              </a:rPr>
              <a:t>	Evaporation</a:t>
            </a:r>
            <a:endParaRPr lang="en-GB" sz="1400" dirty="0">
              <a:solidFill>
                <a:schemeClr val="accent6">
                  <a:lumMod val="75000"/>
                </a:schemeClr>
              </a:solidFill>
            </a:endParaRPr>
          </a:p>
        </p:txBody>
      </p:sp>
      <p:sp>
        <p:nvSpPr>
          <p:cNvPr id="21" name="TextBox 20"/>
          <p:cNvSpPr txBox="1"/>
          <p:nvPr/>
        </p:nvSpPr>
        <p:spPr>
          <a:xfrm>
            <a:off x="6155856" y="1805909"/>
            <a:ext cx="2664296" cy="1831271"/>
          </a:xfrm>
          <a:prstGeom prst="rect">
            <a:avLst/>
          </a:prstGeom>
          <a:noFill/>
        </p:spPr>
        <p:txBody>
          <a:bodyPr wrap="square" rtlCol="0">
            <a:spAutoFit/>
          </a:bodyPr>
          <a:lstStyle/>
          <a:p>
            <a:r>
              <a:rPr lang="en-GB" sz="1400" dirty="0">
                <a:latin typeface="Century Gothic" pitchFamily="34" charset="0"/>
              </a:rPr>
              <a:t>Le lithium </a:t>
            </a:r>
            <a:r>
              <a:rPr lang="en-GB" sz="1400" dirty="0" err="1">
                <a:latin typeface="Century Gothic" pitchFamily="34" charset="0"/>
              </a:rPr>
              <a:t>métal</a:t>
            </a:r>
            <a:r>
              <a:rPr lang="en-GB" sz="1400" dirty="0">
                <a:latin typeface="Century Gothic" pitchFamily="34" charset="0"/>
              </a:rPr>
              <a:t> </a:t>
            </a:r>
            <a:r>
              <a:rPr lang="en-GB" sz="1400" dirty="0" err="1">
                <a:latin typeface="Century Gothic" pitchFamily="34" charset="0"/>
              </a:rPr>
              <a:t>est</a:t>
            </a:r>
            <a:r>
              <a:rPr lang="en-GB" sz="1400" dirty="0">
                <a:latin typeface="Century Gothic" pitchFamily="34" charset="0"/>
              </a:rPr>
              <a:t> </a:t>
            </a:r>
            <a:r>
              <a:rPr lang="en-GB" sz="1400" dirty="0" err="1">
                <a:latin typeface="Century Gothic" pitchFamily="34" charset="0"/>
              </a:rPr>
              <a:t>extrait</a:t>
            </a:r>
            <a:r>
              <a:rPr lang="en-GB" sz="1400" dirty="0">
                <a:latin typeface="Century Gothic" pitchFamily="34" charset="0"/>
              </a:rPr>
              <a:t> du </a:t>
            </a:r>
            <a:r>
              <a:rPr lang="en-GB" sz="1400" dirty="0" err="1">
                <a:latin typeface="Century Gothic" pitchFamily="34" charset="0"/>
              </a:rPr>
              <a:t>chlorure</a:t>
            </a:r>
            <a:r>
              <a:rPr lang="en-GB" sz="1400" dirty="0">
                <a:latin typeface="Century Gothic" pitchFamily="34" charset="0"/>
              </a:rPr>
              <a:t> de lithium. Comment ? </a:t>
            </a:r>
          </a:p>
          <a:p>
            <a:pPr marL="271463" indent="-271463">
              <a:spcBef>
                <a:spcPts val="600"/>
              </a:spcBef>
            </a:pPr>
            <a:r>
              <a:rPr lang="en-GB" sz="1400" b="1" dirty="0">
                <a:latin typeface="Century Gothic" pitchFamily="34" charset="0"/>
              </a:rPr>
              <a:t>A</a:t>
            </a:r>
            <a:r>
              <a:rPr lang="en-GB" sz="1400" dirty="0">
                <a:latin typeface="Century Gothic" pitchFamily="34" charset="0"/>
              </a:rPr>
              <a:t>	</a:t>
            </a:r>
            <a:r>
              <a:rPr lang="en-GB" sz="1400" dirty="0" err="1">
                <a:latin typeface="Century Gothic" pitchFamily="34" charset="0"/>
              </a:rPr>
              <a:t>En</a:t>
            </a:r>
            <a:r>
              <a:rPr lang="en-GB" sz="1400" dirty="0">
                <a:latin typeface="Century Gothic" pitchFamily="34" charset="0"/>
              </a:rPr>
              <a:t> </a:t>
            </a:r>
            <a:r>
              <a:rPr lang="en-GB" sz="1400" dirty="0" err="1">
                <a:latin typeface="Century Gothic" pitchFamily="34" charset="0"/>
              </a:rPr>
              <a:t>chauffant</a:t>
            </a:r>
            <a:r>
              <a:rPr lang="en-GB" sz="1400" dirty="0">
                <a:latin typeface="Century Gothic" pitchFamily="34" charset="0"/>
              </a:rPr>
              <a:t> avec du </a:t>
            </a:r>
            <a:r>
              <a:rPr lang="en-GB" sz="1400" dirty="0" err="1">
                <a:latin typeface="Century Gothic" pitchFamily="34" charset="0"/>
              </a:rPr>
              <a:t>carbone</a:t>
            </a:r>
            <a:endParaRPr lang="en-GB" sz="1400" dirty="0">
              <a:latin typeface="Century Gothic" pitchFamily="34" charset="0"/>
            </a:endParaRPr>
          </a:p>
          <a:p>
            <a:pPr marL="271463" indent="-271463">
              <a:spcBef>
                <a:spcPts val="600"/>
              </a:spcBef>
            </a:pPr>
            <a:r>
              <a:rPr lang="en-GB" sz="1400" b="1" dirty="0">
                <a:solidFill>
                  <a:schemeClr val="accent6">
                    <a:lumMod val="75000"/>
                  </a:schemeClr>
                </a:solidFill>
                <a:latin typeface="Century Gothic" pitchFamily="34" charset="0"/>
              </a:rPr>
              <a:t>B</a:t>
            </a:r>
            <a:r>
              <a:rPr lang="en-GB" sz="1400" dirty="0">
                <a:solidFill>
                  <a:schemeClr val="accent6">
                    <a:lumMod val="75000"/>
                  </a:schemeClr>
                </a:solidFill>
                <a:latin typeface="Century Gothic" pitchFamily="34" charset="0"/>
              </a:rPr>
              <a:t>	Par </a:t>
            </a:r>
            <a:r>
              <a:rPr lang="en-GB" sz="1400" dirty="0" err="1">
                <a:solidFill>
                  <a:schemeClr val="accent6">
                    <a:lumMod val="75000"/>
                  </a:schemeClr>
                </a:solidFill>
                <a:latin typeface="Century Gothic" pitchFamily="34" charset="0"/>
              </a:rPr>
              <a:t>électrolyse</a:t>
            </a:r>
            <a:endParaRPr lang="en-GB" sz="1400" dirty="0">
              <a:solidFill>
                <a:schemeClr val="accent6">
                  <a:lumMod val="75000"/>
                </a:schemeClr>
              </a:solidFill>
              <a:latin typeface="Century Gothic" pitchFamily="34" charset="0"/>
            </a:endParaRPr>
          </a:p>
          <a:p>
            <a:pPr marL="271463" indent="-271463">
              <a:spcBef>
                <a:spcPts val="600"/>
              </a:spcBef>
            </a:pPr>
            <a:r>
              <a:rPr lang="en-GB" sz="1400" b="1" dirty="0">
                <a:latin typeface="Century Gothic" pitchFamily="34" charset="0"/>
              </a:rPr>
              <a:t>C</a:t>
            </a:r>
            <a:r>
              <a:rPr lang="en-GB" sz="1400" dirty="0">
                <a:latin typeface="Century Gothic" pitchFamily="34" charset="0"/>
              </a:rPr>
              <a:t>	</a:t>
            </a:r>
            <a:r>
              <a:rPr lang="en-GB" sz="1400" dirty="0" err="1">
                <a:latin typeface="Century Gothic" pitchFamily="34" charset="0"/>
              </a:rPr>
              <a:t>En</a:t>
            </a:r>
            <a:r>
              <a:rPr lang="en-GB" sz="1400" dirty="0">
                <a:latin typeface="Century Gothic" pitchFamily="34" charset="0"/>
              </a:rPr>
              <a:t> </a:t>
            </a:r>
            <a:r>
              <a:rPr lang="en-GB" sz="1400" dirty="0" err="1">
                <a:latin typeface="Century Gothic" pitchFamily="34" charset="0"/>
              </a:rPr>
              <a:t>brûlant</a:t>
            </a:r>
            <a:endParaRPr lang="en-GB" sz="1400" dirty="0"/>
          </a:p>
        </p:txBody>
      </p:sp>
      <p:sp>
        <p:nvSpPr>
          <p:cNvPr id="22" name="TextBox 21"/>
          <p:cNvSpPr txBox="1"/>
          <p:nvPr/>
        </p:nvSpPr>
        <p:spPr>
          <a:xfrm>
            <a:off x="3115104" y="4264437"/>
            <a:ext cx="2952328" cy="2503249"/>
          </a:xfrm>
          <a:prstGeom prst="rect">
            <a:avLst/>
          </a:prstGeom>
          <a:noFill/>
        </p:spPr>
        <p:txBody>
          <a:bodyPr wrap="square" rtlCol="0">
            <a:spAutoFit/>
          </a:bodyPr>
          <a:lstStyle/>
          <a:p>
            <a:r>
              <a:rPr lang="en-GB" sz="1400" dirty="0" err="1">
                <a:latin typeface="Century Gothic" pitchFamily="34" charset="0"/>
              </a:rPr>
              <a:t>Pourquoi</a:t>
            </a:r>
            <a:r>
              <a:rPr lang="en-GB" sz="1400" dirty="0">
                <a:latin typeface="Century Gothic" pitchFamily="34" charset="0"/>
              </a:rPr>
              <a:t> </a:t>
            </a:r>
            <a:r>
              <a:rPr lang="en-GB" sz="1400" dirty="0" err="1">
                <a:latin typeface="Century Gothic" pitchFamily="34" charset="0"/>
              </a:rPr>
              <a:t>l’aluminium</a:t>
            </a:r>
            <a:r>
              <a:rPr lang="en-GB" sz="1400" dirty="0">
                <a:latin typeface="Century Gothic" pitchFamily="34" charset="0"/>
              </a:rPr>
              <a:t> </a:t>
            </a:r>
          </a:p>
          <a:p>
            <a:r>
              <a:rPr lang="en-GB" sz="1400" dirty="0" err="1">
                <a:latin typeface="Century Gothic" pitchFamily="34" charset="0"/>
              </a:rPr>
              <a:t>est-il</a:t>
            </a:r>
            <a:r>
              <a:rPr lang="en-GB" sz="1400" dirty="0">
                <a:latin typeface="Century Gothic" pitchFamily="34" charset="0"/>
              </a:rPr>
              <a:t> </a:t>
            </a:r>
            <a:r>
              <a:rPr lang="en-GB" sz="1400" dirty="0" err="1">
                <a:latin typeface="Century Gothic" pitchFamily="34" charset="0"/>
              </a:rPr>
              <a:t>utilisé</a:t>
            </a:r>
            <a:r>
              <a:rPr lang="en-GB" sz="1400" dirty="0">
                <a:latin typeface="Century Gothic" pitchFamily="34" charset="0"/>
              </a:rPr>
              <a:t> pour </a:t>
            </a:r>
            <a:r>
              <a:rPr lang="en-GB" sz="1400" dirty="0" err="1">
                <a:latin typeface="Century Gothic" pitchFamily="34" charset="0"/>
              </a:rPr>
              <a:t>fabriquer</a:t>
            </a:r>
            <a:r>
              <a:rPr lang="en-GB" sz="1400" dirty="0">
                <a:latin typeface="Century Gothic" pitchFamily="34" charset="0"/>
              </a:rPr>
              <a:t> les </a:t>
            </a:r>
            <a:r>
              <a:rPr lang="en-GB" sz="1400" dirty="0" err="1">
                <a:latin typeface="Century Gothic" pitchFamily="34" charset="0"/>
              </a:rPr>
              <a:t>boîtiers</a:t>
            </a:r>
            <a:r>
              <a:rPr lang="en-GB" sz="1400" dirty="0">
                <a:latin typeface="Century Gothic" pitchFamily="34" charset="0"/>
              </a:rPr>
              <a:t> de </a:t>
            </a:r>
            <a:r>
              <a:rPr lang="en-GB" sz="1400" dirty="0" err="1">
                <a:latin typeface="Century Gothic" pitchFamily="34" charset="0"/>
              </a:rPr>
              <a:t>téléphones</a:t>
            </a:r>
            <a:r>
              <a:rPr lang="en-GB" sz="1400" dirty="0">
                <a:latin typeface="Century Gothic" pitchFamily="34" charset="0"/>
              </a:rPr>
              <a:t> ? </a:t>
            </a:r>
            <a:r>
              <a:rPr lang="en-GB" sz="1400" dirty="0" err="1">
                <a:latin typeface="Century Gothic" pitchFamily="34" charset="0"/>
              </a:rPr>
              <a:t>Choisir</a:t>
            </a:r>
            <a:r>
              <a:rPr lang="en-GB" sz="1400" dirty="0">
                <a:latin typeface="Century Gothic" pitchFamily="34" charset="0"/>
              </a:rPr>
              <a:t> </a:t>
            </a:r>
            <a:r>
              <a:rPr lang="en-GB" sz="1400" b="1" dirty="0" err="1">
                <a:latin typeface="Century Gothic" pitchFamily="34" charset="0"/>
              </a:rPr>
              <a:t>deux</a:t>
            </a:r>
            <a:r>
              <a:rPr lang="en-GB" sz="1400" b="1" dirty="0">
                <a:latin typeface="Century Gothic" pitchFamily="34" charset="0"/>
              </a:rPr>
              <a:t> </a:t>
            </a:r>
            <a:r>
              <a:rPr lang="en-GB" sz="1400" dirty="0" err="1">
                <a:latin typeface="Century Gothic" pitchFamily="34" charset="0"/>
              </a:rPr>
              <a:t>réponses</a:t>
            </a:r>
            <a:r>
              <a:rPr lang="en-GB" sz="1400" dirty="0">
                <a:latin typeface="Century Gothic" pitchFamily="34" charset="0"/>
              </a:rPr>
              <a:t>.</a:t>
            </a:r>
          </a:p>
          <a:p>
            <a:pPr marL="271463" indent="-271463">
              <a:spcBef>
                <a:spcPts val="400"/>
              </a:spcBef>
            </a:pPr>
            <a:r>
              <a:rPr lang="en-GB" sz="1400" b="1" dirty="0">
                <a:latin typeface="Century Gothic" pitchFamily="34" charset="0"/>
              </a:rPr>
              <a:t>A</a:t>
            </a:r>
            <a:r>
              <a:rPr lang="en-GB" sz="1400" dirty="0">
                <a:latin typeface="Century Gothic" pitchFamily="34" charset="0"/>
              </a:rPr>
              <a:t>	</a:t>
            </a:r>
            <a:r>
              <a:rPr lang="en-GB" sz="1400" dirty="0" err="1">
                <a:latin typeface="Century Gothic" pitchFamily="34" charset="0"/>
              </a:rPr>
              <a:t>C’est</a:t>
            </a:r>
            <a:r>
              <a:rPr lang="en-GB" sz="1400" dirty="0">
                <a:latin typeface="Century Gothic" pitchFamily="34" charset="0"/>
              </a:rPr>
              <a:t> un bon </a:t>
            </a:r>
            <a:r>
              <a:rPr lang="en-GB" sz="1400" dirty="0" err="1">
                <a:latin typeface="Century Gothic" pitchFamily="34" charset="0"/>
              </a:rPr>
              <a:t>conducteur</a:t>
            </a:r>
            <a:r>
              <a:rPr lang="en-GB" sz="1400" dirty="0">
                <a:latin typeface="Century Gothic" pitchFamily="34" charset="0"/>
              </a:rPr>
              <a:t> </a:t>
            </a:r>
            <a:r>
              <a:rPr lang="en-GB" sz="1400" dirty="0" err="1">
                <a:latin typeface="Century Gothic" pitchFamily="34" charset="0"/>
              </a:rPr>
              <a:t>d’électricité</a:t>
            </a:r>
            <a:endParaRPr lang="en-GB" sz="1400" dirty="0">
              <a:latin typeface="Century Gothic" pitchFamily="34" charset="0"/>
            </a:endParaRPr>
          </a:p>
          <a:p>
            <a:pPr marL="271463" indent="-271463">
              <a:spcBef>
                <a:spcPts val="400"/>
              </a:spcBef>
            </a:pPr>
            <a:r>
              <a:rPr lang="en-GB" sz="1400" b="1" dirty="0">
                <a:solidFill>
                  <a:schemeClr val="accent6">
                    <a:lumMod val="75000"/>
                  </a:schemeClr>
                </a:solidFill>
                <a:latin typeface="Century Gothic" pitchFamily="34" charset="0"/>
              </a:rPr>
              <a:t>B</a:t>
            </a:r>
            <a:r>
              <a:rPr lang="en-GB" sz="1400" dirty="0">
                <a:solidFill>
                  <a:schemeClr val="accent6">
                    <a:lumMod val="75000"/>
                  </a:schemeClr>
                </a:solidFill>
                <a:latin typeface="Century Gothic" pitchFamily="34" charset="0"/>
              </a:rPr>
              <a:t>	Sa </a:t>
            </a:r>
            <a:r>
              <a:rPr lang="en-GB" sz="1400" dirty="0" err="1">
                <a:solidFill>
                  <a:schemeClr val="accent6">
                    <a:lumMod val="75000"/>
                  </a:schemeClr>
                </a:solidFill>
                <a:latin typeface="Century Gothic" pitchFamily="34" charset="0"/>
              </a:rPr>
              <a:t>densité</a:t>
            </a:r>
            <a:r>
              <a:rPr lang="en-GB" sz="1400" dirty="0">
                <a:solidFill>
                  <a:schemeClr val="accent6">
                    <a:lumMod val="75000"/>
                  </a:schemeClr>
                </a:solidFill>
                <a:latin typeface="Century Gothic" pitchFamily="34" charset="0"/>
              </a:rPr>
              <a:t> </a:t>
            </a:r>
            <a:r>
              <a:rPr lang="en-GB" sz="1400" dirty="0" err="1">
                <a:solidFill>
                  <a:schemeClr val="accent6">
                    <a:lumMod val="75000"/>
                  </a:schemeClr>
                </a:solidFill>
                <a:latin typeface="Century Gothic" pitchFamily="34" charset="0"/>
              </a:rPr>
              <a:t>est</a:t>
            </a:r>
            <a:r>
              <a:rPr lang="en-GB" sz="1400" dirty="0">
                <a:solidFill>
                  <a:schemeClr val="accent6">
                    <a:lumMod val="75000"/>
                  </a:schemeClr>
                </a:solidFill>
                <a:latin typeface="Century Gothic" pitchFamily="34" charset="0"/>
              </a:rPr>
              <a:t> </a:t>
            </a:r>
            <a:r>
              <a:rPr lang="en-GB" sz="1400" dirty="0" err="1">
                <a:solidFill>
                  <a:schemeClr val="accent6">
                    <a:lumMod val="75000"/>
                  </a:schemeClr>
                </a:solidFill>
                <a:latin typeface="Century Gothic" pitchFamily="34" charset="0"/>
              </a:rPr>
              <a:t>faible</a:t>
            </a:r>
            <a:r>
              <a:rPr lang="en-GB" sz="1400" dirty="0">
                <a:solidFill>
                  <a:schemeClr val="accent6">
                    <a:lumMod val="75000"/>
                  </a:schemeClr>
                </a:solidFill>
                <a:latin typeface="Century Gothic" pitchFamily="34" charset="0"/>
              </a:rPr>
              <a:t>.</a:t>
            </a:r>
          </a:p>
          <a:p>
            <a:pPr marL="271463" indent="-271463">
              <a:spcBef>
                <a:spcPts val="400"/>
              </a:spcBef>
            </a:pPr>
            <a:r>
              <a:rPr lang="en-GB" sz="1400" b="1" dirty="0">
                <a:solidFill>
                  <a:schemeClr val="accent6">
                    <a:lumMod val="75000"/>
                  </a:schemeClr>
                </a:solidFill>
                <a:latin typeface="Century Gothic" pitchFamily="34" charset="0"/>
              </a:rPr>
              <a:t>C</a:t>
            </a:r>
            <a:r>
              <a:rPr lang="en-GB" sz="1400" dirty="0">
                <a:solidFill>
                  <a:schemeClr val="accent6">
                    <a:lumMod val="75000"/>
                  </a:schemeClr>
                </a:solidFill>
                <a:latin typeface="Century Gothic" pitchFamily="34" charset="0"/>
              </a:rPr>
              <a:t>	</a:t>
            </a:r>
            <a:r>
              <a:rPr lang="en-GB" sz="1400" dirty="0" err="1">
                <a:solidFill>
                  <a:schemeClr val="accent6">
                    <a:lumMod val="75000"/>
                  </a:schemeClr>
                </a:solidFill>
                <a:latin typeface="Century Gothic" pitchFamily="34" charset="0"/>
              </a:rPr>
              <a:t>C’est</a:t>
            </a:r>
            <a:r>
              <a:rPr lang="en-GB" sz="1400" dirty="0">
                <a:solidFill>
                  <a:schemeClr val="accent6">
                    <a:lumMod val="75000"/>
                  </a:schemeClr>
                </a:solidFill>
                <a:latin typeface="Century Gothic" pitchFamily="34" charset="0"/>
              </a:rPr>
              <a:t> un bon </a:t>
            </a:r>
            <a:r>
              <a:rPr lang="en-GB" sz="1400" dirty="0" err="1">
                <a:solidFill>
                  <a:schemeClr val="accent6">
                    <a:lumMod val="75000"/>
                  </a:schemeClr>
                </a:solidFill>
                <a:latin typeface="Century Gothic" pitchFamily="34" charset="0"/>
              </a:rPr>
              <a:t>conducteur</a:t>
            </a:r>
            <a:r>
              <a:rPr lang="en-GB" sz="1400" dirty="0">
                <a:solidFill>
                  <a:schemeClr val="accent6">
                    <a:lumMod val="75000"/>
                  </a:schemeClr>
                </a:solidFill>
                <a:latin typeface="Century Gothic" pitchFamily="34" charset="0"/>
              </a:rPr>
              <a:t> </a:t>
            </a:r>
          </a:p>
          <a:p>
            <a:pPr marL="271463" indent="-271463">
              <a:spcBef>
                <a:spcPts val="400"/>
              </a:spcBef>
            </a:pPr>
            <a:r>
              <a:rPr lang="en-GB" sz="1400" dirty="0">
                <a:solidFill>
                  <a:schemeClr val="accent6">
                    <a:lumMod val="75000"/>
                  </a:schemeClr>
                </a:solidFill>
                <a:latin typeface="Century Gothic" pitchFamily="34" charset="0"/>
              </a:rPr>
              <a:t>     de </a:t>
            </a:r>
            <a:r>
              <a:rPr lang="en-GB" sz="1400" dirty="0" err="1">
                <a:solidFill>
                  <a:schemeClr val="accent6">
                    <a:lumMod val="75000"/>
                  </a:schemeClr>
                </a:solidFill>
                <a:latin typeface="Century Gothic" pitchFamily="34" charset="0"/>
              </a:rPr>
              <a:t>chaleur</a:t>
            </a:r>
            <a:endParaRPr lang="en-GB" sz="1400" dirty="0">
              <a:solidFill>
                <a:schemeClr val="accent6">
                  <a:lumMod val="75000"/>
                </a:schemeClr>
              </a:solidFill>
              <a:latin typeface="Century Gothic" pitchFamily="34" charset="0"/>
            </a:endParaRPr>
          </a:p>
          <a:p>
            <a:pPr marL="271463" indent="-271463">
              <a:spcBef>
                <a:spcPts val="400"/>
              </a:spcBef>
            </a:pPr>
            <a:r>
              <a:rPr lang="en-GB" sz="1400" b="1" dirty="0">
                <a:latin typeface="Century Gothic" pitchFamily="34" charset="0"/>
              </a:rPr>
              <a:t>D</a:t>
            </a:r>
            <a:r>
              <a:rPr lang="en-GB" sz="1400" dirty="0">
                <a:latin typeface="Century Gothic" pitchFamily="34" charset="0"/>
              </a:rPr>
              <a:t>	Il se plie.</a:t>
            </a:r>
          </a:p>
        </p:txBody>
      </p:sp>
      <p:sp>
        <p:nvSpPr>
          <p:cNvPr id="25" name="TextBox 24"/>
          <p:cNvSpPr txBox="1"/>
          <p:nvPr/>
        </p:nvSpPr>
        <p:spPr>
          <a:xfrm>
            <a:off x="6019586" y="4453451"/>
            <a:ext cx="2952802" cy="2346796"/>
          </a:xfrm>
          <a:prstGeom prst="rect">
            <a:avLst/>
          </a:prstGeom>
          <a:noFill/>
        </p:spPr>
        <p:txBody>
          <a:bodyPr wrap="square" rtlCol="0">
            <a:spAutoFit/>
          </a:bodyPr>
          <a:lstStyle/>
          <a:p>
            <a:r>
              <a:rPr lang="en-GB" sz="1200" dirty="0" err="1">
                <a:latin typeface="Century Gothic" pitchFamily="34" charset="0"/>
              </a:rPr>
              <a:t>Lors</a:t>
            </a:r>
            <a:r>
              <a:rPr lang="en-GB" sz="1200" dirty="0">
                <a:latin typeface="Century Gothic" pitchFamily="34" charset="0"/>
              </a:rPr>
              <a:t> de la </a:t>
            </a:r>
            <a:r>
              <a:rPr lang="en-GB" sz="1200" dirty="0" err="1">
                <a:latin typeface="Century Gothic" pitchFamily="34" charset="0"/>
              </a:rPr>
              <a:t>séparation</a:t>
            </a:r>
            <a:r>
              <a:rPr lang="en-GB" sz="1200" dirty="0">
                <a:latin typeface="Century Gothic" pitchFamily="34" charset="0"/>
              </a:rPr>
              <a:t> de </a:t>
            </a:r>
            <a:r>
              <a:rPr lang="en-GB" sz="1200" dirty="0" err="1">
                <a:latin typeface="Century Gothic" pitchFamily="34" charset="0"/>
              </a:rPr>
              <a:t>l’oxyde</a:t>
            </a:r>
            <a:r>
              <a:rPr lang="en-GB" sz="1200" dirty="0">
                <a:latin typeface="Century Gothic" pitchFamily="34" charset="0"/>
              </a:rPr>
              <a:t> </a:t>
            </a:r>
            <a:r>
              <a:rPr lang="en-GB" sz="1200" dirty="0" err="1">
                <a:latin typeface="Century Gothic" pitchFamily="34" charset="0"/>
              </a:rPr>
              <a:t>d’aluminium</a:t>
            </a:r>
            <a:r>
              <a:rPr lang="en-GB" sz="1200" dirty="0">
                <a:latin typeface="Century Gothic" pitchFamily="34" charset="0"/>
              </a:rPr>
              <a:t> des </a:t>
            </a:r>
            <a:r>
              <a:rPr lang="en-GB" sz="1200" dirty="0" err="1">
                <a:latin typeface="Century Gothic" pitchFamily="34" charset="0"/>
              </a:rPr>
              <a:t>autres</a:t>
            </a:r>
            <a:r>
              <a:rPr lang="en-GB" sz="1200" dirty="0">
                <a:latin typeface="Century Gothic" pitchFamily="34" charset="0"/>
              </a:rPr>
              <a:t> </a:t>
            </a:r>
            <a:r>
              <a:rPr lang="en-GB" sz="1200" dirty="0" err="1">
                <a:latin typeface="Century Gothic" pitchFamily="34" charset="0"/>
              </a:rPr>
              <a:t>matériaux</a:t>
            </a:r>
            <a:r>
              <a:rPr lang="en-GB" sz="1200" dirty="0">
                <a:latin typeface="Century Gothic" pitchFamily="34" charset="0"/>
              </a:rPr>
              <a:t> </a:t>
            </a:r>
            <a:r>
              <a:rPr lang="en-GB" sz="1200" dirty="0" err="1">
                <a:latin typeface="Century Gothic" pitchFamily="34" charset="0"/>
              </a:rPr>
              <a:t>dans</a:t>
            </a:r>
            <a:r>
              <a:rPr lang="en-GB" sz="1200" dirty="0">
                <a:latin typeface="Century Gothic" pitchFamily="34" charset="0"/>
              </a:rPr>
              <a:t> le </a:t>
            </a:r>
            <a:r>
              <a:rPr lang="en-GB" sz="1200" dirty="0" err="1">
                <a:latin typeface="Century Gothic" pitchFamily="34" charset="0"/>
              </a:rPr>
              <a:t>minerai</a:t>
            </a:r>
            <a:r>
              <a:rPr lang="en-GB" sz="1200" dirty="0">
                <a:latin typeface="Century Gothic" pitchFamily="34" charset="0"/>
              </a:rPr>
              <a:t>, des </a:t>
            </a:r>
            <a:r>
              <a:rPr lang="en-GB" sz="1200" dirty="0" err="1">
                <a:latin typeface="Century Gothic" pitchFamily="34" charset="0"/>
              </a:rPr>
              <a:t>déchets</a:t>
            </a:r>
            <a:r>
              <a:rPr lang="en-GB" sz="1200" dirty="0">
                <a:latin typeface="Century Gothic" pitchFamily="34" charset="0"/>
              </a:rPr>
              <a:t> </a:t>
            </a:r>
            <a:r>
              <a:rPr lang="en-GB" sz="1200" dirty="0" err="1">
                <a:latin typeface="Century Gothic" pitchFamily="34" charset="0"/>
              </a:rPr>
              <a:t>appelés</a:t>
            </a:r>
            <a:r>
              <a:rPr lang="en-GB" sz="1200" dirty="0">
                <a:latin typeface="Century Gothic" pitchFamily="34" charset="0"/>
              </a:rPr>
              <a:t> </a:t>
            </a:r>
            <a:r>
              <a:rPr lang="en-GB" sz="1200" dirty="0" err="1">
                <a:latin typeface="Century Gothic" pitchFamily="34" charset="0"/>
              </a:rPr>
              <a:t>boues</a:t>
            </a:r>
            <a:r>
              <a:rPr lang="en-GB" sz="1200" dirty="0">
                <a:latin typeface="Century Gothic" pitchFamily="34" charset="0"/>
              </a:rPr>
              <a:t> rouges </a:t>
            </a:r>
            <a:r>
              <a:rPr lang="en-GB" sz="1200" dirty="0" err="1">
                <a:latin typeface="Century Gothic" pitchFamily="34" charset="0"/>
              </a:rPr>
              <a:t>sont</a:t>
            </a:r>
            <a:r>
              <a:rPr lang="en-GB" sz="1200" dirty="0">
                <a:latin typeface="Century Gothic" pitchFamily="34" charset="0"/>
              </a:rPr>
              <a:t> </a:t>
            </a:r>
            <a:r>
              <a:rPr lang="en-GB" sz="1200" dirty="0" err="1">
                <a:latin typeface="Century Gothic" pitchFamily="34" charset="0"/>
              </a:rPr>
              <a:t>produits</a:t>
            </a:r>
            <a:r>
              <a:rPr lang="en-GB" sz="1200" dirty="0">
                <a:latin typeface="Century Gothic" pitchFamily="34" charset="0"/>
              </a:rPr>
              <a:t>. </a:t>
            </a:r>
            <a:r>
              <a:rPr lang="en-GB" sz="1200" dirty="0" err="1">
                <a:latin typeface="Century Gothic" pitchFamily="34" charset="0"/>
              </a:rPr>
              <a:t>Laquelle</a:t>
            </a:r>
            <a:r>
              <a:rPr lang="en-GB" sz="1200" dirty="0">
                <a:latin typeface="Century Gothic" pitchFamily="34" charset="0"/>
              </a:rPr>
              <a:t> des propositions </a:t>
            </a:r>
            <a:r>
              <a:rPr lang="en-GB" sz="1200" dirty="0" err="1">
                <a:latin typeface="Century Gothic" pitchFamily="34" charset="0"/>
              </a:rPr>
              <a:t>suivantes</a:t>
            </a:r>
            <a:r>
              <a:rPr lang="en-GB" sz="1200" dirty="0">
                <a:latin typeface="Century Gothic" pitchFamily="34" charset="0"/>
              </a:rPr>
              <a:t> </a:t>
            </a:r>
            <a:r>
              <a:rPr lang="en-GB" sz="1200" dirty="0" err="1">
                <a:latin typeface="Century Gothic" pitchFamily="34" charset="0"/>
              </a:rPr>
              <a:t>n’est</a:t>
            </a:r>
            <a:r>
              <a:rPr lang="en-GB" sz="1200" dirty="0">
                <a:latin typeface="Century Gothic" pitchFamily="34" charset="0"/>
              </a:rPr>
              <a:t> </a:t>
            </a:r>
            <a:r>
              <a:rPr lang="en-GB" sz="1200" b="1" dirty="0">
                <a:latin typeface="Century Gothic" pitchFamily="34" charset="0"/>
              </a:rPr>
              <a:t>pas </a:t>
            </a:r>
            <a:r>
              <a:rPr lang="en-GB" sz="1200" b="1" dirty="0" err="1">
                <a:latin typeface="Century Gothic" pitchFamily="34" charset="0"/>
              </a:rPr>
              <a:t>vraie</a:t>
            </a:r>
            <a:r>
              <a:rPr lang="en-GB" sz="1200" b="1" dirty="0">
                <a:latin typeface="Century Gothic" pitchFamily="34" charset="0"/>
              </a:rPr>
              <a:t> </a:t>
            </a:r>
            <a:r>
              <a:rPr lang="en-GB" sz="1200" dirty="0">
                <a:latin typeface="Century Gothic" pitchFamily="34" charset="0"/>
              </a:rPr>
              <a:t>sur le </a:t>
            </a:r>
            <a:r>
              <a:rPr lang="en-GB" sz="1200" dirty="0" err="1">
                <a:latin typeface="Century Gothic" pitchFamily="34" charset="0"/>
              </a:rPr>
              <a:t>sujet</a:t>
            </a:r>
            <a:r>
              <a:rPr lang="en-GB" sz="1200" dirty="0">
                <a:latin typeface="Century Gothic" pitchFamily="34" charset="0"/>
              </a:rPr>
              <a:t> des </a:t>
            </a:r>
            <a:r>
              <a:rPr lang="en-GB" sz="1200" dirty="0" err="1">
                <a:latin typeface="Century Gothic" pitchFamily="34" charset="0"/>
              </a:rPr>
              <a:t>boues</a:t>
            </a:r>
            <a:r>
              <a:rPr lang="en-GB" sz="1200" dirty="0">
                <a:latin typeface="Century Gothic" pitchFamily="34" charset="0"/>
              </a:rPr>
              <a:t> rouges ?</a:t>
            </a:r>
          </a:p>
          <a:p>
            <a:pPr marL="271463" indent="-271463">
              <a:spcBef>
                <a:spcPts val="300"/>
              </a:spcBef>
            </a:pPr>
            <a:r>
              <a:rPr lang="en-GB" sz="1200" b="1" dirty="0">
                <a:latin typeface="Century Gothic" pitchFamily="34" charset="0"/>
              </a:rPr>
              <a:t>A</a:t>
            </a:r>
            <a:r>
              <a:rPr lang="en-GB" sz="1200" dirty="0">
                <a:latin typeface="Century Gothic" pitchFamily="34" charset="0"/>
              </a:rPr>
              <a:t>	</a:t>
            </a:r>
            <a:r>
              <a:rPr lang="en-GB" sz="1200" dirty="0" err="1">
                <a:latin typeface="Century Gothic" pitchFamily="34" charset="0"/>
              </a:rPr>
              <a:t>Elles</a:t>
            </a:r>
            <a:r>
              <a:rPr lang="en-GB" sz="1200" dirty="0">
                <a:latin typeface="Century Gothic" pitchFamily="34" charset="0"/>
              </a:rPr>
              <a:t> </a:t>
            </a:r>
            <a:r>
              <a:rPr lang="en-GB" sz="1200" dirty="0" err="1">
                <a:latin typeface="Century Gothic" pitchFamily="34" charset="0"/>
              </a:rPr>
              <a:t>sont</a:t>
            </a:r>
            <a:r>
              <a:rPr lang="en-GB" sz="1200" dirty="0">
                <a:latin typeface="Century Gothic" pitchFamily="34" charset="0"/>
              </a:rPr>
              <a:t> </a:t>
            </a:r>
            <a:r>
              <a:rPr lang="en-GB" sz="1200" dirty="0" err="1">
                <a:latin typeface="Century Gothic" pitchFamily="34" charset="0"/>
              </a:rPr>
              <a:t>alkalines</a:t>
            </a:r>
            <a:r>
              <a:rPr lang="en-GB" sz="1200" dirty="0">
                <a:latin typeface="Century Gothic" pitchFamily="34" charset="0"/>
              </a:rPr>
              <a:t>.</a:t>
            </a:r>
          </a:p>
          <a:p>
            <a:pPr marL="271463" indent="-271463"/>
            <a:r>
              <a:rPr lang="en-GB" sz="1200" b="1" dirty="0">
                <a:latin typeface="Century Gothic" pitchFamily="34" charset="0"/>
              </a:rPr>
              <a:t>B</a:t>
            </a:r>
            <a:r>
              <a:rPr lang="en-GB" sz="1200" dirty="0">
                <a:latin typeface="Century Gothic" pitchFamily="34" charset="0"/>
              </a:rPr>
              <a:t>	</a:t>
            </a:r>
            <a:r>
              <a:rPr lang="en-GB" sz="1200" dirty="0" err="1">
                <a:latin typeface="Century Gothic" pitchFamily="34" charset="0"/>
              </a:rPr>
              <a:t>Dans</a:t>
            </a:r>
            <a:r>
              <a:rPr lang="en-GB" sz="1200" dirty="0">
                <a:latin typeface="Century Gothic" pitchFamily="34" charset="0"/>
              </a:rPr>
              <a:t> les </a:t>
            </a:r>
            <a:r>
              <a:rPr lang="en-GB" sz="1200" dirty="0" err="1">
                <a:latin typeface="Century Gothic" pitchFamily="34" charset="0"/>
              </a:rPr>
              <a:t>rivières</a:t>
            </a:r>
            <a:r>
              <a:rPr lang="en-GB" sz="1200" dirty="0">
                <a:latin typeface="Century Gothic" pitchFamily="34" charset="0"/>
              </a:rPr>
              <a:t>, ells </a:t>
            </a:r>
            <a:r>
              <a:rPr lang="en-GB" sz="1200" dirty="0" err="1">
                <a:latin typeface="Century Gothic" pitchFamily="34" charset="0"/>
              </a:rPr>
              <a:t>tuent</a:t>
            </a:r>
            <a:r>
              <a:rPr lang="en-GB" sz="1200" dirty="0">
                <a:latin typeface="Century Gothic" pitchFamily="34" charset="0"/>
              </a:rPr>
              <a:t> les </a:t>
            </a:r>
            <a:r>
              <a:rPr lang="en-GB" sz="1200" dirty="0" err="1">
                <a:latin typeface="Century Gothic" pitchFamily="34" charset="0"/>
              </a:rPr>
              <a:t>poissons</a:t>
            </a:r>
            <a:r>
              <a:rPr lang="en-GB" sz="1200" dirty="0">
                <a:latin typeface="Century Gothic" pitchFamily="34" charset="0"/>
              </a:rPr>
              <a:t>.</a:t>
            </a:r>
          </a:p>
          <a:p>
            <a:pPr marL="271463" indent="-271463"/>
            <a:r>
              <a:rPr lang="en-GB" sz="1200" b="1" dirty="0">
                <a:solidFill>
                  <a:schemeClr val="accent6">
                    <a:lumMod val="75000"/>
                  </a:schemeClr>
                </a:solidFill>
                <a:latin typeface="Century Gothic" pitchFamily="34" charset="0"/>
              </a:rPr>
              <a:t>C</a:t>
            </a:r>
            <a:r>
              <a:rPr lang="en-GB" sz="1200" dirty="0">
                <a:solidFill>
                  <a:schemeClr val="accent6">
                    <a:lumMod val="75000"/>
                  </a:schemeClr>
                </a:solidFill>
                <a:latin typeface="Century Gothic" pitchFamily="34" charset="0"/>
              </a:rPr>
              <a:t>	</a:t>
            </a:r>
            <a:r>
              <a:rPr lang="en-GB" sz="1200" dirty="0" err="1">
                <a:solidFill>
                  <a:schemeClr val="accent6">
                    <a:lumMod val="75000"/>
                  </a:schemeClr>
                </a:solidFill>
                <a:latin typeface="Century Gothic" pitchFamily="34" charset="0"/>
              </a:rPr>
              <a:t>Leur</a:t>
            </a:r>
            <a:r>
              <a:rPr lang="en-GB" sz="1200" dirty="0">
                <a:solidFill>
                  <a:schemeClr val="accent6">
                    <a:lumMod val="75000"/>
                  </a:schemeClr>
                </a:solidFill>
                <a:latin typeface="Century Gothic" pitchFamily="34" charset="0"/>
              </a:rPr>
              <a:t> pH </a:t>
            </a:r>
            <a:r>
              <a:rPr lang="en-GB" sz="1200" dirty="0" err="1">
                <a:solidFill>
                  <a:schemeClr val="accent6">
                    <a:lumMod val="75000"/>
                  </a:schemeClr>
                </a:solidFill>
                <a:latin typeface="Century Gothic" pitchFamily="34" charset="0"/>
              </a:rPr>
              <a:t>est</a:t>
            </a:r>
            <a:r>
              <a:rPr lang="en-GB" sz="1200" dirty="0">
                <a:solidFill>
                  <a:schemeClr val="accent6">
                    <a:lumMod val="75000"/>
                  </a:schemeClr>
                </a:solidFill>
                <a:latin typeface="Century Gothic" pitchFamily="34" charset="0"/>
              </a:rPr>
              <a:t> 7.</a:t>
            </a:r>
          </a:p>
          <a:p>
            <a:pPr marL="271463" indent="-271463"/>
            <a:r>
              <a:rPr lang="en-GB" sz="1200" b="1" dirty="0">
                <a:latin typeface="Century Gothic" pitchFamily="34" charset="0"/>
              </a:rPr>
              <a:t>D</a:t>
            </a:r>
            <a:r>
              <a:rPr lang="en-GB" sz="1200" dirty="0">
                <a:latin typeface="Century Gothic" pitchFamily="34" charset="0"/>
              </a:rPr>
              <a:t>	Les cultures ne </a:t>
            </a:r>
            <a:r>
              <a:rPr lang="en-GB" sz="1200" dirty="0" err="1">
                <a:latin typeface="Century Gothic" pitchFamily="34" charset="0"/>
              </a:rPr>
              <a:t>peuvent</a:t>
            </a:r>
            <a:endParaRPr lang="en-GB" sz="1200" dirty="0">
              <a:latin typeface="Century Gothic" pitchFamily="34" charset="0"/>
            </a:endParaRPr>
          </a:p>
          <a:p>
            <a:pPr marL="271463" indent="-271463"/>
            <a:r>
              <a:rPr lang="en-GB" sz="1200" dirty="0">
                <a:latin typeface="Century Gothic" pitchFamily="34" charset="0"/>
              </a:rPr>
              <a:t>      pas </a:t>
            </a:r>
            <a:r>
              <a:rPr lang="en-GB" sz="1200" dirty="0" err="1">
                <a:latin typeface="Century Gothic" pitchFamily="34" charset="0"/>
              </a:rPr>
              <a:t>pousser</a:t>
            </a:r>
            <a:r>
              <a:rPr lang="en-GB" sz="1200" dirty="0">
                <a:latin typeface="Century Gothic" pitchFamily="34" charset="0"/>
              </a:rPr>
              <a:t> </a:t>
            </a:r>
            <a:r>
              <a:rPr lang="en-GB" sz="1200" dirty="0" err="1">
                <a:latin typeface="Century Gothic" pitchFamily="34" charset="0"/>
              </a:rPr>
              <a:t>dessus</a:t>
            </a:r>
            <a:endParaRPr lang="en-GB" sz="1200" dirty="0"/>
          </a:p>
        </p:txBody>
      </p:sp>
      <p:grpSp>
        <p:nvGrpSpPr>
          <p:cNvPr id="26" name="Group 9"/>
          <p:cNvGrpSpPr/>
          <p:nvPr/>
        </p:nvGrpSpPr>
        <p:grpSpPr>
          <a:xfrm>
            <a:off x="7308304" y="0"/>
            <a:ext cx="1800994" cy="641606"/>
            <a:chOff x="7308304" y="0"/>
            <a:chExt cx="1800994" cy="641606"/>
          </a:xfrm>
        </p:grpSpPr>
        <p:sp>
          <p:nvSpPr>
            <p:cNvPr id="27" name="TextBox 26"/>
            <p:cNvSpPr txBox="1"/>
            <p:nvPr/>
          </p:nvSpPr>
          <p:spPr>
            <a:xfrm>
              <a:off x="7308304" y="0"/>
              <a:ext cx="1296938" cy="338554"/>
            </a:xfrm>
            <a:prstGeom prst="rect">
              <a:avLst/>
            </a:prstGeom>
            <a:noFill/>
          </p:spPr>
          <p:txBody>
            <a:bodyPr wrap="square" rtlCol="0">
              <a:spAutoFit/>
            </a:bodyPr>
            <a:lstStyle/>
            <a:p>
              <a:pPr algn="r"/>
              <a:r>
                <a:rPr lang="en-GB" sz="1600" dirty="0">
                  <a:latin typeface="Century Gothic" pitchFamily="34" charset="0"/>
                </a:rPr>
                <a:t>Fiche 3a</a:t>
              </a:r>
            </a:p>
          </p:txBody>
        </p:sp>
        <p:pic>
          <p:nvPicPr>
            <p:cNvPr id="28" name="Picture 27" descr="Student sheets.png"/>
            <p:cNvPicPr>
              <a:picLocks noChangeAspect="1"/>
            </p:cNvPicPr>
            <p:nvPr/>
          </p:nvPicPr>
          <p:blipFill>
            <a:blip r:embed="rId4" cstate="print"/>
            <a:stretch>
              <a:fillRect/>
            </a:stretch>
          </p:blipFill>
          <p:spPr>
            <a:xfrm>
              <a:off x="8598815" y="44624"/>
              <a:ext cx="510483" cy="596982"/>
            </a:xfrm>
            <a:prstGeom prst="rect">
              <a:avLst/>
            </a:prstGeom>
          </p:spPr>
        </p:pic>
      </p:grpSp>
      <p:sp>
        <p:nvSpPr>
          <p:cNvPr id="53" name="TextBox 52"/>
          <p:cNvSpPr txBox="1"/>
          <p:nvPr/>
        </p:nvSpPr>
        <p:spPr>
          <a:xfrm>
            <a:off x="6732240" y="1052736"/>
            <a:ext cx="1080120" cy="369332"/>
          </a:xfrm>
          <a:prstGeom prst="rect">
            <a:avLst/>
          </a:prstGeom>
          <a:noFill/>
        </p:spPr>
        <p:txBody>
          <a:bodyPr wrap="square" rtlCol="0">
            <a:spAutoFit/>
          </a:bodyPr>
          <a:lstStyle/>
          <a:p>
            <a:r>
              <a:rPr lang="en-GB" b="1" dirty="0">
                <a:latin typeface="Century Gothic" pitchFamily="34" charset="0"/>
              </a:rPr>
              <a:t>Lithium</a:t>
            </a:r>
            <a:endParaRPr lang="en-GB" dirty="0"/>
          </a:p>
        </p:txBody>
      </p:sp>
      <p:sp>
        <p:nvSpPr>
          <p:cNvPr id="54" name="TextBox 53"/>
          <p:cNvSpPr txBox="1"/>
          <p:nvPr/>
        </p:nvSpPr>
        <p:spPr>
          <a:xfrm>
            <a:off x="3707904" y="1052736"/>
            <a:ext cx="1080120" cy="369332"/>
          </a:xfrm>
          <a:prstGeom prst="rect">
            <a:avLst/>
          </a:prstGeom>
          <a:noFill/>
        </p:spPr>
        <p:txBody>
          <a:bodyPr wrap="square" rtlCol="0">
            <a:spAutoFit/>
          </a:bodyPr>
          <a:lstStyle/>
          <a:p>
            <a:r>
              <a:rPr lang="en-GB" b="1" dirty="0">
                <a:latin typeface="Century Gothic" pitchFamily="34" charset="0"/>
              </a:rPr>
              <a:t>Lithium</a:t>
            </a:r>
            <a:endParaRPr lang="en-GB" dirty="0"/>
          </a:p>
        </p:txBody>
      </p:sp>
      <p:sp>
        <p:nvSpPr>
          <p:cNvPr id="55" name="TextBox 54"/>
          <p:cNvSpPr txBox="1"/>
          <p:nvPr/>
        </p:nvSpPr>
        <p:spPr>
          <a:xfrm>
            <a:off x="755576" y="1052736"/>
            <a:ext cx="1080120" cy="369332"/>
          </a:xfrm>
          <a:prstGeom prst="rect">
            <a:avLst/>
          </a:prstGeom>
          <a:noFill/>
        </p:spPr>
        <p:txBody>
          <a:bodyPr wrap="square" rtlCol="0">
            <a:spAutoFit/>
          </a:bodyPr>
          <a:lstStyle/>
          <a:p>
            <a:r>
              <a:rPr lang="en-GB" b="1" dirty="0">
                <a:latin typeface="Century Gothic" pitchFamily="34" charset="0"/>
              </a:rPr>
              <a:t>Lithium</a:t>
            </a:r>
            <a:endParaRPr lang="en-GB" dirty="0"/>
          </a:p>
        </p:txBody>
      </p:sp>
      <p:sp>
        <p:nvSpPr>
          <p:cNvPr id="56" name="TextBox 55"/>
          <p:cNvSpPr txBox="1"/>
          <p:nvPr/>
        </p:nvSpPr>
        <p:spPr>
          <a:xfrm>
            <a:off x="755576" y="3995772"/>
            <a:ext cx="1080120" cy="369332"/>
          </a:xfrm>
          <a:prstGeom prst="rect">
            <a:avLst/>
          </a:prstGeom>
          <a:noFill/>
        </p:spPr>
        <p:txBody>
          <a:bodyPr wrap="square" rtlCol="0">
            <a:spAutoFit/>
          </a:bodyPr>
          <a:lstStyle/>
          <a:p>
            <a:r>
              <a:rPr lang="en-GB" b="1" dirty="0">
                <a:latin typeface="Century Gothic" pitchFamily="34" charset="0"/>
              </a:rPr>
              <a:t>Lithium</a:t>
            </a:r>
            <a:endParaRPr lang="en-GB" dirty="0"/>
          </a:p>
        </p:txBody>
      </p:sp>
      <p:sp>
        <p:nvSpPr>
          <p:cNvPr id="57" name="TextBox 56"/>
          <p:cNvSpPr txBox="1"/>
          <p:nvPr/>
        </p:nvSpPr>
        <p:spPr>
          <a:xfrm>
            <a:off x="3707904" y="4005064"/>
            <a:ext cx="1440160" cy="369332"/>
          </a:xfrm>
          <a:prstGeom prst="rect">
            <a:avLst/>
          </a:prstGeom>
          <a:noFill/>
        </p:spPr>
        <p:txBody>
          <a:bodyPr wrap="square" rtlCol="0">
            <a:spAutoFit/>
          </a:bodyPr>
          <a:lstStyle/>
          <a:p>
            <a:r>
              <a:rPr lang="en-GB" b="1" dirty="0">
                <a:latin typeface="Century Gothic" pitchFamily="34" charset="0"/>
              </a:rPr>
              <a:t>Aluminium</a:t>
            </a:r>
            <a:endParaRPr lang="en-GB" dirty="0"/>
          </a:p>
        </p:txBody>
      </p:sp>
      <p:sp>
        <p:nvSpPr>
          <p:cNvPr id="58" name="TextBox 57"/>
          <p:cNvSpPr txBox="1"/>
          <p:nvPr/>
        </p:nvSpPr>
        <p:spPr>
          <a:xfrm>
            <a:off x="6713583" y="3920247"/>
            <a:ext cx="1440160" cy="369332"/>
          </a:xfrm>
          <a:prstGeom prst="rect">
            <a:avLst/>
          </a:prstGeom>
          <a:noFill/>
        </p:spPr>
        <p:txBody>
          <a:bodyPr wrap="square" rtlCol="0">
            <a:spAutoFit/>
          </a:bodyPr>
          <a:lstStyle/>
          <a:p>
            <a:r>
              <a:rPr lang="en-GB" b="1" dirty="0">
                <a:latin typeface="Century Gothic" pitchFamily="34" charset="0"/>
              </a:rPr>
              <a:t>Aluminium</a:t>
            </a:r>
            <a:endParaRPr lang="en-GB" dirty="0"/>
          </a:p>
        </p:txBody>
      </p:sp>
      <p:grpSp>
        <p:nvGrpSpPr>
          <p:cNvPr id="90" name="Group 89"/>
          <p:cNvGrpSpPr/>
          <p:nvPr/>
        </p:nvGrpSpPr>
        <p:grpSpPr>
          <a:xfrm>
            <a:off x="5148064" y="3081154"/>
            <a:ext cx="864096" cy="707886"/>
            <a:chOff x="5148064" y="3081154"/>
            <a:chExt cx="864096" cy="707886"/>
          </a:xfrm>
        </p:grpSpPr>
        <p:sp>
          <p:nvSpPr>
            <p:cNvPr id="60" name="Rounded Rectangle 59"/>
            <p:cNvSpPr/>
            <p:nvPr/>
          </p:nvSpPr>
          <p:spPr>
            <a:xfrm>
              <a:off x="5148064" y="3140968"/>
              <a:ext cx="792088"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5292080" y="3081154"/>
              <a:ext cx="720080" cy="707886"/>
            </a:xfrm>
            <a:prstGeom prst="rect">
              <a:avLst/>
            </a:prstGeom>
            <a:noFill/>
          </p:spPr>
          <p:txBody>
            <a:bodyPr wrap="square" rtlCol="0">
              <a:spAutoFit/>
            </a:bodyPr>
            <a:lstStyle/>
            <a:p>
              <a:r>
                <a:rPr lang="en-GB" sz="4000" b="1" dirty="0">
                  <a:solidFill>
                    <a:schemeClr val="bg1"/>
                  </a:solidFill>
                  <a:latin typeface="Century Gothic" pitchFamily="34" charset="0"/>
                </a:rPr>
                <a:t>Li</a:t>
              </a:r>
            </a:p>
          </p:txBody>
        </p:sp>
      </p:grpSp>
      <p:grpSp>
        <p:nvGrpSpPr>
          <p:cNvPr id="91" name="Group 90"/>
          <p:cNvGrpSpPr/>
          <p:nvPr/>
        </p:nvGrpSpPr>
        <p:grpSpPr>
          <a:xfrm>
            <a:off x="8100392" y="3081154"/>
            <a:ext cx="864096" cy="707886"/>
            <a:chOff x="8100392" y="3081154"/>
            <a:chExt cx="864096" cy="707886"/>
          </a:xfrm>
        </p:grpSpPr>
        <p:sp>
          <p:nvSpPr>
            <p:cNvPr id="62" name="Rounded Rectangle 61"/>
            <p:cNvSpPr/>
            <p:nvPr/>
          </p:nvSpPr>
          <p:spPr>
            <a:xfrm>
              <a:off x="8100392" y="3140968"/>
              <a:ext cx="792088"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8244408" y="3081154"/>
              <a:ext cx="720080" cy="707886"/>
            </a:xfrm>
            <a:prstGeom prst="rect">
              <a:avLst/>
            </a:prstGeom>
            <a:noFill/>
          </p:spPr>
          <p:txBody>
            <a:bodyPr wrap="square" rtlCol="0">
              <a:spAutoFit/>
            </a:bodyPr>
            <a:lstStyle/>
            <a:p>
              <a:r>
                <a:rPr lang="en-GB" sz="4000" b="1" dirty="0">
                  <a:solidFill>
                    <a:schemeClr val="bg1"/>
                  </a:solidFill>
                  <a:latin typeface="Century Gothic" pitchFamily="34" charset="0"/>
                </a:rPr>
                <a:t>Li</a:t>
              </a:r>
            </a:p>
          </p:txBody>
        </p:sp>
      </p:grpSp>
      <p:grpSp>
        <p:nvGrpSpPr>
          <p:cNvPr id="66" name="Group 65"/>
          <p:cNvGrpSpPr/>
          <p:nvPr/>
        </p:nvGrpSpPr>
        <p:grpSpPr>
          <a:xfrm>
            <a:off x="2195736" y="6033482"/>
            <a:ext cx="864096" cy="707886"/>
            <a:chOff x="2123728" y="3009146"/>
            <a:chExt cx="864096" cy="707886"/>
          </a:xfrm>
        </p:grpSpPr>
        <p:sp>
          <p:nvSpPr>
            <p:cNvPr id="67" name="Rounded Rectangle 66"/>
            <p:cNvSpPr/>
            <p:nvPr/>
          </p:nvSpPr>
          <p:spPr>
            <a:xfrm>
              <a:off x="2123728" y="3081154"/>
              <a:ext cx="792088"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p:cNvSpPr txBox="1"/>
            <p:nvPr/>
          </p:nvSpPr>
          <p:spPr>
            <a:xfrm>
              <a:off x="2267744" y="3009146"/>
              <a:ext cx="720080" cy="707886"/>
            </a:xfrm>
            <a:prstGeom prst="rect">
              <a:avLst/>
            </a:prstGeom>
            <a:noFill/>
          </p:spPr>
          <p:txBody>
            <a:bodyPr wrap="square" rtlCol="0">
              <a:spAutoFit/>
            </a:bodyPr>
            <a:lstStyle/>
            <a:p>
              <a:r>
                <a:rPr lang="en-GB" sz="4000" b="1" dirty="0">
                  <a:solidFill>
                    <a:schemeClr val="bg1"/>
                  </a:solidFill>
                  <a:latin typeface="Century Gothic" pitchFamily="34" charset="0"/>
                </a:rPr>
                <a:t>Li</a:t>
              </a:r>
            </a:p>
          </p:txBody>
        </p:sp>
      </p:grpSp>
      <p:grpSp>
        <p:nvGrpSpPr>
          <p:cNvPr id="69" name="Group 68"/>
          <p:cNvGrpSpPr/>
          <p:nvPr/>
        </p:nvGrpSpPr>
        <p:grpSpPr>
          <a:xfrm>
            <a:off x="5148064" y="6106238"/>
            <a:ext cx="792088" cy="599912"/>
            <a:chOff x="2123728" y="2920103"/>
            <a:chExt cx="792088" cy="737115"/>
          </a:xfrm>
        </p:grpSpPr>
        <p:sp>
          <p:nvSpPr>
            <p:cNvPr id="70" name="Rounded Rectangle 69"/>
            <p:cNvSpPr/>
            <p:nvPr/>
          </p:nvSpPr>
          <p:spPr>
            <a:xfrm>
              <a:off x="2123728" y="3081154"/>
              <a:ext cx="792088"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2195416" y="2920103"/>
              <a:ext cx="720080" cy="707887"/>
            </a:xfrm>
            <a:prstGeom prst="rect">
              <a:avLst/>
            </a:prstGeom>
            <a:noFill/>
          </p:spPr>
          <p:txBody>
            <a:bodyPr wrap="square" rtlCol="0">
              <a:spAutoFit/>
            </a:bodyPr>
            <a:lstStyle/>
            <a:p>
              <a:r>
                <a:rPr lang="en-GB" sz="4000" b="1" dirty="0">
                  <a:solidFill>
                    <a:schemeClr val="bg1"/>
                  </a:solidFill>
                  <a:latin typeface="Century Gothic" pitchFamily="34" charset="0"/>
                </a:rPr>
                <a:t>Al</a:t>
              </a:r>
            </a:p>
          </p:txBody>
        </p:sp>
      </p:grpSp>
      <p:grpSp>
        <p:nvGrpSpPr>
          <p:cNvPr id="72" name="Group 71"/>
          <p:cNvGrpSpPr/>
          <p:nvPr/>
        </p:nvGrpSpPr>
        <p:grpSpPr>
          <a:xfrm>
            <a:off x="8155664" y="6021288"/>
            <a:ext cx="808824" cy="707886"/>
            <a:chOff x="2123728" y="3009146"/>
            <a:chExt cx="792088" cy="707886"/>
          </a:xfrm>
        </p:grpSpPr>
        <p:sp>
          <p:nvSpPr>
            <p:cNvPr id="73" name="Rounded Rectangle 72"/>
            <p:cNvSpPr/>
            <p:nvPr/>
          </p:nvSpPr>
          <p:spPr>
            <a:xfrm>
              <a:off x="2123728" y="3081154"/>
              <a:ext cx="792088"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2195736" y="3009146"/>
              <a:ext cx="720080" cy="707886"/>
            </a:xfrm>
            <a:prstGeom prst="rect">
              <a:avLst/>
            </a:prstGeom>
            <a:noFill/>
          </p:spPr>
          <p:txBody>
            <a:bodyPr wrap="square" rtlCol="0">
              <a:spAutoFit/>
            </a:bodyPr>
            <a:lstStyle/>
            <a:p>
              <a:r>
                <a:rPr lang="en-GB" sz="4000" b="1" dirty="0">
                  <a:solidFill>
                    <a:schemeClr val="bg1"/>
                  </a:solidFill>
                  <a:latin typeface="Century Gothic" pitchFamily="34" charset="0"/>
                </a:rPr>
                <a:t>Al</a:t>
              </a:r>
            </a:p>
          </p:txBody>
        </p:sp>
      </p:grpSp>
      <p:grpSp>
        <p:nvGrpSpPr>
          <p:cNvPr id="75" name="Group 74"/>
          <p:cNvGrpSpPr/>
          <p:nvPr/>
        </p:nvGrpSpPr>
        <p:grpSpPr>
          <a:xfrm>
            <a:off x="3203848" y="908720"/>
            <a:ext cx="432048" cy="461665"/>
            <a:chOff x="251520" y="916669"/>
            <a:chExt cx="432048" cy="461665"/>
          </a:xfrm>
        </p:grpSpPr>
        <p:sp>
          <p:nvSpPr>
            <p:cNvPr id="76" name="Rounded Rectangle 75"/>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p:cNvSpPr txBox="1"/>
            <p:nvPr/>
          </p:nvSpPr>
          <p:spPr>
            <a:xfrm>
              <a:off x="284672" y="916669"/>
              <a:ext cx="360040" cy="461665"/>
            </a:xfrm>
            <a:prstGeom prst="rect">
              <a:avLst/>
            </a:prstGeom>
            <a:noFill/>
          </p:spPr>
          <p:txBody>
            <a:bodyPr wrap="square" rtlCol="0">
              <a:spAutoFit/>
            </a:bodyPr>
            <a:lstStyle/>
            <a:p>
              <a:r>
                <a:rPr lang="en-GB" sz="2400" b="1" dirty="0">
                  <a:solidFill>
                    <a:schemeClr val="bg1"/>
                  </a:solidFill>
                  <a:latin typeface="Century Gothic" pitchFamily="34" charset="0"/>
                </a:rPr>
                <a:t>2</a:t>
              </a:r>
            </a:p>
          </p:txBody>
        </p:sp>
      </p:grpSp>
      <p:grpSp>
        <p:nvGrpSpPr>
          <p:cNvPr id="78" name="Group 77"/>
          <p:cNvGrpSpPr/>
          <p:nvPr/>
        </p:nvGrpSpPr>
        <p:grpSpPr>
          <a:xfrm>
            <a:off x="6156176" y="908720"/>
            <a:ext cx="432048" cy="461665"/>
            <a:chOff x="251520" y="916669"/>
            <a:chExt cx="432048" cy="461665"/>
          </a:xfrm>
        </p:grpSpPr>
        <p:sp>
          <p:nvSpPr>
            <p:cNvPr id="79" name="Rounded Rectangle 78"/>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p:cNvSpPr txBox="1"/>
            <p:nvPr/>
          </p:nvSpPr>
          <p:spPr>
            <a:xfrm>
              <a:off x="284672" y="916669"/>
              <a:ext cx="360040" cy="461665"/>
            </a:xfrm>
            <a:prstGeom prst="rect">
              <a:avLst/>
            </a:prstGeom>
            <a:noFill/>
          </p:spPr>
          <p:txBody>
            <a:bodyPr wrap="square" rtlCol="0">
              <a:spAutoFit/>
            </a:bodyPr>
            <a:lstStyle/>
            <a:p>
              <a:r>
                <a:rPr lang="en-GB" sz="2400" b="1" dirty="0">
                  <a:solidFill>
                    <a:schemeClr val="bg1"/>
                  </a:solidFill>
                  <a:latin typeface="Century Gothic" pitchFamily="34" charset="0"/>
                </a:rPr>
                <a:t>3</a:t>
              </a:r>
            </a:p>
          </p:txBody>
        </p:sp>
      </p:grpSp>
      <p:grpSp>
        <p:nvGrpSpPr>
          <p:cNvPr id="81" name="Group 80"/>
          <p:cNvGrpSpPr/>
          <p:nvPr/>
        </p:nvGrpSpPr>
        <p:grpSpPr>
          <a:xfrm>
            <a:off x="251520" y="3861048"/>
            <a:ext cx="432048" cy="461665"/>
            <a:chOff x="251520" y="916669"/>
            <a:chExt cx="432048" cy="461665"/>
          </a:xfrm>
        </p:grpSpPr>
        <p:sp>
          <p:nvSpPr>
            <p:cNvPr id="82" name="Rounded Rectangle 81"/>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p:cNvSpPr txBox="1"/>
            <p:nvPr/>
          </p:nvSpPr>
          <p:spPr>
            <a:xfrm>
              <a:off x="284672" y="916669"/>
              <a:ext cx="360040" cy="461665"/>
            </a:xfrm>
            <a:prstGeom prst="rect">
              <a:avLst/>
            </a:prstGeom>
            <a:noFill/>
          </p:spPr>
          <p:txBody>
            <a:bodyPr wrap="square" rtlCol="0">
              <a:spAutoFit/>
            </a:bodyPr>
            <a:lstStyle/>
            <a:p>
              <a:r>
                <a:rPr lang="en-GB" sz="2400" b="1" dirty="0">
                  <a:solidFill>
                    <a:schemeClr val="bg1"/>
                  </a:solidFill>
                  <a:latin typeface="Century Gothic" pitchFamily="34" charset="0"/>
                </a:rPr>
                <a:t>4</a:t>
              </a:r>
            </a:p>
          </p:txBody>
        </p:sp>
      </p:grpSp>
      <p:grpSp>
        <p:nvGrpSpPr>
          <p:cNvPr id="84" name="Group 83"/>
          <p:cNvGrpSpPr/>
          <p:nvPr/>
        </p:nvGrpSpPr>
        <p:grpSpPr>
          <a:xfrm>
            <a:off x="3203848" y="3861048"/>
            <a:ext cx="432048" cy="461665"/>
            <a:chOff x="251520" y="916669"/>
            <a:chExt cx="432048" cy="461665"/>
          </a:xfrm>
        </p:grpSpPr>
        <p:sp>
          <p:nvSpPr>
            <p:cNvPr id="85" name="Rounded Rectangle 84"/>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p:cNvSpPr txBox="1"/>
            <p:nvPr/>
          </p:nvSpPr>
          <p:spPr>
            <a:xfrm>
              <a:off x="284672" y="916669"/>
              <a:ext cx="360040" cy="461665"/>
            </a:xfrm>
            <a:prstGeom prst="rect">
              <a:avLst/>
            </a:prstGeom>
            <a:noFill/>
          </p:spPr>
          <p:txBody>
            <a:bodyPr wrap="square" rtlCol="0">
              <a:spAutoFit/>
            </a:bodyPr>
            <a:lstStyle/>
            <a:p>
              <a:r>
                <a:rPr lang="en-GB" sz="2400" b="1" dirty="0">
                  <a:solidFill>
                    <a:schemeClr val="bg1"/>
                  </a:solidFill>
                  <a:latin typeface="Century Gothic" pitchFamily="34" charset="0"/>
                </a:rPr>
                <a:t>5</a:t>
              </a:r>
            </a:p>
          </p:txBody>
        </p:sp>
      </p:grpSp>
      <p:grpSp>
        <p:nvGrpSpPr>
          <p:cNvPr id="87" name="Group 86"/>
          <p:cNvGrpSpPr/>
          <p:nvPr/>
        </p:nvGrpSpPr>
        <p:grpSpPr>
          <a:xfrm>
            <a:off x="6156176" y="3861048"/>
            <a:ext cx="432048" cy="461665"/>
            <a:chOff x="251520" y="916669"/>
            <a:chExt cx="432048" cy="461665"/>
          </a:xfrm>
        </p:grpSpPr>
        <p:sp>
          <p:nvSpPr>
            <p:cNvPr id="88" name="Rounded Rectangle 87"/>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p:cNvSpPr txBox="1"/>
            <p:nvPr/>
          </p:nvSpPr>
          <p:spPr>
            <a:xfrm>
              <a:off x="284672" y="916669"/>
              <a:ext cx="360040" cy="461665"/>
            </a:xfrm>
            <a:prstGeom prst="rect">
              <a:avLst/>
            </a:prstGeom>
            <a:noFill/>
          </p:spPr>
          <p:txBody>
            <a:bodyPr wrap="square" rtlCol="0">
              <a:spAutoFit/>
            </a:bodyPr>
            <a:lstStyle/>
            <a:p>
              <a:r>
                <a:rPr lang="en-GB" sz="2400" b="1" dirty="0">
                  <a:solidFill>
                    <a:schemeClr val="bg1"/>
                  </a:solidFill>
                  <a:latin typeface="Century Gothic" pitchFamily="34" charset="0"/>
                </a:rPr>
                <a:t>6</a:t>
              </a:r>
            </a:p>
          </p:txBody>
        </p:sp>
      </p:grpSp>
      <p:pic>
        <p:nvPicPr>
          <p:cNvPr id="93" name="Picture 92" descr="aluminium.png"/>
          <p:cNvPicPr>
            <a:picLocks noChangeAspect="1"/>
          </p:cNvPicPr>
          <p:nvPr/>
        </p:nvPicPr>
        <p:blipFill>
          <a:blip r:embed="rId5" cstate="print"/>
          <a:stretch>
            <a:fillRect/>
          </a:stretch>
        </p:blipFill>
        <p:spPr>
          <a:xfrm>
            <a:off x="8170799" y="3902090"/>
            <a:ext cx="758113" cy="720080"/>
          </a:xfrm>
          <a:prstGeom prst="rect">
            <a:avLst/>
          </a:prstGeom>
          <a:effectLst>
            <a:outerShdw blurRad="63500" sx="102000" sy="102000" algn="ctr" rotWithShape="0">
              <a:prstClr val="black">
                <a:alpha val="40000"/>
              </a:prstClr>
            </a:outerShdw>
          </a:effectLst>
        </p:spPr>
      </p:pic>
      <p:pic>
        <p:nvPicPr>
          <p:cNvPr id="94" name="Picture 93" descr="aluminium.png"/>
          <p:cNvPicPr>
            <a:picLocks noChangeAspect="1"/>
          </p:cNvPicPr>
          <p:nvPr/>
        </p:nvPicPr>
        <p:blipFill>
          <a:blip r:embed="rId5" cstate="print"/>
          <a:stretch>
            <a:fillRect/>
          </a:stretch>
        </p:blipFill>
        <p:spPr>
          <a:xfrm>
            <a:off x="5220072" y="3861048"/>
            <a:ext cx="758113" cy="720080"/>
          </a:xfrm>
          <a:prstGeom prst="rect">
            <a:avLst/>
          </a:prstGeom>
          <a:effectLst>
            <a:outerShdw blurRad="63500" sx="102000" sy="102000" algn="ctr" rotWithShape="0">
              <a:prstClr val="black">
                <a:alpha val="40000"/>
              </a:prstClr>
            </a:outerShdw>
          </a:effectLst>
        </p:spPr>
      </p:pic>
      <p:pic>
        <p:nvPicPr>
          <p:cNvPr id="95" name="Picture 94" descr="lithium.png"/>
          <p:cNvPicPr>
            <a:picLocks noChangeAspect="1"/>
          </p:cNvPicPr>
          <p:nvPr/>
        </p:nvPicPr>
        <p:blipFill>
          <a:blip r:embed="rId6" cstate="print"/>
          <a:stretch>
            <a:fillRect/>
          </a:stretch>
        </p:blipFill>
        <p:spPr>
          <a:xfrm>
            <a:off x="1979712" y="3861048"/>
            <a:ext cx="1108492" cy="993024"/>
          </a:xfrm>
          <a:prstGeom prst="rect">
            <a:avLst/>
          </a:prstGeom>
          <a:effectLst>
            <a:outerShdw blurRad="50800" dist="38100" dir="2700000" algn="tl" rotWithShape="0">
              <a:prstClr val="black">
                <a:alpha val="40000"/>
              </a:prstClr>
            </a:outerShdw>
          </a:effectLst>
        </p:spPr>
      </p:pic>
      <p:pic>
        <p:nvPicPr>
          <p:cNvPr id="96" name="Picture 95" descr="lithium.png"/>
          <p:cNvPicPr>
            <a:picLocks noChangeAspect="1"/>
          </p:cNvPicPr>
          <p:nvPr/>
        </p:nvPicPr>
        <p:blipFill>
          <a:blip r:embed="rId6" cstate="print"/>
          <a:stretch>
            <a:fillRect/>
          </a:stretch>
        </p:blipFill>
        <p:spPr>
          <a:xfrm>
            <a:off x="1979712" y="908720"/>
            <a:ext cx="1108492" cy="993024"/>
          </a:xfrm>
          <a:prstGeom prst="rect">
            <a:avLst/>
          </a:prstGeom>
          <a:effectLst>
            <a:outerShdw blurRad="50800" dist="38100" dir="2700000" algn="tl" rotWithShape="0">
              <a:prstClr val="black">
                <a:alpha val="40000"/>
              </a:prstClr>
            </a:outerShdw>
          </a:effectLst>
        </p:spPr>
      </p:pic>
      <p:pic>
        <p:nvPicPr>
          <p:cNvPr id="97" name="Picture 96" descr="lithium.png"/>
          <p:cNvPicPr>
            <a:picLocks noChangeAspect="1"/>
          </p:cNvPicPr>
          <p:nvPr/>
        </p:nvPicPr>
        <p:blipFill>
          <a:blip r:embed="rId6" cstate="print"/>
          <a:stretch>
            <a:fillRect/>
          </a:stretch>
        </p:blipFill>
        <p:spPr>
          <a:xfrm>
            <a:off x="4932040" y="908720"/>
            <a:ext cx="1108492" cy="993024"/>
          </a:xfrm>
          <a:prstGeom prst="rect">
            <a:avLst/>
          </a:prstGeom>
          <a:effectLst>
            <a:outerShdw blurRad="50800" dist="38100" dir="2700000" algn="tl" rotWithShape="0">
              <a:prstClr val="black">
                <a:alpha val="40000"/>
              </a:prstClr>
            </a:outerShdw>
          </a:effectLst>
        </p:spPr>
      </p:pic>
      <p:pic>
        <p:nvPicPr>
          <p:cNvPr id="98" name="Picture 97" descr="lithium.png"/>
          <p:cNvPicPr>
            <a:picLocks noChangeAspect="1"/>
          </p:cNvPicPr>
          <p:nvPr/>
        </p:nvPicPr>
        <p:blipFill>
          <a:blip r:embed="rId6" cstate="print"/>
          <a:stretch>
            <a:fillRect/>
          </a:stretch>
        </p:blipFill>
        <p:spPr>
          <a:xfrm>
            <a:off x="7884368" y="908720"/>
            <a:ext cx="1108492" cy="993024"/>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Rectangle 32"/>
          <p:cNvSpPr/>
          <p:nvPr/>
        </p:nvSpPr>
        <p:spPr>
          <a:xfrm>
            <a:off x="3131840" y="3861368"/>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179832" y="909040"/>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3131840" y="909040"/>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084488" y="909040"/>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79512" y="3861368"/>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6084488" y="3861368"/>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700582" y="187312"/>
            <a:ext cx="6768751" cy="569387"/>
          </a:xfrm>
          <a:prstGeom prst="rect">
            <a:avLst/>
          </a:prstGeom>
          <a:noFill/>
        </p:spPr>
        <p:txBody>
          <a:bodyPr wrap="square" rtlCol="0">
            <a:spAutoFit/>
          </a:bodyPr>
          <a:lstStyle/>
          <a:p>
            <a:r>
              <a:rPr lang="en-GB" sz="3100" dirty="0" err="1">
                <a:latin typeface="Century Gothic" pitchFamily="34" charset="0"/>
              </a:rPr>
              <a:t>Cartes</a:t>
            </a:r>
            <a:r>
              <a:rPr lang="en-GB" sz="3100" dirty="0">
                <a:latin typeface="Century Gothic" pitchFamily="34" charset="0"/>
              </a:rPr>
              <a:t> </a:t>
            </a:r>
            <a:r>
              <a:rPr lang="en-GB" sz="3100" dirty="0" err="1">
                <a:latin typeface="Century Gothic" pitchFamily="34" charset="0"/>
              </a:rPr>
              <a:t>En</a:t>
            </a:r>
            <a:r>
              <a:rPr lang="en-GB" sz="3100" dirty="0">
                <a:latin typeface="Century Gothic" pitchFamily="34" charset="0"/>
              </a:rPr>
              <a:t> </a:t>
            </a:r>
            <a:r>
              <a:rPr lang="en-GB" sz="3100" dirty="0" err="1">
                <a:latin typeface="Century Gothic" pitchFamily="34" charset="0"/>
              </a:rPr>
              <a:t>quête</a:t>
            </a:r>
            <a:r>
              <a:rPr lang="en-GB" sz="3100" dirty="0">
                <a:latin typeface="Century Gothic" pitchFamily="34" charset="0"/>
              </a:rPr>
              <a:t> de </a:t>
            </a:r>
            <a:r>
              <a:rPr lang="en-GB" sz="3100" dirty="0" err="1">
                <a:latin typeface="Century Gothic" pitchFamily="34" charset="0"/>
              </a:rPr>
              <a:t>matériaux</a:t>
            </a:r>
            <a:r>
              <a:rPr lang="en-GB" sz="3100" dirty="0">
                <a:latin typeface="Century Gothic" pitchFamily="34" charset="0"/>
              </a:rPr>
              <a:t>– </a:t>
            </a:r>
            <a:r>
              <a:rPr lang="en-GB" sz="3100" b="1" dirty="0">
                <a:solidFill>
                  <a:srgbClr val="5986B7"/>
                </a:solidFill>
                <a:latin typeface="Century Gothic" pitchFamily="34" charset="0"/>
              </a:rPr>
              <a:t>B</a:t>
            </a:r>
            <a:r>
              <a:rPr lang="en-GB" sz="3100" dirty="0">
                <a:latin typeface="Century Gothic" pitchFamily="34" charset="0"/>
              </a:rPr>
              <a:t> </a:t>
            </a:r>
          </a:p>
        </p:txBody>
      </p:sp>
      <p:grpSp>
        <p:nvGrpSpPr>
          <p:cNvPr id="2" name="Group 64"/>
          <p:cNvGrpSpPr/>
          <p:nvPr/>
        </p:nvGrpSpPr>
        <p:grpSpPr>
          <a:xfrm>
            <a:off x="2195736" y="3081154"/>
            <a:ext cx="792088" cy="707886"/>
            <a:chOff x="2123728" y="3009146"/>
            <a:chExt cx="792088" cy="707886"/>
          </a:xfrm>
        </p:grpSpPr>
        <p:sp>
          <p:nvSpPr>
            <p:cNvPr id="59" name="Rounded Rectangle 58"/>
            <p:cNvSpPr/>
            <p:nvPr/>
          </p:nvSpPr>
          <p:spPr>
            <a:xfrm>
              <a:off x="2123728" y="3081154"/>
              <a:ext cx="792088"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195736" y="3009146"/>
              <a:ext cx="720080" cy="707886"/>
            </a:xfrm>
            <a:prstGeom prst="rect">
              <a:avLst/>
            </a:prstGeom>
            <a:noFill/>
          </p:spPr>
          <p:txBody>
            <a:bodyPr wrap="square" rtlCol="0">
              <a:spAutoFit/>
            </a:bodyPr>
            <a:lstStyle/>
            <a:p>
              <a:r>
                <a:rPr lang="en-GB" sz="4000" b="1" dirty="0">
                  <a:solidFill>
                    <a:schemeClr val="bg1"/>
                  </a:solidFill>
                  <a:latin typeface="Century Gothic" pitchFamily="34" charset="0"/>
                </a:rPr>
                <a:t>Al</a:t>
              </a:r>
            </a:p>
          </p:txBody>
        </p:sp>
      </p:grpSp>
      <p:grpSp>
        <p:nvGrpSpPr>
          <p:cNvPr id="3" name="Group 36"/>
          <p:cNvGrpSpPr/>
          <p:nvPr/>
        </p:nvGrpSpPr>
        <p:grpSpPr>
          <a:xfrm>
            <a:off x="251520" y="916669"/>
            <a:ext cx="432048" cy="461665"/>
            <a:chOff x="251520" y="916669"/>
            <a:chExt cx="432048" cy="461665"/>
          </a:xfrm>
        </p:grpSpPr>
        <p:sp>
          <p:nvSpPr>
            <p:cNvPr id="36" name="Rounded Rectangle 35"/>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84672" y="916669"/>
              <a:ext cx="360040" cy="461665"/>
            </a:xfrm>
            <a:prstGeom prst="rect">
              <a:avLst/>
            </a:prstGeom>
            <a:noFill/>
          </p:spPr>
          <p:txBody>
            <a:bodyPr wrap="square" rtlCol="0">
              <a:spAutoFit/>
            </a:bodyPr>
            <a:lstStyle/>
            <a:p>
              <a:r>
                <a:rPr lang="en-GB" sz="2400" b="1" dirty="0">
                  <a:solidFill>
                    <a:schemeClr val="bg1"/>
                  </a:solidFill>
                  <a:latin typeface="Century Gothic" pitchFamily="34" charset="0"/>
                </a:rPr>
                <a:t>7</a:t>
              </a:r>
            </a:p>
          </p:txBody>
        </p:sp>
      </p:grpSp>
      <p:grpSp>
        <p:nvGrpSpPr>
          <p:cNvPr id="6" name="Group 9"/>
          <p:cNvGrpSpPr/>
          <p:nvPr/>
        </p:nvGrpSpPr>
        <p:grpSpPr>
          <a:xfrm>
            <a:off x="7236296" y="0"/>
            <a:ext cx="1873002" cy="641606"/>
            <a:chOff x="7236296" y="0"/>
            <a:chExt cx="1873002" cy="641606"/>
          </a:xfrm>
        </p:grpSpPr>
        <p:sp>
          <p:nvSpPr>
            <p:cNvPr id="27" name="TextBox 26"/>
            <p:cNvSpPr txBox="1"/>
            <p:nvPr/>
          </p:nvSpPr>
          <p:spPr>
            <a:xfrm>
              <a:off x="7236296" y="0"/>
              <a:ext cx="1368946" cy="338554"/>
            </a:xfrm>
            <a:prstGeom prst="rect">
              <a:avLst/>
            </a:prstGeom>
            <a:noFill/>
          </p:spPr>
          <p:txBody>
            <a:bodyPr wrap="square" rtlCol="0">
              <a:spAutoFit/>
            </a:bodyPr>
            <a:lstStyle/>
            <a:p>
              <a:pPr algn="r"/>
              <a:r>
                <a:rPr lang="en-GB" sz="1600" dirty="0">
                  <a:latin typeface="Century Gothic" pitchFamily="34" charset="0"/>
                </a:rPr>
                <a:t>Fiche 3b</a:t>
              </a:r>
            </a:p>
          </p:txBody>
        </p:sp>
        <p:pic>
          <p:nvPicPr>
            <p:cNvPr id="28" name="Picture 27" descr="Student sheets.png"/>
            <p:cNvPicPr>
              <a:picLocks noChangeAspect="1"/>
            </p:cNvPicPr>
            <p:nvPr/>
          </p:nvPicPr>
          <p:blipFill>
            <a:blip r:embed="rId4" cstate="print"/>
            <a:stretch>
              <a:fillRect/>
            </a:stretch>
          </p:blipFill>
          <p:spPr>
            <a:xfrm>
              <a:off x="8598815" y="44624"/>
              <a:ext cx="510483" cy="596982"/>
            </a:xfrm>
            <a:prstGeom prst="rect">
              <a:avLst/>
            </a:prstGeom>
          </p:spPr>
        </p:pic>
      </p:grpSp>
      <p:sp>
        <p:nvSpPr>
          <p:cNvPr id="53" name="TextBox 52"/>
          <p:cNvSpPr txBox="1"/>
          <p:nvPr/>
        </p:nvSpPr>
        <p:spPr>
          <a:xfrm>
            <a:off x="6732240" y="1052736"/>
            <a:ext cx="1080120" cy="369332"/>
          </a:xfrm>
          <a:prstGeom prst="rect">
            <a:avLst/>
          </a:prstGeom>
          <a:noFill/>
        </p:spPr>
        <p:txBody>
          <a:bodyPr wrap="square" rtlCol="0">
            <a:spAutoFit/>
          </a:bodyPr>
          <a:lstStyle/>
          <a:p>
            <a:r>
              <a:rPr lang="en-GB" b="1" dirty="0">
                <a:latin typeface="Century Gothic" pitchFamily="34" charset="0"/>
              </a:rPr>
              <a:t>Or</a:t>
            </a:r>
            <a:endParaRPr lang="en-GB" dirty="0"/>
          </a:p>
        </p:txBody>
      </p:sp>
      <p:sp>
        <p:nvSpPr>
          <p:cNvPr id="55" name="TextBox 54"/>
          <p:cNvSpPr txBox="1"/>
          <p:nvPr/>
        </p:nvSpPr>
        <p:spPr>
          <a:xfrm>
            <a:off x="755576" y="1052736"/>
            <a:ext cx="1368152" cy="369332"/>
          </a:xfrm>
          <a:prstGeom prst="rect">
            <a:avLst/>
          </a:prstGeom>
          <a:noFill/>
        </p:spPr>
        <p:txBody>
          <a:bodyPr wrap="square" rtlCol="0">
            <a:spAutoFit/>
          </a:bodyPr>
          <a:lstStyle/>
          <a:p>
            <a:r>
              <a:rPr lang="en-GB" b="1" dirty="0">
                <a:latin typeface="Century Gothic" pitchFamily="34" charset="0"/>
              </a:rPr>
              <a:t>Aluminium</a:t>
            </a:r>
            <a:endParaRPr lang="en-GB" dirty="0"/>
          </a:p>
        </p:txBody>
      </p:sp>
      <p:sp>
        <p:nvSpPr>
          <p:cNvPr id="56" name="TextBox 55"/>
          <p:cNvSpPr txBox="1"/>
          <p:nvPr/>
        </p:nvSpPr>
        <p:spPr>
          <a:xfrm>
            <a:off x="755576" y="3995772"/>
            <a:ext cx="1080120" cy="369332"/>
          </a:xfrm>
          <a:prstGeom prst="rect">
            <a:avLst/>
          </a:prstGeom>
          <a:noFill/>
        </p:spPr>
        <p:txBody>
          <a:bodyPr wrap="square" rtlCol="0">
            <a:spAutoFit/>
          </a:bodyPr>
          <a:lstStyle/>
          <a:p>
            <a:r>
              <a:rPr lang="en-GB" b="1" dirty="0">
                <a:latin typeface="Century Gothic" pitchFamily="34" charset="0"/>
              </a:rPr>
              <a:t>Or</a:t>
            </a:r>
            <a:endParaRPr lang="en-GB" dirty="0"/>
          </a:p>
        </p:txBody>
      </p:sp>
      <p:sp>
        <p:nvSpPr>
          <p:cNvPr id="57" name="TextBox 56"/>
          <p:cNvSpPr txBox="1"/>
          <p:nvPr/>
        </p:nvSpPr>
        <p:spPr>
          <a:xfrm>
            <a:off x="3707904" y="4005064"/>
            <a:ext cx="1440160" cy="369332"/>
          </a:xfrm>
          <a:prstGeom prst="rect">
            <a:avLst/>
          </a:prstGeom>
          <a:noFill/>
        </p:spPr>
        <p:txBody>
          <a:bodyPr wrap="square" rtlCol="0">
            <a:spAutoFit/>
          </a:bodyPr>
          <a:lstStyle/>
          <a:p>
            <a:r>
              <a:rPr lang="en-GB" b="1" dirty="0">
                <a:latin typeface="Century Gothic" pitchFamily="34" charset="0"/>
              </a:rPr>
              <a:t>Or</a:t>
            </a:r>
            <a:endParaRPr lang="en-GB" dirty="0"/>
          </a:p>
        </p:txBody>
      </p:sp>
      <p:sp>
        <p:nvSpPr>
          <p:cNvPr id="58" name="TextBox 57"/>
          <p:cNvSpPr txBox="1"/>
          <p:nvPr/>
        </p:nvSpPr>
        <p:spPr>
          <a:xfrm>
            <a:off x="6660232" y="4005064"/>
            <a:ext cx="1440160" cy="369332"/>
          </a:xfrm>
          <a:prstGeom prst="rect">
            <a:avLst/>
          </a:prstGeom>
          <a:noFill/>
        </p:spPr>
        <p:txBody>
          <a:bodyPr wrap="square" rtlCol="0">
            <a:spAutoFit/>
          </a:bodyPr>
          <a:lstStyle/>
          <a:p>
            <a:r>
              <a:rPr lang="en-GB" b="1" dirty="0">
                <a:latin typeface="Century Gothic" pitchFamily="34" charset="0"/>
              </a:rPr>
              <a:t>Or</a:t>
            </a:r>
            <a:endParaRPr lang="en-GB" dirty="0"/>
          </a:p>
        </p:txBody>
      </p:sp>
      <p:grpSp>
        <p:nvGrpSpPr>
          <p:cNvPr id="7" name="Group 89"/>
          <p:cNvGrpSpPr/>
          <p:nvPr/>
        </p:nvGrpSpPr>
        <p:grpSpPr>
          <a:xfrm>
            <a:off x="5220072" y="3081154"/>
            <a:ext cx="864096" cy="707886"/>
            <a:chOff x="5220072" y="3081154"/>
            <a:chExt cx="864096" cy="707886"/>
          </a:xfrm>
        </p:grpSpPr>
        <p:sp>
          <p:nvSpPr>
            <p:cNvPr id="60" name="Rounded Rectangle 59"/>
            <p:cNvSpPr/>
            <p:nvPr/>
          </p:nvSpPr>
          <p:spPr>
            <a:xfrm>
              <a:off x="5225143" y="3140968"/>
              <a:ext cx="715009"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5220072" y="3081154"/>
              <a:ext cx="864096" cy="707886"/>
            </a:xfrm>
            <a:prstGeom prst="rect">
              <a:avLst/>
            </a:prstGeom>
            <a:noFill/>
          </p:spPr>
          <p:txBody>
            <a:bodyPr wrap="square" rtlCol="0">
              <a:spAutoFit/>
            </a:bodyPr>
            <a:lstStyle/>
            <a:p>
              <a:r>
                <a:rPr lang="en-GB" sz="4000" b="1" dirty="0">
                  <a:solidFill>
                    <a:schemeClr val="bg1"/>
                  </a:solidFill>
                  <a:latin typeface="Century Gothic" pitchFamily="34" charset="0"/>
                </a:rPr>
                <a:t>Al</a:t>
              </a:r>
            </a:p>
          </p:txBody>
        </p:sp>
      </p:grpSp>
      <p:grpSp>
        <p:nvGrpSpPr>
          <p:cNvPr id="8" name="Group 90"/>
          <p:cNvGrpSpPr/>
          <p:nvPr/>
        </p:nvGrpSpPr>
        <p:grpSpPr>
          <a:xfrm>
            <a:off x="8100392" y="3081154"/>
            <a:ext cx="864096" cy="707886"/>
            <a:chOff x="8100392" y="3081154"/>
            <a:chExt cx="864096" cy="707886"/>
          </a:xfrm>
        </p:grpSpPr>
        <p:sp>
          <p:nvSpPr>
            <p:cNvPr id="62" name="Rounded Rectangle 61"/>
            <p:cNvSpPr/>
            <p:nvPr/>
          </p:nvSpPr>
          <p:spPr>
            <a:xfrm>
              <a:off x="8139164" y="3140968"/>
              <a:ext cx="753315"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8100392" y="3081154"/>
              <a:ext cx="864096" cy="707886"/>
            </a:xfrm>
            <a:prstGeom prst="rect">
              <a:avLst/>
            </a:prstGeom>
            <a:noFill/>
          </p:spPr>
          <p:txBody>
            <a:bodyPr wrap="square" rtlCol="0">
              <a:spAutoFit/>
            </a:bodyPr>
            <a:lstStyle/>
            <a:p>
              <a:r>
                <a:rPr lang="en-GB" sz="4000" b="1" dirty="0">
                  <a:solidFill>
                    <a:schemeClr val="bg1"/>
                  </a:solidFill>
                  <a:latin typeface="Century Gothic" pitchFamily="34" charset="0"/>
                </a:rPr>
                <a:t>Au</a:t>
              </a:r>
            </a:p>
          </p:txBody>
        </p:sp>
      </p:grpSp>
      <p:grpSp>
        <p:nvGrpSpPr>
          <p:cNvPr id="9" name="Group 65"/>
          <p:cNvGrpSpPr/>
          <p:nvPr/>
        </p:nvGrpSpPr>
        <p:grpSpPr>
          <a:xfrm>
            <a:off x="2123728" y="6033482"/>
            <a:ext cx="864096" cy="707886"/>
            <a:chOff x="2051720" y="3009146"/>
            <a:chExt cx="864096" cy="707886"/>
          </a:xfrm>
        </p:grpSpPr>
        <p:sp>
          <p:nvSpPr>
            <p:cNvPr id="67" name="Rounded Rectangle 66"/>
            <p:cNvSpPr/>
            <p:nvPr/>
          </p:nvSpPr>
          <p:spPr>
            <a:xfrm>
              <a:off x="2123728" y="3081154"/>
              <a:ext cx="792088"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p:cNvSpPr txBox="1"/>
            <p:nvPr/>
          </p:nvSpPr>
          <p:spPr>
            <a:xfrm>
              <a:off x="2051720" y="3009146"/>
              <a:ext cx="864096" cy="707886"/>
            </a:xfrm>
            <a:prstGeom prst="rect">
              <a:avLst/>
            </a:prstGeom>
            <a:noFill/>
          </p:spPr>
          <p:txBody>
            <a:bodyPr wrap="square" rtlCol="0">
              <a:spAutoFit/>
            </a:bodyPr>
            <a:lstStyle/>
            <a:p>
              <a:r>
                <a:rPr lang="en-GB" sz="4000" b="1" dirty="0">
                  <a:solidFill>
                    <a:schemeClr val="bg1"/>
                  </a:solidFill>
                  <a:latin typeface="Century Gothic" pitchFamily="34" charset="0"/>
                </a:rPr>
                <a:t>Au</a:t>
              </a:r>
            </a:p>
          </p:txBody>
        </p:sp>
      </p:grpSp>
      <p:grpSp>
        <p:nvGrpSpPr>
          <p:cNvPr id="10" name="Group 68"/>
          <p:cNvGrpSpPr/>
          <p:nvPr/>
        </p:nvGrpSpPr>
        <p:grpSpPr>
          <a:xfrm>
            <a:off x="5076056" y="6033482"/>
            <a:ext cx="864096" cy="707886"/>
            <a:chOff x="2051720" y="3009146"/>
            <a:chExt cx="864096" cy="707886"/>
          </a:xfrm>
        </p:grpSpPr>
        <p:sp>
          <p:nvSpPr>
            <p:cNvPr id="70" name="Rounded Rectangle 69"/>
            <p:cNvSpPr/>
            <p:nvPr/>
          </p:nvSpPr>
          <p:spPr>
            <a:xfrm>
              <a:off x="2123728" y="3081154"/>
              <a:ext cx="792088"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2051720" y="3009146"/>
              <a:ext cx="864096" cy="707886"/>
            </a:xfrm>
            <a:prstGeom prst="rect">
              <a:avLst/>
            </a:prstGeom>
            <a:noFill/>
          </p:spPr>
          <p:txBody>
            <a:bodyPr wrap="square" rtlCol="0">
              <a:spAutoFit/>
            </a:bodyPr>
            <a:lstStyle/>
            <a:p>
              <a:r>
                <a:rPr lang="en-GB" sz="4000" b="1" dirty="0">
                  <a:solidFill>
                    <a:schemeClr val="bg1"/>
                  </a:solidFill>
                  <a:latin typeface="Century Gothic" pitchFamily="34" charset="0"/>
                </a:rPr>
                <a:t>Au</a:t>
              </a:r>
            </a:p>
          </p:txBody>
        </p:sp>
      </p:grpSp>
      <p:grpSp>
        <p:nvGrpSpPr>
          <p:cNvPr id="11" name="Group 71"/>
          <p:cNvGrpSpPr/>
          <p:nvPr/>
        </p:nvGrpSpPr>
        <p:grpSpPr>
          <a:xfrm>
            <a:off x="8028384" y="6033482"/>
            <a:ext cx="864096" cy="707886"/>
            <a:chOff x="2051720" y="3009146"/>
            <a:chExt cx="864096" cy="707886"/>
          </a:xfrm>
        </p:grpSpPr>
        <p:sp>
          <p:nvSpPr>
            <p:cNvPr id="73" name="Rounded Rectangle 72"/>
            <p:cNvSpPr/>
            <p:nvPr/>
          </p:nvSpPr>
          <p:spPr>
            <a:xfrm>
              <a:off x="2123728" y="3081154"/>
              <a:ext cx="792088"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2051720" y="3009146"/>
              <a:ext cx="864096" cy="707886"/>
            </a:xfrm>
            <a:prstGeom prst="rect">
              <a:avLst/>
            </a:prstGeom>
            <a:noFill/>
          </p:spPr>
          <p:txBody>
            <a:bodyPr wrap="square" rtlCol="0">
              <a:spAutoFit/>
            </a:bodyPr>
            <a:lstStyle/>
            <a:p>
              <a:r>
                <a:rPr lang="en-GB" sz="4000" b="1" dirty="0">
                  <a:solidFill>
                    <a:schemeClr val="bg1"/>
                  </a:solidFill>
                  <a:latin typeface="Century Gothic" pitchFamily="34" charset="0"/>
                </a:rPr>
                <a:t>Au</a:t>
              </a:r>
            </a:p>
          </p:txBody>
        </p:sp>
      </p:grpSp>
      <p:grpSp>
        <p:nvGrpSpPr>
          <p:cNvPr id="13" name="Group 74"/>
          <p:cNvGrpSpPr/>
          <p:nvPr/>
        </p:nvGrpSpPr>
        <p:grpSpPr>
          <a:xfrm>
            <a:off x="3203848" y="908720"/>
            <a:ext cx="432048" cy="461665"/>
            <a:chOff x="251520" y="916669"/>
            <a:chExt cx="432048" cy="461665"/>
          </a:xfrm>
        </p:grpSpPr>
        <p:sp>
          <p:nvSpPr>
            <p:cNvPr id="76" name="Rounded Rectangle 75"/>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p:cNvSpPr txBox="1"/>
            <p:nvPr/>
          </p:nvSpPr>
          <p:spPr>
            <a:xfrm>
              <a:off x="284672" y="916669"/>
              <a:ext cx="360040" cy="461665"/>
            </a:xfrm>
            <a:prstGeom prst="rect">
              <a:avLst/>
            </a:prstGeom>
            <a:noFill/>
          </p:spPr>
          <p:txBody>
            <a:bodyPr wrap="square" rtlCol="0">
              <a:spAutoFit/>
            </a:bodyPr>
            <a:lstStyle/>
            <a:p>
              <a:r>
                <a:rPr lang="en-GB" sz="2400" b="1" dirty="0">
                  <a:solidFill>
                    <a:schemeClr val="bg1"/>
                  </a:solidFill>
                  <a:latin typeface="Century Gothic" pitchFamily="34" charset="0"/>
                </a:rPr>
                <a:t>8</a:t>
              </a:r>
            </a:p>
          </p:txBody>
        </p:sp>
      </p:grpSp>
      <p:grpSp>
        <p:nvGrpSpPr>
          <p:cNvPr id="14" name="Group 77"/>
          <p:cNvGrpSpPr/>
          <p:nvPr/>
        </p:nvGrpSpPr>
        <p:grpSpPr>
          <a:xfrm>
            <a:off x="6156176" y="908720"/>
            <a:ext cx="432048" cy="461665"/>
            <a:chOff x="251520" y="916669"/>
            <a:chExt cx="432048" cy="461665"/>
          </a:xfrm>
        </p:grpSpPr>
        <p:sp>
          <p:nvSpPr>
            <p:cNvPr id="79" name="Rounded Rectangle 78"/>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p:cNvSpPr txBox="1"/>
            <p:nvPr/>
          </p:nvSpPr>
          <p:spPr>
            <a:xfrm>
              <a:off x="284672" y="916669"/>
              <a:ext cx="360040" cy="461665"/>
            </a:xfrm>
            <a:prstGeom prst="rect">
              <a:avLst/>
            </a:prstGeom>
            <a:noFill/>
          </p:spPr>
          <p:txBody>
            <a:bodyPr wrap="square" rtlCol="0">
              <a:spAutoFit/>
            </a:bodyPr>
            <a:lstStyle/>
            <a:p>
              <a:r>
                <a:rPr lang="en-GB" sz="2400" b="1" dirty="0">
                  <a:solidFill>
                    <a:schemeClr val="bg1"/>
                  </a:solidFill>
                  <a:latin typeface="Century Gothic" pitchFamily="34" charset="0"/>
                </a:rPr>
                <a:t>9</a:t>
              </a:r>
            </a:p>
          </p:txBody>
        </p:sp>
      </p:grpSp>
      <p:grpSp>
        <p:nvGrpSpPr>
          <p:cNvPr id="15" name="Group 80"/>
          <p:cNvGrpSpPr/>
          <p:nvPr/>
        </p:nvGrpSpPr>
        <p:grpSpPr>
          <a:xfrm>
            <a:off x="179512" y="3861048"/>
            <a:ext cx="542912" cy="461665"/>
            <a:chOff x="179512" y="916669"/>
            <a:chExt cx="542912" cy="461665"/>
          </a:xfrm>
        </p:grpSpPr>
        <p:sp>
          <p:nvSpPr>
            <p:cNvPr id="82" name="Rounded Rectangle 81"/>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p:cNvSpPr txBox="1"/>
            <p:nvPr/>
          </p:nvSpPr>
          <p:spPr>
            <a:xfrm>
              <a:off x="179512" y="916669"/>
              <a:ext cx="542912" cy="461665"/>
            </a:xfrm>
            <a:prstGeom prst="rect">
              <a:avLst/>
            </a:prstGeom>
            <a:noFill/>
          </p:spPr>
          <p:txBody>
            <a:bodyPr wrap="square" rtlCol="0">
              <a:spAutoFit/>
            </a:bodyPr>
            <a:lstStyle/>
            <a:p>
              <a:r>
                <a:rPr lang="en-GB" sz="2400" b="1" dirty="0">
                  <a:solidFill>
                    <a:schemeClr val="bg1"/>
                  </a:solidFill>
                  <a:latin typeface="Century Gothic" pitchFamily="34" charset="0"/>
                </a:rPr>
                <a:t>10</a:t>
              </a:r>
            </a:p>
          </p:txBody>
        </p:sp>
      </p:grpSp>
      <p:grpSp>
        <p:nvGrpSpPr>
          <p:cNvPr id="17" name="Group 83"/>
          <p:cNvGrpSpPr/>
          <p:nvPr/>
        </p:nvGrpSpPr>
        <p:grpSpPr>
          <a:xfrm>
            <a:off x="3131840" y="3861048"/>
            <a:ext cx="576064" cy="461665"/>
            <a:chOff x="179512" y="916669"/>
            <a:chExt cx="576064" cy="461665"/>
          </a:xfrm>
        </p:grpSpPr>
        <p:sp>
          <p:nvSpPr>
            <p:cNvPr id="85" name="Rounded Rectangle 84"/>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p:cNvSpPr txBox="1"/>
            <p:nvPr/>
          </p:nvSpPr>
          <p:spPr>
            <a:xfrm>
              <a:off x="179512" y="916669"/>
              <a:ext cx="576064" cy="461665"/>
            </a:xfrm>
            <a:prstGeom prst="rect">
              <a:avLst/>
            </a:prstGeom>
            <a:noFill/>
          </p:spPr>
          <p:txBody>
            <a:bodyPr wrap="square" rtlCol="0">
              <a:spAutoFit/>
            </a:bodyPr>
            <a:lstStyle/>
            <a:p>
              <a:r>
                <a:rPr lang="en-GB" sz="2400" b="1" dirty="0">
                  <a:solidFill>
                    <a:schemeClr val="bg1"/>
                  </a:solidFill>
                  <a:latin typeface="Century Gothic" pitchFamily="34" charset="0"/>
                </a:rPr>
                <a:t>11</a:t>
              </a:r>
            </a:p>
          </p:txBody>
        </p:sp>
      </p:grpSp>
      <p:grpSp>
        <p:nvGrpSpPr>
          <p:cNvPr id="18" name="Group 86"/>
          <p:cNvGrpSpPr/>
          <p:nvPr/>
        </p:nvGrpSpPr>
        <p:grpSpPr>
          <a:xfrm>
            <a:off x="6084168" y="3861048"/>
            <a:ext cx="576064" cy="461665"/>
            <a:chOff x="179512" y="916669"/>
            <a:chExt cx="576064" cy="461665"/>
          </a:xfrm>
        </p:grpSpPr>
        <p:sp>
          <p:nvSpPr>
            <p:cNvPr id="88" name="Rounded Rectangle 87"/>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p:cNvSpPr txBox="1"/>
            <p:nvPr/>
          </p:nvSpPr>
          <p:spPr>
            <a:xfrm>
              <a:off x="179512" y="916669"/>
              <a:ext cx="576064" cy="461665"/>
            </a:xfrm>
            <a:prstGeom prst="rect">
              <a:avLst/>
            </a:prstGeom>
            <a:noFill/>
          </p:spPr>
          <p:txBody>
            <a:bodyPr wrap="square" rtlCol="0">
              <a:spAutoFit/>
            </a:bodyPr>
            <a:lstStyle/>
            <a:p>
              <a:r>
                <a:rPr lang="en-GB" sz="2400" b="1" dirty="0">
                  <a:solidFill>
                    <a:schemeClr val="bg1"/>
                  </a:solidFill>
                  <a:latin typeface="Century Gothic" pitchFamily="34" charset="0"/>
                </a:rPr>
                <a:t>12</a:t>
              </a:r>
            </a:p>
          </p:txBody>
        </p:sp>
      </p:grpSp>
      <p:pic>
        <p:nvPicPr>
          <p:cNvPr id="94" name="Picture 93" descr="aluminium.png"/>
          <p:cNvPicPr>
            <a:picLocks noChangeAspect="1"/>
          </p:cNvPicPr>
          <p:nvPr/>
        </p:nvPicPr>
        <p:blipFill>
          <a:blip r:embed="rId5" cstate="print"/>
          <a:stretch>
            <a:fillRect/>
          </a:stretch>
        </p:blipFill>
        <p:spPr>
          <a:xfrm>
            <a:off x="2195736" y="980728"/>
            <a:ext cx="758113" cy="720080"/>
          </a:xfrm>
          <a:prstGeom prst="rect">
            <a:avLst/>
          </a:prstGeom>
          <a:effectLst>
            <a:outerShdw blurRad="63500" sx="102000" sy="102000" algn="ctr" rotWithShape="0">
              <a:prstClr val="black">
                <a:alpha val="40000"/>
              </a:prstClr>
            </a:outerShdw>
          </a:effectLst>
        </p:spPr>
      </p:pic>
      <p:sp>
        <p:nvSpPr>
          <p:cNvPr id="66" name="TextBox 65"/>
          <p:cNvSpPr txBox="1"/>
          <p:nvPr/>
        </p:nvSpPr>
        <p:spPr>
          <a:xfrm>
            <a:off x="3669871" y="1052736"/>
            <a:ext cx="1368152" cy="369332"/>
          </a:xfrm>
          <a:prstGeom prst="rect">
            <a:avLst/>
          </a:prstGeom>
          <a:noFill/>
        </p:spPr>
        <p:txBody>
          <a:bodyPr wrap="square" rtlCol="0">
            <a:spAutoFit/>
          </a:bodyPr>
          <a:lstStyle/>
          <a:p>
            <a:r>
              <a:rPr lang="en-GB" b="1" dirty="0">
                <a:latin typeface="Century Gothic" pitchFamily="34" charset="0"/>
              </a:rPr>
              <a:t>Aluminium</a:t>
            </a:r>
            <a:endParaRPr lang="en-GB" dirty="0"/>
          </a:p>
        </p:txBody>
      </p:sp>
      <p:pic>
        <p:nvPicPr>
          <p:cNvPr id="69" name="Picture 68" descr="aluminium.png"/>
          <p:cNvPicPr>
            <a:picLocks noChangeAspect="1"/>
          </p:cNvPicPr>
          <p:nvPr/>
        </p:nvPicPr>
        <p:blipFill>
          <a:blip r:embed="rId5" cstate="print"/>
          <a:stretch>
            <a:fillRect/>
          </a:stretch>
        </p:blipFill>
        <p:spPr>
          <a:xfrm>
            <a:off x="5110031" y="980728"/>
            <a:ext cx="758113" cy="720080"/>
          </a:xfrm>
          <a:prstGeom prst="rect">
            <a:avLst/>
          </a:prstGeom>
          <a:effectLst>
            <a:outerShdw blurRad="63500" sx="102000" sy="102000" algn="ctr" rotWithShape="0">
              <a:prstClr val="black">
                <a:alpha val="40000"/>
              </a:prstClr>
            </a:outerShdw>
          </a:effectLst>
        </p:spPr>
      </p:pic>
      <p:pic>
        <p:nvPicPr>
          <p:cNvPr id="72" name="Picture 71" descr="gold.png"/>
          <p:cNvPicPr>
            <a:picLocks noChangeAspect="1"/>
          </p:cNvPicPr>
          <p:nvPr/>
        </p:nvPicPr>
        <p:blipFill>
          <a:blip r:embed="rId6" cstate="print"/>
          <a:stretch>
            <a:fillRect/>
          </a:stretch>
        </p:blipFill>
        <p:spPr>
          <a:xfrm>
            <a:off x="1691680" y="3861049"/>
            <a:ext cx="1283051" cy="588065"/>
          </a:xfrm>
          <a:prstGeom prst="rect">
            <a:avLst/>
          </a:prstGeom>
          <a:effectLst>
            <a:outerShdw blurRad="50800" dist="38100" dir="2700000" algn="tl" rotWithShape="0">
              <a:prstClr val="black">
                <a:alpha val="40000"/>
              </a:prstClr>
            </a:outerShdw>
          </a:effectLst>
        </p:spPr>
      </p:pic>
      <p:sp>
        <p:nvSpPr>
          <p:cNvPr id="84" name="TextBox 83"/>
          <p:cNvSpPr txBox="1"/>
          <p:nvPr/>
        </p:nvSpPr>
        <p:spPr>
          <a:xfrm>
            <a:off x="283568" y="4263860"/>
            <a:ext cx="2664296" cy="2554545"/>
          </a:xfrm>
          <a:prstGeom prst="rect">
            <a:avLst/>
          </a:prstGeom>
          <a:noFill/>
        </p:spPr>
        <p:txBody>
          <a:bodyPr wrap="square" rtlCol="0">
            <a:spAutoFit/>
          </a:bodyPr>
          <a:lstStyle/>
          <a:p>
            <a:r>
              <a:rPr lang="en-GB" sz="1400" dirty="0" err="1">
                <a:latin typeface="Century Gothic" pitchFamily="34" charset="0"/>
              </a:rPr>
              <a:t>Dans</a:t>
            </a:r>
            <a:r>
              <a:rPr lang="en-GB" sz="1400" dirty="0">
                <a:latin typeface="Century Gothic" pitchFamily="34" charset="0"/>
              </a:rPr>
              <a:t> </a:t>
            </a:r>
            <a:r>
              <a:rPr lang="en-GB" sz="1400" dirty="0" err="1">
                <a:latin typeface="Century Gothic" pitchFamily="34" charset="0"/>
              </a:rPr>
              <a:t>une</a:t>
            </a:r>
            <a:r>
              <a:rPr lang="en-GB" sz="1400" dirty="0">
                <a:latin typeface="Century Gothic" pitchFamily="34" charset="0"/>
              </a:rPr>
              <a:t> tonne </a:t>
            </a:r>
            <a:r>
              <a:rPr lang="en-GB" sz="1400" dirty="0" err="1">
                <a:latin typeface="Century Gothic" pitchFamily="34" charset="0"/>
              </a:rPr>
              <a:t>extraite</a:t>
            </a:r>
            <a:r>
              <a:rPr lang="en-GB" sz="1400" dirty="0">
                <a:latin typeface="Century Gothic" pitchFamily="34" charset="0"/>
              </a:rPr>
              <a:t> d’un </a:t>
            </a:r>
            <a:r>
              <a:rPr lang="en-GB" sz="1400" dirty="0" err="1">
                <a:latin typeface="Century Gothic" pitchFamily="34" charset="0"/>
              </a:rPr>
              <a:t>minerai</a:t>
            </a:r>
            <a:r>
              <a:rPr lang="en-GB" sz="1400" dirty="0">
                <a:latin typeface="Century Gothic" pitchFamily="34" charset="0"/>
              </a:rPr>
              <a:t> </a:t>
            </a:r>
            <a:r>
              <a:rPr lang="en-GB" sz="1400" dirty="0" err="1">
                <a:latin typeface="Century Gothic" pitchFamily="34" charset="0"/>
              </a:rPr>
              <a:t>d’or</a:t>
            </a:r>
            <a:r>
              <a:rPr lang="en-GB" sz="1400" dirty="0">
                <a:latin typeface="Century Gothic" pitchFamily="34" charset="0"/>
              </a:rPr>
              <a:t>, on </a:t>
            </a:r>
            <a:r>
              <a:rPr lang="en-GB" sz="1400" dirty="0" err="1">
                <a:latin typeface="Century Gothic" pitchFamily="34" charset="0"/>
              </a:rPr>
              <a:t>trouve</a:t>
            </a:r>
            <a:r>
              <a:rPr lang="en-GB" sz="1400" dirty="0">
                <a:latin typeface="Century Gothic" pitchFamily="34" charset="0"/>
              </a:rPr>
              <a:t> 1g </a:t>
            </a:r>
            <a:r>
              <a:rPr lang="en-GB" sz="1400" dirty="0" err="1">
                <a:latin typeface="Century Gothic" pitchFamily="34" charset="0"/>
              </a:rPr>
              <a:t>d’or</a:t>
            </a:r>
            <a:r>
              <a:rPr lang="en-GB" sz="1400" dirty="0">
                <a:latin typeface="Century Gothic" pitchFamily="34" charset="0"/>
              </a:rPr>
              <a:t>. </a:t>
            </a:r>
            <a:r>
              <a:rPr lang="en-GB" sz="1400" dirty="0" err="1">
                <a:latin typeface="Century Gothic" pitchFamily="34" charset="0"/>
              </a:rPr>
              <a:t>Quelle</a:t>
            </a:r>
            <a:r>
              <a:rPr lang="en-GB" sz="1400" dirty="0">
                <a:latin typeface="Century Gothic" pitchFamily="34" charset="0"/>
              </a:rPr>
              <a:t> </a:t>
            </a:r>
            <a:r>
              <a:rPr lang="en-GB" sz="1400" dirty="0" err="1">
                <a:latin typeface="Century Gothic" pitchFamily="34" charset="0"/>
              </a:rPr>
              <a:t>est</a:t>
            </a:r>
            <a:r>
              <a:rPr lang="en-GB" sz="1400" dirty="0">
                <a:latin typeface="Century Gothic" pitchFamily="34" charset="0"/>
              </a:rPr>
              <a:t> la </a:t>
            </a:r>
            <a:r>
              <a:rPr lang="en-GB" sz="1400" dirty="0" err="1">
                <a:latin typeface="Century Gothic" pitchFamily="34" charset="0"/>
              </a:rPr>
              <a:t>quantité</a:t>
            </a:r>
            <a:r>
              <a:rPr lang="en-GB" sz="1400" dirty="0">
                <a:latin typeface="Century Gothic" pitchFamily="34" charset="0"/>
              </a:rPr>
              <a:t> </a:t>
            </a:r>
            <a:r>
              <a:rPr lang="en-GB" sz="1400" dirty="0" err="1">
                <a:latin typeface="Century Gothic" pitchFamily="34" charset="0"/>
              </a:rPr>
              <a:t>d’or</a:t>
            </a:r>
            <a:r>
              <a:rPr lang="en-GB" sz="1400" dirty="0">
                <a:latin typeface="Century Gothic" pitchFamily="34" charset="0"/>
              </a:rPr>
              <a:t> </a:t>
            </a:r>
            <a:r>
              <a:rPr lang="en-GB" sz="1400" dirty="0" err="1">
                <a:latin typeface="Century Gothic" pitchFamily="34" charset="0"/>
              </a:rPr>
              <a:t>dans</a:t>
            </a:r>
            <a:r>
              <a:rPr lang="en-GB" sz="1400" dirty="0">
                <a:latin typeface="Century Gothic" pitchFamily="34" charset="0"/>
              </a:rPr>
              <a:t> </a:t>
            </a:r>
            <a:r>
              <a:rPr lang="en-GB" sz="1400" dirty="0" err="1">
                <a:latin typeface="Century Gothic" pitchFamily="34" charset="0"/>
              </a:rPr>
              <a:t>une</a:t>
            </a:r>
            <a:r>
              <a:rPr lang="en-GB" sz="1400" dirty="0">
                <a:latin typeface="Century Gothic" pitchFamily="34" charset="0"/>
              </a:rPr>
              <a:t> tonne de </a:t>
            </a:r>
            <a:r>
              <a:rPr lang="en-GB" sz="1400" dirty="0" err="1">
                <a:latin typeface="Century Gothic" pitchFamily="34" charset="0"/>
              </a:rPr>
              <a:t>téléphones</a:t>
            </a:r>
            <a:r>
              <a:rPr lang="en-GB" sz="1400" dirty="0">
                <a:latin typeface="Century Gothic" pitchFamily="34" charset="0"/>
              </a:rPr>
              <a:t> portables </a:t>
            </a:r>
            <a:r>
              <a:rPr lang="en-GB" sz="1400" dirty="0" err="1">
                <a:latin typeface="Century Gothic" pitchFamily="34" charset="0"/>
              </a:rPr>
              <a:t>usagés</a:t>
            </a:r>
            <a:r>
              <a:rPr lang="en-GB" sz="1400" dirty="0">
                <a:latin typeface="Century Gothic" pitchFamily="34" charset="0"/>
              </a:rPr>
              <a:t> ?</a:t>
            </a:r>
          </a:p>
          <a:p>
            <a:pPr marL="271463" indent="-271463">
              <a:spcBef>
                <a:spcPts val="600"/>
              </a:spcBef>
            </a:pPr>
            <a:r>
              <a:rPr lang="en-GB" sz="1400" b="1" dirty="0">
                <a:latin typeface="Century Gothic" pitchFamily="34" charset="0"/>
              </a:rPr>
              <a:t>A</a:t>
            </a:r>
            <a:r>
              <a:rPr lang="en-GB" sz="1400" dirty="0">
                <a:latin typeface="Century Gothic" pitchFamily="34" charset="0"/>
              </a:rPr>
              <a:t>	0,3 g</a:t>
            </a:r>
          </a:p>
          <a:p>
            <a:pPr marL="271463" indent="-271463">
              <a:spcBef>
                <a:spcPts val="600"/>
              </a:spcBef>
            </a:pPr>
            <a:r>
              <a:rPr lang="en-GB" sz="1400" b="1" dirty="0">
                <a:latin typeface="Century Gothic" pitchFamily="34" charset="0"/>
              </a:rPr>
              <a:t>B</a:t>
            </a:r>
            <a:r>
              <a:rPr lang="en-GB" sz="1400" dirty="0">
                <a:latin typeface="Century Gothic" pitchFamily="34" charset="0"/>
              </a:rPr>
              <a:t>	3 g</a:t>
            </a:r>
          </a:p>
          <a:p>
            <a:pPr marL="271463" indent="-271463">
              <a:spcBef>
                <a:spcPts val="600"/>
              </a:spcBef>
            </a:pPr>
            <a:r>
              <a:rPr lang="en-GB" sz="1400" b="1" dirty="0">
                <a:solidFill>
                  <a:schemeClr val="accent6">
                    <a:lumMod val="75000"/>
                  </a:schemeClr>
                </a:solidFill>
                <a:latin typeface="Century Gothic" pitchFamily="34" charset="0"/>
              </a:rPr>
              <a:t>C</a:t>
            </a:r>
            <a:r>
              <a:rPr lang="en-GB" sz="1400" dirty="0">
                <a:solidFill>
                  <a:schemeClr val="accent6">
                    <a:lumMod val="75000"/>
                  </a:schemeClr>
                </a:solidFill>
                <a:latin typeface="Century Gothic" pitchFamily="34" charset="0"/>
              </a:rPr>
              <a:t>	30 g</a:t>
            </a:r>
          </a:p>
          <a:p>
            <a:pPr marL="271463" indent="-271463">
              <a:spcBef>
                <a:spcPts val="600"/>
              </a:spcBef>
            </a:pPr>
            <a:r>
              <a:rPr lang="en-GB" sz="1400" b="1" dirty="0">
                <a:latin typeface="Century Gothic" pitchFamily="34" charset="0"/>
              </a:rPr>
              <a:t>D</a:t>
            </a:r>
            <a:r>
              <a:rPr lang="en-GB" sz="1400" dirty="0">
                <a:latin typeface="Century Gothic" pitchFamily="34" charset="0"/>
              </a:rPr>
              <a:t>	300 g</a:t>
            </a:r>
            <a:endParaRPr lang="en-GB" sz="1400" dirty="0"/>
          </a:p>
        </p:txBody>
      </p:sp>
      <p:sp>
        <p:nvSpPr>
          <p:cNvPr id="87" name="TextBox 86"/>
          <p:cNvSpPr txBox="1"/>
          <p:nvPr/>
        </p:nvSpPr>
        <p:spPr>
          <a:xfrm>
            <a:off x="3108289" y="4333830"/>
            <a:ext cx="2952328" cy="2354491"/>
          </a:xfrm>
          <a:prstGeom prst="rect">
            <a:avLst/>
          </a:prstGeom>
          <a:noFill/>
        </p:spPr>
        <p:txBody>
          <a:bodyPr wrap="square" rtlCol="0">
            <a:spAutoFit/>
          </a:bodyPr>
          <a:lstStyle/>
          <a:p>
            <a:r>
              <a:rPr lang="en-GB" sz="1400" dirty="0" err="1">
                <a:latin typeface="Century Gothic" pitchFamily="34" charset="0"/>
              </a:rPr>
              <a:t>Lequel</a:t>
            </a:r>
            <a:r>
              <a:rPr lang="en-GB" sz="1400" dirty="0">
                <a:latin typeface="Century Gothic" pitchFamily="34" charset="0"/>
              </a:rPr>
              <a:t> de </a:t>
            </a:r>
            <a:r>
              <a:rPr lang="en-GB" sz="1400" dirty="0" err="1">
                <a:latin typeface="Century Gothic" pitchFamily="34" charset="0"/>
              </a:rPr>
              <a:t>ces</a:t>
            </a:r>
            <a:r>
              <a:rPr lang="en-GB" sz="1400" dirty="0">
                <a:latin typeface="Century Gothic" pitchFamily="34" charset="0"/>
              </a:rPr>
              <a:t> </a:t>
            </a:r>
            <a:r>
              <a:rPr lang="en-GB" sz="1400" dirty="0" err="1">
                <a:latin typeface="Century Gothic" pitchFamily="34" charset="0"/>
              </a:rPr>
              <a:t>risques</a:t>
            </a:r>
            <a:r>
              <a:rPr lang="en-GB" sz="1400" dirty="0">
                <a:latin typeface="Century Gothic" pitchFamily="34" charset="0"/>
              </a:rPr>
              <a:t> </a:t>
            </a:r>
            <a:r>
              <a:rPr lang="en-GB" sz="1400" b="1" dirty="0" err="1">
                <a:latin typeface="Century Gothic" pitchFamily="34" charset="0"/>
              </a:rPr>
              <a:t>n’est</a:t>
            </a:r>
            <a:r>
              <a:rPr lang="en-GB" sz="1400" b="1" dirty="0">
                <a:latin typeface="Century Gothic" pitchFamily="34" charset="0"/>
              </a:rPr>
              <a:t> pas </a:t>
            </a:r>
            <a:r>
              <a:rPr lang="en-GB" sz="1400" dirty="0" err="1">
                <a:latin typeface="Century Gothic" pitchFamily="34" charset="0"/>
              </a:rPr>
              <a:t>lié</a:t>
            </a:r>
            <a:r>
              <a:rPr lang="en-GB" sz="1400" dirty="0">
                <a:latin typeface="Century Gothic" pitchFamily="34" charset="0"/>
              </a:rPr>
              <a:t> à </a:t>
            </a:r>
            <a:r>
              <a:rPr lang="en-GB" sz="1400" dirty="0" err="1">
                <a:latin typeface="Century Gothic" pitchFamily="34" charset="0"/>
              </a:rPr>
              <a:t>l’exploitation</a:t>
            </a:r>
            <a:r>
              <a:rPr lang="en-GB" sz="1400" dirty="0">
                <a:latin typeface="Century Gothic" pitchFamily="34" charset="0"/>
              </a:rPr>
              <a:t> </a:t>
            </a:r>
            <a:r>
              <a:rPr lang="en-GB" sz="1400" dirty="0" err="1">
                <a:latin typeface="Century Gothic" pitchFamily="34" charset="0"/>
              </a:rPr>
              <a:t>aurifère</a:t>
            </a:r>
            <a:r>
              <a:rPr lang="en-GB" sz="1400" dirty="0">
                <a:latin typeface="Century Gothic" pitchFamily="34" charset="0"/>
              </a:rPr>
              <a:t> ? </a:t>
            </a:r>
          </a:p>
          <a:p>
            <a:pPr marL="271463" indent="-271463">
              <a:spcBef>
                <a:spcPts val="600"/>
              </a:spcBef>
            </a:pPr>
            <a:r>
              <a:rPr lang="en-GB" sz="1400" b="1" dirty="0">
                <a:latin typeface="Century Gothic" pitchFamily="34" charset="0"/>
              </a:rPr>
              <a:t>A</a:t>
            </a:r>
            <a:r>
              <a:rPr lang="en-GB" sz="1400" dirty="0">
                <a:latin typeface="Century Gothic" pitchFamily="34" charset="0"/>
              </a:rPr>
              <a:t>	</a:t>
            </a:r>
            <a:r>
              <a:rPr lang="en-GB" sz="1300" dirty="0" err="1">
                <a:latin typeface="Century Gothic" pitchFamily="34" charset="0"/>
              </a:rPr>
              <a:t>L’acide</a:t>
            </a:r>
            <a:r>
              <a:rPr lang="en-GB" sz="1300" dirty="0">
                <a:latin typeface="Century Gothic" pitchFamily="34" charset="0"/>
              </a:rPr>
              <a:t> </a:t>
            </a:r>
            <a:r>
              <a:rPr lang="en-GB" sz="1300" dirty="0" err="1">
                <a:latin typeface="Century Gothic" pitchFamily="34" charset="0"/>
              </a:rPr>
              <a:t>sulfurique</a:t>
            </a:r>
            <a:r>
              <a:rPr lang="en-GB" sz="1300" dirty="0">
                <a:latin typeface="Century Gothic" pitchFamily="34" charset="0"/>
              </a:rPr>
              <a:t> </a:t>
            </a:r>
            <a:r>
              <a:rPr lang="en-GB" sz="1300" dirty="0" err="1">
                <a:latin typeface="Century Gothic" pitchFamily="34" charset="0"/>
              </a:rPr>
              <a:t>dévérsé</a:t>
            </a:r>
            <a:r>
              <a:rPr lang="en-GB" sz="1300" dirty="0">
                <a:latin typeface="Century Gothic" pitchFamily="34" charset="0"/>
              </a:rPr>
              <a:t> </a:t>
            </a:r>
            <a:r>
              <a:rPr lang="en-GB" sz="1300" dirty="0" err="1">
                <a:latin typeface="Century Gothic" pitchFamily="34" charset="0"/>
              </a:rPr>
              <a:t>dans</a:t>
            </a:r>
            <a:r>
              <a:rPr lang="en-GB" sz="1300" dirty="0">
                <a:latin typeface="Century Gothic" pitchFamily="34" charset="0"/>
              </a:rPr>
              <a:t> les </a:t>
            </a:r>
            <a:r>
              <a:rPr lang="en-GB" sz="1300" dirty="0" err="1">
                <a:latin typeface="Century Gothic" pitchFamily="34" charset="0"/>
              </a:rPr>
              <a:t>rivières</a:t>
            </a:r>
            <a:r>
              <a:rPr lang="en-GB" sz="1300" dirty="0">
                <a:latin typeface="Century Gothic" pitchFamily="34" charset="0"/>
              </a:rPr>
              <a:t> </a:t>
            </a:r>
            <a:r>
              <a:rPr lang="en-GB" sz="1300" dirty="0" err="1">
                <a:latin typeface="Century Gothic" pitchFamily="34" charset="0"/>
              </a:rPr>
              <a:t>lorsque</a:t>
            </a:r>
            <a:r>
              <a:rPr lang="en-GB" sz="1300" dirty="0">
                <a:latin typeface="Century Gothic" pitchFamily="34" charset="0"/>
              </a:rPr>
              <a:t> les mines </a:t>
            </a:r>
            <a:r>
              <a:rPr lang="en-GB" sz="1300" dirty="0" err="1">
                <a:latin typeface="Century Gothic" pitchFamily="34" charset="0"/>
              </a:rPr>
              <a:t>sont</a:t>
            </a:r>
            <a:r>
              <a:rPr lang="en-GB" sz="1300" dirty="0">
                <a:latin typeface="Century Gothic" pitchFamily="34" charset="0"/>
              </a:rPr>
              <a:t> </a:t>
            </a:r>
            <a:r>
              <a:rPr lang="en-GB" sz="1300" dirty="0" err="1">
                <a:latin typeface="Century Gothic" pitchFamily="34" charset="0"/>
              </a:rPr>
              <a:t>drainées</a:t>
            </a:r>
            <a:endParaRPr lang="en-GB" sz="1300" dirty="0">
              <a:latin typeface="Century Gothic" pitchFamily="34" charset="0"/>
            </a:endParaRPr>
          </a:p>
          <a:p>
            <a:pPr marL="271463" indent="-271463"/>
            <a:r>
              <a:rPr lang="en-GB" sz="1400" b="1" dirty="0">
                <a:solidFill>
                  <a:schemeClr val="accent6">
                    <a:lumMod val="75000"/>
                  </a:schemeClr>
                </a:solidFill>
                <a:latin typeface="Century Gothic" pitchFamily="34" charset="0"/>
              </a:rPr>
              <a:t>B</a:t>
            </a:r>
            <a:r>
              <a:rPr lang="en-GB" sz="1400" dirty="0">
                <a:solidFill>
                  <a:schemeClr val="accent6">
                    <a:lumMod val="75000"/>
                  </a:schemeClr>
                </a:solidFill>
                <a:latin typeface="Century Gothic" pitchFamily="34" charset="0"/>
              </a:rPr>
              <a:t>	</a:t>
            </a:r>
            <a:r>
              <a:rPr lang="en-GB" sz="1300" dirty="0" err="1">
                <a:solidFill>
                  <a:schemeClr val="accent6">
                    <a:lumMod val="75000"/>
                  </a:schemeClr>
                </a:solidFill>
                <a:latin typeface="Century Gothic" pitchFamily="34" charset="0"/>
              </a:rPr>
              <a:t>L’or</a:t>
            </a:r>
            <a:r>
              <a:rPr lang="en-GB" sz="1300" dirty="0">
                <a:solidFill>
                  <a:schemeClr val="accent6">
                    <a:lumMod val="75000"/>
                  </a:schemeClr>
                </a:solidFill>
                <a:latin typeface="Century Gothic" pitchFamily="34" charset="0"/>
              </a:rPr>
              <a:t> </a:t>
            </a:r>
            <a:r>
              <a:rPr lang="en-GB" sz="1300" dirty="0" err="1">
                <a:solidFill>
                  <a:schemeClr val="accent6">
                    <a:lumMod val="75000"/>
                  </a:schemeClr>
                </a:solidFill>
                <a:latin typeface="Century Gothic" pitchFamily="34" charset="0"/>
              </a:rPr>
              <a:t>fraîchement</a:t>
            </a:r>
            <a:r>
              <a:rPr lang="en-GB" sz="1300" dirty="0">
                <a:solidFill>
                  <a:schemeClr val="accent6">
                    <a:lumMod val="75000"/>
                  </a:schemeClr>
                </a:solidFill>
                <a:latin typeface="Century Gothic" pitchFamily="34" charset="0"/>
              </a:rPr>
              <a:t> </a:t>
            </a:r>
            <a:r>
              <a:rPr lang="en-GB" sz="1300" dirty="0" err="1">
                <a:solidFill>
                  <a:schemeClr val="accent6">
                    <a:lumMod val="75000"/>
                  </a:schemeClr>
                </a:solidFill>
                <a:latin typeface="Century Gothic" pitchFamily="34" charset="0"/>
              </a:rPr>
              <a:t>extrait</a:t>
            </a:r>
            <a:r>
              <a:rPr lang="en-GB" sz="1300" dirty="0">
                <a:solidFill>
                  <a:schemeClr val="accent6">
                    <a:lumMod val="75000"/>
                  </a:schemeClr>
                </a:solidFill>
                <a:latin typeface="Century Gothic" pitchFamily="34" charset="0"/>
              </a:rPr>
              <a:t> </a:t>
            </a:r>
            <a:r>
              <a:rPr lang="en-GB" sz="1300" dirty="0" err="1">
                <a:solidFill>
                  <a:schemeClr val="accent6">
                    <a:lumMod val="75000"/>
                  </a:schemeClr>
                </a:solidFill>
                <a:latin typeface="Century Gothic" pitchFamily="34" charset="0"/>
              </a:rPr>
              <a:t>est</a:t>
            </a:r>
            <a:r>
              <a:rPr lang="en-GB" sz="1300" dirty="0">
                <a:solidFill>
                  <a:schemeClr val="accent6">
                    <a:lumMod val="75000"/>
                  </a:schemeClr>
                </a:solidFill>
                <a:latin typeface="Century Gothic" pitchFamily="34" charset="0"/>
              </a:rPr>
              <a:t> </a:t>
            </a:r>
            <a:r>
              <a:rPr lang="en-GB" sz="1300" dirty="0" err="1">
                <a:solidFill>
                  <a:schemeClr val="accent6">
                    <a:lumMod val="75000"/>
                  </a:schemeClr>
                </a:solidFill>
                <a:latin typeface="Century Gothic" pitchFamily="34" charset="0"/>
              </a:rPr>
              <a:t>corrosif</a:t>
            </a:r>
            <a:r>
              <a:rPr lang="en-GB" sz="1300" dirty="0">
                <a:solidFill>
                  <a:schemeClr val="accent6">
                    <a:lumMod val="75000"/>
                  </a:schemeClr>
                </a:solidFill>
                <a:latin typeface="Century Gothic" pitchFamily="34" charset="0"/>
              </a:rPr>
              <a:t>.</a:t>
            </a:r>
          </a:p>
          <a:p>
            <a:pPr marL="271463" indent="-271463"/>
            <a:r>
              <a:rPr lang="en-GB" sz="1400" b="1" dirty="0">
                <a:latin typeface="Century Gothic" pitchFamily="34" charset="0"/>
              </a:rPr>
              <a:t>C</a:t>
            </a:r>
            <a:r>
              <a:rPr lang="en-GB" sz="1400" dirty="0">
                <a:latin typeface="Century Gothic" pitchFamily="34" charset="0"/>
              </a:rPr>
              <a:t>	</a:t>
            </a:r>
            <a:r>
              <a:rPr lang="en-GB" sz="1100" dirty="0" err="1">
                <a:latin typeface="Century Gothic" pitchFamily="34" charset="0"/>
              </a:rPr>
              <a:t>Une</a:t>
            </a:r>
            <a:r>
              <a:rPr lang="en-GB" sz="1100" dirty="0">
                <a:latin typeface="Century Gothic" pitchFamily="34" charset="0"/>
              </a:rPr>
              <a:t> solution au </a:t>
            </a:r>
            <a:r>
              <a:rPr lang="en-GB" sz="1100" dirty="0" err="1">
                <a:latin typeface="Century Gothic" pitchFamily="34" charset="0"/>
              </a:rPr>
              <a:t>cyanue</a:t>
            </a:r>
            <a:r>
              <a:rPr lang="en-GB" sz="1100" dirty="0">
                <a:latin typeface="Century Gothic" pitchFamily="34" charset="0"/>
              </a:rPr>
              <a:t> de sodium </a:t>
            </a:r>
            <a:r>
              <a:rPr lang="en-GB" sz="1100" dirty="0" err="1">
                <a:latin typeface="Century Gothic" pitchFamily="34" charset="0"/>
              </a:rPr>
              <a:t>est</a:t>
            </a:r>
            <a:r>
              <a:rPr lang="en-GB" sz="1100" dirty="0">
                <a:latin typeface="Century Gothic" pitchFamily="34" charset="0"/>
              </a:rPr>
              <a:t> </a:t>
            </a:r>
            <a:r>
              <a:rPr lang="en-GB" sz="1100" dirty="0" err="1">
                <a:latin typeface="Century Gothic" pitchFamily="34" charset="0"/>
              </a:rPr>
              <a:t>utilisée</a:t>
            </a:r>
            <a:r>
              <a:rPr lang="en-GB" sz="1100" dirty="0">
                <a:latin typeface="Century Gothic" pitchFamily="34" charset="0"/>
              </a:rPr>
              <a:t> pour </a:t>
            </a:r>
            <a:r>
              <a:rPr lang="en-GB" sz="1100" dirty="0" err="1">
                <a:latin typeface="Century Gothic" pitchFamily="34" charset="0"/>
              </a:rPr>
              <a:t>extraire</a:t>
            </a:r>
            <a:r>
              <a:rPr lang="en-GB" sz="1100" dirty="0">
                <a:latin typeface="Century Gothic" pitchFamily="34" charset="0"/>
              </a:rPr>
              <a:t> </a:t>
            </a:r>
            <a:r>
              <a:rPr lang="en-GB" sz="1100" dirty="0" err="1">
                <a:latin typeface="Century Gothic" pitchFamily="34" charset="0"/>
              </a:rPr>
              <a:t>l’or</a:t>
            </a:r>
            <a:r>
              <a:rPr lang="en-GB" sz="1100" dirty="0">
                <a:latin typeface="Century Gothic" pitchFamily="34" charset="0"/>
              </a:rPr>
              <a:t> du </a:t>
            </a:r>
            <a:r>
              <a:rPr lang="en-GB" sz="1100" dirty="0" err="1">
                <a:latin typeface="Century Gothic" pitchFamily="34" charset="0"/>
              </a:rPr>
              <a:t>minerai</a:t>
            </a:r>
            <a:r>
              <a:rPr lang="en-GB" sz="1100" dirty="0">
                <a:latin typeface="Century Gothic" pitchFamily="34" charset="0"/>
              </a:rPr>
              <a:t>. Le </a:t>
            </a:r>
            <a:r>
              <a:rPr lang="en-GB" sz="1100" dirty="0" err="1">
                <a:latin typeface="Century Gothic" pitchFamily="34" charset="0"/>
              </a:rPr>
              <a:t>cyanure</a:t>
            </a:r>
            <a:r>
              <a:rPr lang="en-GB" sz="1100" dirty="0">
                <a:latin typeface="Century Gothic" pitchFamily="34" charset="0"/>
              </a:rPr>
              <a:t> </a:t>
            </a:r>
            <a:r>
              <a:rPr lang="en-GB" sz="1100" dirty="0" err="1">
                <a:latin typeface="Century Gothic" pitchFamily="34" charset="0"/>
              </a:rPr>
              <a:t>est</a:t>
            </a:r>
            <a:r>
              <a:rPr lang="en-GB" sz="1100" dirty="0">
                <a:latin typeface="Century Gothic" pitchFamily="34" charset="0"/>
              </a:rPr>
              <a:t> </a:t>
            </a:r>
            <a:r>
              <a:rPr lang="en-GB" sz="1100" dirty="0" err="1">
                <a:latin typeface="Century Gothic" pitchFamily="34" charset="0"/>
              </a:rPr>
              <a:t>toxique</a:t>
            </a:r>
            <a:r>
              <a:rPr lang="en-GB" sz="1100" dirty="0">
                <a:latin typeface="Century Gothic" pitchFamily="34" charset="0"/>
              </a:rPr>
              <a:t> pour les </a:t>
            </a:r>
            <a:r>
              <a:rPr lang="en-GB" sz="1100" dirty="0" err="1">
                <a:latin typeface="Century Gothic" pitchFamily="34" charset="0"/>
              </a:rPr>
              <a:t>humains</a:t>
            </a:r>
            <a:r>
              <a:rPr lang="en-GB" sz="1100" dirty="0">
                <a:latin typeface="Century Gothic" pitchFamily="34" charset="0"/>
              </a:rPr>
              <a:t> et les poisons.</a:t>
            </a:r>
          </a:p>
        </p:txBody>
      </p:sp>
      <p:sp>
        <p:nvSpPr>
          <p:cNvPr id="90" name="TextBox 89"/>
          <p:cNvSpPr txBox="1"/>
          <p:nvPr/>
        </p:nvSpPr>
        <p:spPr>
          <a:xfrm>
            <a:off x="6189328" y="4589133"/>
            <a:ext cx="2775160" cy="1615827"/>
          </a:xfrm>
          <a:prstGeom prst="rect">
            <a:avLst/>
          </a:prstGeom>
          <a:noFill/>
        </p:spPr>
        <p:txBody>
          <a:bodyPr wrap="square" rtlCol="0">
            <a:spAutoFit/>
          </a:bodyPr>
          <a:lstStyle/>
          <a:p>
            <a:r>
              <a:rPr lang="en-GB" sz="1400" dirty="0">
                <a:latin typeface="Century Gothic" pitchFamily="34" charset="0"/>
              </a:rPr>
              <a:t>Un </a:t>
            </a:r>
            <a:r>
              <a:rPr lang="en-GB" sz="1400" dirty="0" err="1">
                <a:latin typeface="Century Gothic" pitchFamily="34" charset="0"/>
              </a:rPr>
              <a:t>téléphone</a:t>
            </a:r>
            <a:r>
              <a:rPr lang="en-GB" sz="1400" dirty="0">
                <a:latin typeface="Century Gothic" pitchFamily="34" charset="0"/>
              </a:rPr>
              <a:t> </a:t>
            </a:r>
            <a:r>
              <a:rPr lang="en-GB" sz="1400" dirty="0" err="1">
                <a:latin typeface="Century Gothic" pitchFamily="34" charset="0"/>
              </a:rPr>
              <a:t>contient</a:t>
            </a:r>
            <a:r>
              <a:rPr lang="en-GB" sz="1400" dirty="0">
                <a:latin typeface="Century Gothic" pitchFamily="34" charset="0"/>
              </a:rPr>
              <a:t> 0,03 g </a:t>
            </a:r>
            <a:r>
              <a:rPr lang="en-GB" sz="1400" dirty="0" err="1">
                <a:latin typeface="Century Gothic" pitchFamily="34" charset="0"/>
              </a:rPr>
              <a:t>d’or</a:t>
            </a:r>
            <a:r>
              <a:rPr lang="en-GB" sz="1400" dirty="0">
                <a:latin typeface="Century Gothic" pitchFamily="34" charset="0"/>
              </a:rPr>
              <a:t>. A quell prix </a:t>
            </a:r>
            <a:r>
              <a:rPr lang="en-GB" sz="1400" dirty="0" err="1">
                <a:latin typeface="Century Gothic" pitchFamily="34" charset="0"/>
              </a:rPr>
              <a:t>peut</a:t>
            </a:r>
            <a:r>
              <a:rPr lang="en-GB" sz="1400" dirty="0">
                <a:latin typeface="Century Gothic" pitchFamily="34" charset="0"/>
              </a:rPr>
              <a:t>-on </a:t>
            </a:r>
            <a:r>
              <a:rPr lang="en-GB" sz="1400" dirty="0" err="1">
                <a:latin typeface="Century Gothic" pitchFamily="34" charset="0"/>
              </a:rPr>
              <a:t>vendre</a:t>
            </a:r>
            <a:r>
              <a:rPr lang="en-GB" sz="1400" dirty="0">
                <a:latin typeface="Century Gothic" pitchFamily="34" charset="0"/>
              </a:rPr>
              <a:t> </a:t>
            </a:r>
            <a:r>
              <a:rPr lang="en-GB" sz="1400" dirty="0" err="1">
                <a:latin typeface="Century Gothic" pitchFamily="34" charset="0"/>
              </a:rPr>
              <a:t>cette</a:t>
            </a:r>
            <a:r>
              <a:rPr lang="en-GB" sz="1400" dirty="0">
                <a:latin typeface="Century Gothic" pitchFamily="34" charset="0"/>
              </a:rPr>
              <a:t> </a:t>
            </a:r>
            <a:r>
              <a:rPr lang="en-GB" sz="1400" dirty="0" err="1">
                <a:latin typeface="Century Gothic" pitchFamily="34" charset="0"/>
              </a:rPr>
              <a:t>quantité</a:t>
            </a:r>
            <a:r>
              <a:rPr lang="en-GB" sz="1400" dirty="0">
                <a:latin typeface="Century Gothic" pitchFamily="34" charset="0"/>
              </a:rPr>
              <a:t> </a:t>
            </a:r>
            <a:r>
              <a:rPr lang="en-GB" sz="1400" dirty="0" err="1">
                <a:latin typeface="Century Gothic" pitchFamily="34" charset="0"/>
              </a:rPr>
              <a:t>d’or</a:t>
            </a:r>
            <a:r>
              <a:rPr lang="en-GB" sz="1400" dirty="0">
                <a:latin typeface="Century Gothic" pitchFamily="34" charset="0"/>
              </a:rPr>
              <a:t> ?</a:t>
            </a:r>
          </a:p>
          <a:p>
            <a:pPr marL="271463" indent="-271463">
              <a:spcBef>
                <a:spcPts val="600"/>
              </a:spcBef>
            </a:pPr>
            <a:r>
              <a:rPr lang="en-GB" sz="1400" b="1" dirty="0">
                <a:latin typeface="Century Gothic" pitchFamily="34" charset="0"/>
              </a:rPr>
              <a:t>A</a:t>
            </a:r>
            <a:r>
              <a:rPr lang="en-GB" sz="1400" dirty="0">
                <a:latin typeface="Century Gothic" pitchFamily="34" charset="0"/>
              </a:rPr>
              <a:t>	Environ 10 centimes.</a:t>
            </a:r>
          </a:p>
          <a:p>
            <a:pPr marL="271463" indent="-271463">
              <a:spcBef>
                <a:spcPts val="600"/>
              </a:spcBef>
            </a:pPr>
            <a:r>
              <a:rPr lang="en-GB" sz="1400" b="1" dirty="0">
                <a:solidFill>
                  <a:schemeClr val="accent6">
                    <a:lumMod val="75000"/>
                  </a:schemeClr>
                </a:solidFill>
                <a:latin typeface="Century Gothic" pitchFamily="34" charset="0"/>
              </a:rPr>
              <a:t>B</a:t>
            </a:r>
            <a:r>
              <a:rPr lang="en-GB" sz="1400" dirty="0">
                <a:solidFill>
                  <a:schemeClr val="accent6">
                    <a:lumMod val="75000"/>
                  </a:schemeClr>
                </a:solidFill>
                <a:latin typeface="Century Gothic" pitchFamily="34" charset="0"/>
              </a:rPr>
              <a:t>	Environ  1 euro.</a:t>
            </a:r>
          </a:p>
          <a:p>
            <a:pPr marL="271463" indent="-271463">
              <a:spcBef>
                <a:spcPts val="600"/>
              </a:spcBef>
            </a:pPr>
            <a:r>
              <a:rPr lang="en-GB" sz="1400" b="1" dirty="0">
                <a:latin typeface="Century Gothic" pitchFamily="34" charset="0"/>
              </a:rPr>
              <a:t>C</a:t>
            </a:r>
            <a:r>
              <a:rPr lang="en-GB" sz="1400" dirty="0">
                <a:latin typeface="Century Gothic" pitchFamily="34" charset="0"/>
              </a:rPr>
              <a:t>	Environ 10 euros. </a:t>
            </a:r>
          </a:p>
        </p:txBody>
      </p:sp>
      <p:sp>
        <p:nvSpPr>
          <p:cNvPr id="91" name="TextBox 90"/>
          <p:cNvSpPr txBox="1"/>
          <p:nvPr/>
        </p:nvSpPr>
        <p:spPr>
          <a:xfrm>
            <a:off x="6084168" y="1556792"/>
            <a:ext cx="2808312" cy="2123658"/>
          </a:xfrm>
          <a:prstGeom prst="rect">
            <a:avLst/>
          </a:prstGeom>
          <a:noFill/>
        </p:spPr>
        <p:txBody>
          <a:bodyPr wrap="square" rtlCol="0">
            <a:spAutoFit/>
          </a:bodyPr>
          <a:lstStyle/>
          <a:p>
            <a:r>
              <a:rPr lang="en-GB" sz="1400" dirty="0" err="1">
                <a:latin typeface="Century Gothic" pitchFamily="34" charset="0"/>
              </a:rPr>
              <a:t>Pourquoi</a:t>
            </a:r>
            <a:r>
              <a:rPr lang="en-GB" sz="1400" dirty="0">
                <a:latin typeface="Century Gothic" pitchFamily="34" charset="0"/>
              </a:rPr>
              <a:t> </a:t>
            </a:r>
            <a:r>
              <a:rPr lang="en-GB" sz="1400" dirty="0" err="1">
                <a:latin typeface="Century Gothic" pitchFamily="34" charset="0"/>
              </a:rPr>
              <a:t>l’or</a:t>
            </a:r>
            <a:r>
              <a:rPr lang="en-GB" sz="1400" dirty="0">
                <a:latin typeface="Century Gothic" pitchFamily="34" charset="0"/>
              </a:rPr>
              <a:t> </a:t>
            </a:r>
            <a:r>
              <a:rPr lang="en-GB" sz="1400" dirty="0" err="1">
                <a:latin typeface="Century Gothic" pitchFamily="34" charset="0"/>
              </a:rPr>
              <a:t>est-il</a:t>
            </a:r>
            <a:r>
              <a:rPr lang="en-GB" sz="1400" dirty="0">
                <a:latin typeface="Century Gothic" pitchFamily="34" charset="0"/>
              </a:rPr>
              <a:t> </a:t>
            </a:r>
            <a:r>
              <a:rPr lang="en-GB" sz="1400" dirty="0" err="1">
                <a:latin typeface="Century Gothic" pitchFamily="34" charset="0"/>
              </a:rPr>
              <a:t>utilisé</a:t>
            </a:r>
            <a:r>
              <a:rPr lang="en-GB" sz="1400" dirty="0">
                <a:latin typeface="Century Gothic" pitchFamily="34" charset="0"/>
              </a:rPr>
              <a:t> </a:t>
            </a:r>
            <a:r>
              <a:rPr lang="en-GB" sz="1400" dirty="0" err="1">
                <a:latin typeface="Century Gothic" pitchFamily="34" charset="0"/>
              </a:rPr>
              <a:t>dans</a:t>
            </a:r>
            <a:r>
              <a:rPr lang="en-GB" sz="1400" dirty="0">
                <a:latin typeface="Century Gothic" pitchFamily="34" charset="0"/>
              </a:rPr>
              <a:t> les circuits </a:t>
            </a:r>
            <a:r>
              <a:rPr lang="en-GB" sz="1400" dirty="0" err="1">
                <a:latin typeface="Century Gothic" pitchFamily="34" charset="0"/>
              </a:rPr>
              <a:t>imprimés</a:t>
            </a:r>
            <a:r>
              <a:rPr lang="en-GB" sz="1400" dirty="0">
                <a:latin typeface="Century Gothic" pitchFamily="34" charset="0"/>
              </a:rPr>
              <a:t> ?</a:t>
            </a:r>
            <a:br>
              <a:rPr lang="en-GB" sz="1400" dirty="0">
                <a:latin typeface="Century Gothic" pitchFamily="34" charset="0"/>
              </a:rPr>
            </a:br>
            <a:r>
              <a:rPr lang="en-GB" sz="1400" dirty="0" err="1">
                <a:latin typeface="Century Gothic" pitchFamily="34" charset="0"/>
              </a:rPr>
              <a:t>Choisir</a:t>
            </a:r>
            <a:r>
              <a:rPr lang="en-GB" sz="1400" dirty="0">
                <a:latin typeface="Century Gothic" pitchFamily="34" charset="0"/>
              </a:rPr>
              <a:t> </a:t>
            </a:r>
            <a:r>
              <a:rPr lang="en-GB" sz="1400" b="1" dirty="0" err="1">
                <a:latin typeface="Century Gothic" pitchFamily="34" charset="0"/>
              </a:rPr>
              <a:t>deux</a:t>
            </a:r>
            <a:r>
              <a:rPr lang="en-GB" sz="1400" dirty="0">
                <a:latin typeface="Century Gothic" pitchFamily="34" charset="0"/>
              </a:rPr>
              <a:t> raisons.</a:t>
            </a:r>
          </a:p>
          <a:p>
            <a:pPr marL="271463" indent="-271463">
              <a:spcBef>
                <a:spcPts val="600"/>
              </a:spcBef>
            </a:pPr>
            <a:r>
              <a:rPr lang="en-GB" sz="1400" b="1" dirty="0">
                <a:latin typeface="Century Gothic" pitchFamily="34" charset="0"/>
              </a:rPr>
              <a:t>A</a:t>
            </a:r>
            <a:r>
              <a:rPr lang="en-GB" sz="1400" dirty="0">
                <a:latin typeface="Century Gothic" pitchFamily="34" charset="0"/>
              </a:rPr>
              <a:t>	</a:t>
            </a:r>
            <a:r>
              <a:rPr lang="en-GB" sz="1400" dirty="0" err="1">
                <a:latin typeface="Century Gothic" pitchFamily="34" charset="0"/>
              </a:rPr>
              <a:t>C’est</a:t>
            </a:r>
            <a:r>
              <a:rPr lang="en-GB" sz="1400" dirty="0">
                <a:latin typeface="Century Gothic" pitchFamily="34" charset="0"/>
              </a:rPr>
              <a:t> beau.</a:t>
            </a:r>
          </a:p>
          <a:p>
            <a:pPr marL="271463" indent="-271463">
              <a:spcBef>
                <a:spcPts val="600"/>
              </a:spcBef>
            </a:pPr>
            <a:r>
              <a:rPr lang="en-GB" sz="1400" b="1" dirty="0">
                <a:solidFill>
                  <a:schemeClr val="accent6">
                    <a:lumMod val="75000"/>
                  </a:schemeClr>
                </a:solidFill>
                <a:latin typeface="Century Gothic" pitchFamily="34" charset="0"/>
              </a:rPr>
              <a:t>B</a:t>
            </a:r>
            <a:r>
              <a:rPr lang="en-GB" sz="1400" dirty="0">
                <a:solidFill>
                  <a:schemeClr val="accent6">
                    <a:lumMod val="75000"/>
                  </a:schemeClr>
                </a:solidFill>
                <a:latin typeface="Century Gothic" pitchFamily="34" charset="0"/>
              </a:rPr>
              <a:t>	</a:t>
            </a:r>
            <a:r>
              <a:rPr lang="en-GB" sz="1400" dirty="0" err="1">
                <a:solidFill>
                  <a:schemeClr val="accent6">
                    <a:lumMod val="75000"/>
                  </a:schemeClr>
                </a:solidFill>
                <a:latin typeface="Century Gothic" pitchFamily="34" charset="0"/>
              </a:rPr>
              <a:t>C’est</a:t>
            </a:r>
            <a:r>
              <a:rPr lang="en-GB" sz="1400" dirty="0">
                <a:solidFill>
                  <a:schemeClr val="accent6">
                    <a:lumMod val="75000"/>
                  </a:schemeClr>
                </a:solidFill>
                <a:latin typeface="Century Gothic" pitchFamily="34" charset="0"/>
              </a:rPr>
              <a:t> un bon </a:t>
            </a:r>
            <a:r>
              <a:rPr lang="en-GB" sz="1400" dirty="0" err="1">
                <a:solidFill>
                  <a:schemeClr val="accent6">
                    <a:lumMod val="75000"/>
                  </a:schemeClr>
                </a:solidFill>
                <a:latin typeface="Century Gothic" pitchFamily="34" charset="0"/>
              </a:rPr>
              <a:t>conducteur</a:t>
            </a:r>
            <a:r>
              <a:rPr lang="en-GB" sz="1400" dirty="0">
                <a:solidFill>
                  <a:schemeClr val="accent6">
                    <a:lumMod val="75000"/>
                  </a:schemeClr>
                </a:solidFill>
                <a:latin typeface="Century Gothic" pitchFamily="34" charset="0"/>
              </a:rPr>
              <a:t> </a:t>
            </a:r>
            <a:r>
              <a:rPr lang="en-GB" sz="1400" dirty="0" err="1">
                <a:solidFill>
                  <a:schemeClr val="accent6">
                    <a:lumMod val="75000"/>
                  </a:schemeClr>
                </a:solidFill>
                <a:latin typeface="Century Gothic" pitchFamily="34" charset="0"/>
              </a:rPr>
              <a:t>d’électricité</a:t>
            </a:r>
            <a:endParaRPr lang="en-GB" sz="1400" dirty="0">
              <a:solidFill>
                <a:schemeClr val="accent6">
                  <a:lumMod val="75000"/>
                </a:schemeClr>
              </a:solidFill>
              <a:latin typeface="Century Gothic" pitchFamily="34" charset="0"/>
            </a:endParaRPr>
          </a:p>
          <a:p>
            <a:pPr marL="271463" indent="-271463">
              <a:spcBef>
                <a:spcPts val="600"/>
              </a:spcBef>
            </a:pPr>
            <a:r>
              <a:rPr lang="en-GB" sz="1400" b="1" dirty="0">
                <a:solidFill>
                  <a:schemeClr val="accent6">
                    <a:lumMod val="75000"/>
                  </a:schemeClr>
                </a:solidFill>
                <a:latin typeface="Century Gothic" pitchFamily="34" charset="0"/>
              </a:rPr>
              <a:t>C</a:t>
            </a:r>
            <a:r>
              <a:rPr lang="en-GB" sz="1400" dirty="0">
                <a:solidFill>
                  <a:schemeClr val="accent6">
                    <a:lumMod val="75000"/>
                  </a:schemeClr>
                </a:solidFill>
                <a:latin typeface="Century Gothic" pitchFamily="34" charset="0"/>
              </a:rPr>
              <a:t>	Il ne se corrode pas.</a:t>
            </a:r>
          </a:p>
          <a:p>
            <a:pPr marL="271463" indent="-271463">
              <a:spcBef>
                <a:spcPts val="600"/>
              </a:spcBef>
            </a:pPr>
            <a:r>
              <a:rPr lang="en-GB" sz="1400" b="1" dirty="0">
                <a:latin typeface="Century Gothic" pitchFamily="34" charset="0"/>
              </a:rPr>
              <a:t>D</a:t>
            </a:r>
            <a:r>
              <a:rPr lang="en-GB" sz="1400" dirty="0">
                <a:latin typeface="Century Gothic" pitchFamily="34" charset="0"/>
              </a:rPr>
              <a:t>	</a:t>
            </a:r>
            <a:r>
              <a:rPr lang="en-GB" sz="1400" dirty="0" err="1">
                <a:latin typeface="Century Gothic" pitchFamily="34" charset="0"/>
              </a:rPr>
              <a:t>C’est</a:t>
            </a:r>
            <a:r>
              <a:rPr lang="en-GB" sz="1400" dirty="0">
                <a:latin typeface="Century Gothic" pitchFamily="34" charset="0"/>
              </a:rPr>
              <a:t> </a:t>
            </a:r>
            <a:r>
              <a:rPr lang="en-GB" sz="1400" dirty="0" err="1">
                <a:latin typeface="Century Gothic" pitchFamily="34" charset="0"/>
              </a:rPr>
              <a:t>cher</a:t>
            </a:r>
            <a:r>
              <a:rPr lang="en-GB" sz="1400" dirty="0">
                <a:latin typeface="Century Gothic" pitchFamily="34" charset="0"/>
              </a:rPr>
              <a:t>.</a:t>
            </a:r>
            <a:endParaRPr lang="en-GB" sz="1400" dirty="0"/>
          </a:p>
        </p:txBody>
      </p:sp>
      <p:sp>
        <p:nvSpPr>
          <p:cNvPr id="92" name="TextBox 91"/>
          <p:cNvSpPr txBox="1"/>
          <p:nvPr/>
        </p:nvSpPr>
        <p:spPr>
          <a:xfrm>
            <a:off x="3160276" y="1527376"/>
            <a:ext cx="2603366" cy="1969770"/>
          </a:xfrm>
          <a:prstGeom prst="rect">
            <a:avLst/>
          </a:prstGeom>
          <a:noFill/>
        </p:spPr>
        <p:txBody>
          <a:bodyPr wrap="square" rtlCol="0">
            <a:spAutoFit/>
          </a:bodyPr>
          <a:lstStyle/>
          <a:p>
            <a:r>
              <a:rPr lang="en-GB" sz="1400" dirty="0" err="1">
                <a:latin typeface="Century Gothic" pitchFamily="34" charset="0"/>
              </a:rPr>
              <a:t>Quelle</a:t>
            </a:r>
            <a:r>
              <a:rPr lang="en-GB" sz="1400" dirty="0">
                <a:latin typeface="Century Gothic" pitchFamily="34" charset="0"/>
              </a:rPr>
              <a:t> </a:t>
            </a:r>
            <a:r>
              <a:rPr lang="en-GB" sz="1400" dirty="0" err="1">
                <a:latin typeface="Century Gothic" pitchFamily="34" charset="0"/>
              </a:rPr>
              <a:t>opération</a:t>
            </a:r>
            <a:r>
              <a:rPr lang="en-GB" sz="1400" dirty="0">
                <a:latin typeface="Century Gothic" pitchFamily="34" charset="0"/>
              </a:rPr>
              <a:t> </a:t>
            </a:r>
            <a:r>
              <a:rPr lang="en-GB" sz="1400" dirty="0" err="1">
                <a:latin typeface="Century Gothic" pitchFamily="34" charset="0"/>
              </a:rPr>
              <a:t>produit</a:t>
            </a:r>
            <a:r>
              <a:rPr lang="en-GB" sz="1400" dirty="0">
                <a:latin typeface="Century Gothic" pitchFamily="34" charset="0"/>
              </a:rPr>
              <a:t/>
            </a:r>
            <a:br>
              <a:rPr lang="en-GB" sz="1400" dirty="0">
                <a:latin typeface="Century Gothic" pitchFamily="34" charset="0"/>
              </a:rPr>
            </a:br>
            <a:r>
              <a:rPr lang="en-GB" sz="1400" b="1" dirty="0">
                <a:latin typeface="Century Gothic" pitchFamily="34" charset="0"/>
              </a:rPr>
              <a:t>le </a:t>
            </a:r>
            <a:r>
              <a:rPr lang="en-GB" sz="1400" b="1" dirty="0" err="1">
                <a:latin typeface="Century Gothic" pitchFamily="34" charset="0"/>
              </a:rPr>
              <a:t>moins</a:t>
            </a:r>
            <a:r>
              <a:rPr lang="en-GB" sz="1400" dirty="0">
                <a:latin typeface="Century Gothic" pitchFamily="34" charset="0"/>
              </a:rPr>
              <a:t> de </a:t>
            </a:r>
            <a:r>
              <a:rPr lang="en-GB" sz="1400" dirty="0" err="1">
                <a:latin typeface="Century Gothic" pitchFamily="34" charset="0"/>
              </a:rPr>
              <a:t>dioxyde</a:t>
            </a:r>
            <a:r>
              <a:rPr lang="en-GB" sz="1400" dirty="0">
                <a:latin typeface="Century Gothic" pitchFamily="34" charset="0"/>
              </a:rPr>
              <a:t> de </a:t>
            </a:r>
            <a:r>
              <a:rPr lang="en-GB" sz="1400" dirty="0" err="1">
                <a:latin typeface="Century Gothic" pitchFamily="34" charset="0"/>
              </a:rPr>
              <a:t>carbone</a:t>
            </a:r>
            <a:r>
              <a:rPr lang="en-GB" sz="1400" dirty="0">
                <a:latin typeface="Century Gothic" pitchFamily="34" charset="0"/>
              </a:rPr>
              <a:t> ? </a:t>
            </a:r>
          </a:p>
          <a:p>
            <a:pPr marL="271463" indent="-271463">
              <a:spcBef>
                <a:spcPts val="600"/>
              </a:spcBef>
            </a:pPr>
            <a:r>
              <a:rPr lang="en-GB" sz="1400" b="1" dirty="0">
                <a:latin typeface="Century Gothic" pitchFamily="34" charset="0"/>
              </a:rPr>
              <a:t>A</a:t>
            </a:r>
            <a:r>
              <a:rPr lang="en-GB" sz="1400" dirty="0">
                <a:latin typeface="Century Gothic" pitchFamily="34" charset="0"/>
              </a:rPr>
              <a:t>	Utiliser de </a:t>
            </a:r>
            <a:r>
              <a:rPr lang="en-GB" sz="1400" dirty="0" err="1">
                <a:latin typeface="Century Gothic" pitchFamily="34" charset="0"/>
              </a:rPr>
              <a:t>l’électricité</a:t>
            </a:r>
            <a:r>
              <a:rPr lang="en-GB" sz="1400" dirty="0">
                <a:latin typeface="Century Gothic" pitchFamily="34" charset="0"/>
              </a:rPr>
              <a:t> pour </a:t>
            </a:r>
            <a:r>
              <a:rPr lang="en-GB" sz="1400" dirty="0" err="1">
                <a:latin typeface="Century Gothic" pitchFamily="34" charset="0"/>
              </a:rPr>
              <a:t>extraire</a:t>
            </a:r>
            <a:r>
              <a:rPr lang="en-GB" sz="1400" dirty="0">
                <a:latin typeface="Century Gothic" pitchFamily="34" charset="0"/>
              </a:rPr>
              <a:t> </a:t>
            </a:r>
            <a:r>
              <a:rPr lang="en-GB" sz="1400" dirty="0" err="1">
                <a:latin typeface="Century Gothic" pitchFamily="34" charset="0"/>
              </a:rPr>
              <a:t>l’aluminium</a:t>
            </a:r>
            <a:r>
              <a:rPr lang="en-GB" sz="1400" dirty="0">
                <a:latin typeface="Century Gothic" pitchFamily="34" charset="0"/>
              </a:rPr>
              <a:t> de </a:t>
            </a:r>
            <a:r>
              <a:rPr lang="en-GB" sz="1400" dirty="0" err="1">
                <a:latin typeface="Century Gothic" pitchFamily="34" charset="0"/>
              </a:rPr>
              <a:t>l’oxyde</a:t>
            </a:r>
            <a:r>
              <a:rPr lang="en-GB" sz="1400" dirty="0">
                <a:latin typeface="Century Gothic" pitchFamily="34" charset="0"/>
              </a:rPr>
              <a:t> </a:t>
            </a:r>
            <a:r>
              <a:rPr lang="en-GB" sz="1400" dirty="0" err="1">
                <a:latin typeface="Century Gothic" pitchFamily="34" charset="0"/>
              </a:rPr>
              <a:t>d’aluminium</a:t>
            </a:r>
            <a:endParaRPr lang="en-GB" sz="1400" dirty="0">
              <a:latin typeface="Century Gothic" pitchFamily="34" charset="0"/>
            </a:endParaRPr>
          </a:p>
          <a:p>
            <a:pPr marL="271463" indent="-271463">
              <a:spcBef>
                <a:spcPts val="600"/>
              </a:spcBef>
            </a:pPr>
            <a:r>
              <a:rPr lang="en-GB" sz="1400" b="1" dirty="0">
                <a:solidFill>
                  <a:schemeClr val="accent6">
                    <a:lumMod val="75000"/>
                  </a:schemeClr>
                </a:solidFill>
                <a:latin typeface="Century Gothic" pitchFamily="34" charset="0"/>
              </a:rPr>
              <a:t>B</a:t>
            </a:r>
            <a:r>
              <a:rPr lang="en-GB" sz="1400" dirty="0">
                <a:solidFill>
                  <a:schemeClr val="accent6">
                    <a:lumMod val="75000"/>
                  </a:schemeClr>
                </a:solidFill>
                <a:latin typeface="Century Gothic" pitchFamily="34" charset="0"/>
              </a:rPr>
              <a:t>	Recycler des </a:t>
            </a:r>
            <a:r>
              <a:rPr lang="en-GB" sz="1400" dirty="0" err="1">
                <a:solidFill>
                  <a:schemeClr val="accent6">
                    <a:lumMod val="75000"/>
                  </a:schemeClr>
                </a:solidFill>
                <a:latin typeface="Century Gothic" pitchFamily="34" charset="0"/>
              </a:rPr>
              <a:t>canettes</a:t>
            </a:r>
            <a:r>
              <a:rPr lang="en-GB" sz="1400" dirty="0">
                <a:solidFill>
                  <a:schemeClr val="accent6">
                    <a:lumMod val="75000"/>
                  </a:schemeClr>
                </a:solidFill>
                <a:latin typeface="Century Gothic" pitchFamily="34" charset="0"/>
              </a:rPr>
              <a:t> </a:t>
            </a:r>
            <a:r>
              <a:rPr lang="en-GB" sz="1400" dirty="0" err="1">
                <a:solidFill>
                  <a:schemeClr val="accent6">
                    <a:lumMod val="75000"/>
                  </a:schemeClr>
                </a:solidFill>
                <a:latin typeface="Century Gothic" pitchFamily="34" charset="0"/>
              </a:rPr>
              <a:t>en</a:t>
            </a:r>
            <a:r>
              <a:rPr lang="en-GB" sz="1400" dirty="0">
                <a:solidFill>
                  <a:schemeClr val="accent6">
                    <a:lumMod val="75000"/>
                  </a:schemeClr>
                </a:solidFill>
                <a:latin typeface="Century Gothic" pitchFamily="34" charset="0"/>
              </a:rPr>
              <a:t> aluminium</a:t>
            </a:r>
            <a:endParaRPr lang="en-GB" sz="1400" dirty="0">
              <a:solidFill>
                <a:schemeClr val="accent6">
                  <a:lumMod val="75000"/>
                </a:schemeClr>
              </a:solidFill>
            </a:endParaRPr>
          </a:p>
        </p:txBody>
      </p:sp>
      <p:sp>
        <p:nvSpPr>
          <p:cNvPr id="99" name="TextBox 98"/>
          <p:cNvSpPr txBox="1"/>
          <p:nvPr/>
        </p:nvSpPr>
        <p:spPr>
          <a:xfrm>
            <a:off x="323528" y="1608856"/>
            <a:ext cx="2725474" cy="1754326"/>
          </a:xfrm>
          <a:prstGeom prst="rect">
            <a:avLst/>
          </a:prstGeom>
          <a:noFill/>
        </p:spPr>
        <p:txBody>
          <a:bodyPr wrap="square" rtlCol="0">
            <a:spAutoFit/>
          </a:bodyPr>
          <a:lstStyle/>
          <a:p>
            <a:r>
              <a:rPr lang="en-GB" sz="1400" dirty="0" err="1">
                <a:latin typeface="Century Gothic" pitchFamily="34" charset="0"/>
              </a:rPr>
              <a:t>Quelle</a:t>
            </a:r>
            <a:r>
              <a:rPr lang="en-GB" sz="1400" dirty="0">
                <a:latin typeface="Century Gothic" pitchFamily="34" charset="0"/>
              </a:rPr>
              <a:t> </a:t>
            </a:r>
            <a:r>
              <a:rPr lang="en-GB" sz="1400" dirty="0" err="1">
                <a:latin typeface="Century Gothic" pitchFamily="34" charset="0"/>
              </a:rPr>
              <a:t>opération</a:t>
            </a:r>
            <a:r>
              <a:rPr lang="en-GB" sz="1400" dirty="0">
                <a:latin typeface="Century Gothic" pitchFamily="34" charset="0"/>
              </a:rPr>
              <a:t> utilise </a:t>
            </a:r>
            <a:r>
              <a:rPr lang="en-GB" sz="1400" b="1" dirty="0">
                <a:latin typeface="Century Gothic" pitchFamily="34" charset="0"/>
              </a:rPr>
              <a:t>le plus </a:t>
            </a:r>
            <a:r>
              <a:rPr lang="en-GB" sz="1400" dirty="0" err="1">
                <a:latin typeface="Century Gothic" pitchFamily="34" charset="0"/>
              </a:rPr>
              <a:t>d’énergie</a:t>
            </a:r>
            <a:r>
              <a:rPr lang="en-GB" sz="1400" dirty="0">
                <a:latin typeface="Century Gothic" pitchFamily="34" charset="0"/>
              </a:rPr>
              <a:t>?</a:t>
            </a:r>
          </a:p>
          <a:p>
            <a:pPr marL="271463" indent="-271463">
              <a:spcBef>
                <a:spcPts val="600"/>
              </a:spcBef>
            </a:pPr>
            <a:r>
              <a:rPr lang="en-GB" sz="1400" b="1" dirty="0">
                <a:solidFill>
                  <a:schemeClr val="accent6">
                    <a:lumMod val="75000"/>
                  </a:schemeClr>
                </a:solidFill>
                <a:latin typeface="Century Gothic" pitchFamily="34" charset="0"/>
              </a:rPr>
              <a:t>A</a:t>
            </a:r>
            <a:r>
              <a:rPr lang="en-GB" sz="1400" dirty="0">
                <a:solidFill>
                  <a:schemeClr val="accent6">
                    <a:lumMod val="75000"/>
                  </a:schemeClr>
                </a:solidFill>
                <a:latin typeface="Century Gothic" pitchFamily="34" charset="0"/>
              </a:rPr>
              <a:t>	Utiliser de </a:t>
            </a:r>
            <a:r>
              <a:rPr lang="en-GB" sz="1400" dirty="0" err="1">
                <a:solidFill>
                  <a:schemeClr val="accent6">
                    <a:lumMod val="75000"/>
                  </a:schemeClr>
                </a:solidFill>
                <a:latin typeface="Century Gothic" pitchFamily="34" charset="0"/>
              </a:rPr>
              <a:t>l’électricité</a:t>
            </a:r>
            <a:r>
              <a:rPr lang="en-GB" sz="1400" dirty="0">
                <a:solidFill>
                  <a:schemeClr val="accent6">
                    <a:lumMod val="75000"/>
                  </a:schemeClr>
                </a:solidFill>
                <a:latin typeface="Century Gothic" pitchFamily="34" charset="0"/>
              </a:rPr>
              <a:t> pour </a:t>
            </a:r>
            <a:r>
              <a:rPr lang="en-GB" sz="1400" dirty="0" err="1">
                <a:solidFill>
                  <a:schemeClr val="accent6">
                    <a:lumMod val="75000"/>
                  </a:schemeClr>
                </a:solidFill>
                <a:latin typeface="Century Gothic" pitchFamily="34" charset="0"/>
              </a:rPr>
              <a:t>extraire</a:t>
            </a:r>
            <a:r>
              <a:rPr lang="en-GB" sz="1400" dirty="0">
                <a:solidFill>
                  <a:schemeClr val="accent6">
                    <a:lumMod val="75000"/>
                  </a:schemeClr>
                </a:solidFill>
                <a:latin typeface="Century Gothic" pitchFamily="34" charset="0"/>
              </a:rPr>
              <a:t> </a:t>
            </a:r>
            <a:r>
              <a:rPr lang="en-GB" sz="1400" dirty="0" err="1">
                <a:solidFill>
                  <a:schemeClr val="accent6">
                    <a:lumMod val="75000"/>
                  </a:schemeClr>
                </a:solidFill>
                <a:latin typeface="Century Gothic" pitchFamily="34" charset="0"/>
              </a:rPr>
              <a:t>l’aluminium</a:t>
            </a:r>
            <a:r>
              <a:rPr lang="en-GB" sz="1400" dirty="0">
                <a:solidFill>
                  <a:schemeClr val="accent6">
                    <a:lumMod val="75000"/>
                  </a:schemeClr>
                </a:solidFill>
                <a:latin typeface="Century Gothic" pitchFamily="34" charset="0"/>
              </a:rPr>
              <a:t> de </a:t>
            </a:r>
            <a:r>
              <a:rPr lang="en-GB" sz="1400" dirty="0" err="1">
                <a:solidFill>
                  <a:schemeClr val="accent6">
                    <a:lumMod val="75000"/>
                  </a:schemeClr>
                </a:solidFill>
                <a:latin typeface="Century Gothic" pitchFamily="34" charset="0"/>
              </a:rPr>
              <a:t>l’oxyde</a:t>
            </a:r>
            <a:r>
              <a:rPr lang="en-GB" sz="1400" dirty="0">
                <a:solidFill>
                  <a:schemeClr val="accent6">
                    <a:lumMod val="75000"/>
                  </a:schemeClr>
                </a:solidFill>
                <a:latin typeface="Century Gothic" pitchFamily="34" charset="0"/>
              </a:rPr>
              <a:t> </a:t>
            </a:r>
            <a:r>
              <a:rPr lang="en-GB" sz="1400" dirty="0" err="1">
                <a:solidFill>
                  <a:schemeClr val="accent6">
                    <a:lumMod val="75000"/>
                  </a:schemeClr>
                </a:solidFill>
                <a:latin typeface="Century Gothic" pitchFamily="34" charset="0"/>
              </a:rPr>
              <a:t>d’aluminium</a:t>
            </a:r>
            <a:endParaRPr lang="en-GB" sz="1400" dirty="0">
              <a:solidFill>
                <a:schemeClr val="accent6">
                  <a:lumMod val="75000"/>
                </a:schemeClr>
              </a:solidFill>
              <a:latin typeface="Century Gothic" pitchFamily="34" charset="0"/>
            </a:endParaRPr>
          </a:p>
          <a:p>
            <a:pPr marL="271463" indent="-271463">
              <a:spcBef>
                <a:spcPts val="600"/>
              </a:spcBef>
            </a:pPr>
            <a:r>
              <a:rPr lang="en-GB" sz="1400" b="1" dirty="0">
                <a:latin typeface="Century Gothic" pitchFamily="34" charset="0"/>
              </a:rPr>
              <a:t>B</a:t>
            </a:r>
            <a:r>
              <a:rPr lang="en-GB" sz="1400" dirty="0">
                <a:latin typeface="Century Gothic" pitchFamily="34" charset="0"/>
              </a:rPr>
              <a:t>	Recycler des </a:t>
            </a:r>
            <a:r>
              <a:rPr lang="en-GB" sz="1400" dirty="0" err="1">
                <a:latin typeface="Century Gothic" pitchFamily="34" charset="0"/>
              </a:rPr>
              <a:t>canettes</a:t>
            </a:r>
            <a:r>
              <a:rPr lang="en-GB" sz="1400" dirty="0">
                <a:latin typeface="Century Gothic" pitchFamily="34" charset="0"/>
              </a:rPr>
              <a:t> </a:t>
            </a:r>
            <a:r>
              <a:rPr lang="en-GB" sz="1400" dirty="0" err="1">
                <a:latin typeface="Century Gothic" pitchFamily="34" charset="0"/>
              </a:rPr>
              <a:t>en</a:t>
            </a:r>
            <a:r>
              <a:rPr lang="en-GB" sz="1400" dirty="0">
                <a:latin typeface="Century Gothic" pitchFamily="34" charset="0"/>
              </a:rPr>
              <a:t> aluminium</a:t>
            </a:r>
            <a:endParaRPr lang="en-GB" dirty="0"/>
          </a:p>
        </p:txBody>
      </p:sp>
      <p:pic>
        <p:nvPicPr>
          <p:cNvPr id="100" name="Picture 99" descr="gold.png"/>
          <p:cNvPicPr>
            <a:picLocks noChangeAspect="1"/>
          </p:cNvPicPr>
          <p:nvPr/>
        </p:nvPicPr>
        <p:blipFill>
          <a:blip r:embed="rId6" cstate="print"/>
          <a:stretch>
            <a:fillRect/>
          </a:stretch>
        </p:blipFill>
        <p:spPr>
          <a:xfrm>
            <a:off x="4657101" y="3861048"/>
            <a:ext cx="1283051" cy="588065"/>
          </a:xfrm>
          <a:prstGeom prst="rect">
            <a:avLst/>
          </a:prstGeom>
          <a:effectLst>
            <a:outerShdw blurRad="50800" dist="38100" dir="2700000" algn="tl" rotWithShape="0">
              <a:prstClr val="black">
                <a:alpha val="40000"/>
              </a:prstClr>
            </a:outerShdw>
          </a:effectLst>
        </p:spPr>
      </p:pic>
      <p:pic>
        <p:nvPicPr>
          <p:cNvPr id="101" name="Picture 100" descr="gold.png"/>
          <p:cNvPicPr>
            <a:picLocks noChangeAspect="1"/>
          </p:cNvPicPr>
          <p:nvPr/>
        </p:nvPicPr>
        <p:blipFill>
          <a:blip r:embed="rId6" cstate="print"/>
          <a:stretch>
            <a:fillRect/>
          </a:stretch>
        </p:blipFill>
        <p:spPr>
          <a:xfrm>
            <a:off x="7609429" y="3861048"/>
            <a:ext cx="1283051" cy="588065"/>
          </a:xfrm>
          <a:prstGeom prst="rect">
            <a:avLst/>
          </a:prstGeom>
          <a:effectLst>
            <a:outerShdw blurRad="50800" dist="38100" dir="2700000" algn="tl" rotWithShape="0">
              <a:prstClr val="black">
                <a:alpha val="40000"/>
              </a:prstClr>
            </a:outerShdw>
          </a:effectLst>
        </p:spPr>
      </p:pic>
      <p:pic>
        <p:nvPicPr>
          <p:cNvPr id="102" name="Picture 101" descr="gold.png"/>
          <p:cNvPicPr>
            <a:picLocks noChangeAspect="1"/>
          </p:cNvPicPr>
          <p:nvPr/>
        </p:nvPicPr>
        <p:blipFill>
          <a:blip r:embed="rId6" cstate="print"/>
          <a:stretch>
            <a:fillRect/>
          </a:stretch>
        </p:blipFill>
        <p:spPr>
          <a:xfrm>
            <a:off x="7668344" y="908720"/>
            <a:ext cx="1283051" cy="58806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Rectangle 32"/>
          <p:cNvSpPr/>
          <p:nvPr/>
        </p:nvSpPr>
        <p:spPr>
          <a:xfrm>
            <a:off x="3131840" y="3861368"/>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79832" y="909040"/>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3131840" y="909040"/>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6084488" y="909040"/>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9512" y="3861368"/>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6084488" y="3861368"/>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1763290" y="205251"/>
            <a:ext cx="6481514" cy="553998"/>
          </a:xfrm>
          <a:prstGeom prst="rect">
            <a:avLst/>
          </a:prstGeom>
          <a:noFill/>
        </p:spPr>
        <p:txBody>
          <a:bodyPr wrap="square" rtlCol="0">
            <a:spAutoFit/>
          </a:bodyPr>
          <a:lstStyle/>
          <a:p>
            <a:r>
              <a:rPr lang="fr-FR" sz="3000" smtClean="0">
                <a:latin typeface="Century Gothic" pitchFamily="34" charset="0"/>
              </a:rPr>
              <a:t>Cartes </a:t>
            </a:r>
            <a:r>
              <a:rPr lang="fr-FR" sz="3000" smtClean="0">
                <a:latin typeface="Century Gothic" pitchFamily="34" charset="0"/>
              </a:rPr>
              <a:t>En</a:t>
            </a:r>
            <a:r>
              <a:rPr lang="fr-FR" sz="3000" smtClean="0">
                <a:latin typeface="Century Gothic" pitchFamily="34" charset="0"/>
              </a:rPr>
              <a:t> </a:t>
            </a:r>
            <a:r>
              <a:rPr lang="fr-FR" sz="3000" smtClean="0">
                <a:latin typeface="Century Gothic" pitchFamily="34" charset="0"/>
              </a:rPr>
              <a:t>quête</a:t>
            </a:r>
            <a:r>
              <a:rPr lang="fr-FR" sz="3000" smtClean="0">
                <a:latin typeface="Century Gothic" pitchFamily="34" charset="0"/>
              </a:rPr>
              <a:t> </a:t>
            </a:r>
            <a:r>
              <a:rPr lang="fr-FR" sz="3000" smtClean="0">
                <a:latin typeface="Century Gothic" pitchFamily="34" charset="0"/>
              </a:rPr>
              <a:t>de</a:t>
            </a:r>
            <a:r>
              <a:rPr lang="fr-FR" sz="3000" smtClean="0">
                <a:latin typeface="Century Gothic" pitchFamily="34" charset="0"/>
              </a:rPr>
              <a:t> matériaux</a:t>
            </a:r>
            <a:r>
              <a:rPr lang="fr-FR" sz="3000" smtClean="0">
                <a:latin typeface="Century Gothic" pitchFamily="34" charset="0"/>
              </a:rPr>
              <a:t>–</a:t>
            </a:r>
            <a:r>
              <a:rPr lang="fr-FR" sz="3000" smtClean="0">
                <a:latin typeface="Century Gothic" pitchFamily="34" charset="0"/>
              </a:rPr>
              <a:t> </a:t>
            </a:r>
            <a:r>
              <a:rPr lang="fr-FR" sz="3000" b="1" smtClean="0">
                <a:solidFill>
                  <a:srgbClr val="5986B7"/>
                </a:solidFill>
                <a:latin typeface="Century Gothic" pitchFamily="34" charset="0"/>
              </a:rPr>
              <a:t>C</a:t>
            </a:r>
            <a:r>
              <a:rPr lang="fr-FR" sz="3000" smtClean="0">
                <a:latin typeface="Century Gothic" pitchFamily="34" charset="0"/>
              </a:rPr>
              <a:t> </a:t>
            </a:r>
            <a:endParaRPr lang="fr-FR" sz="3000">
              <a:latin typeface="Century Gothic" pitchFamily="34" charset="0"/>
            </a:endParaRPr>
          </a:p>
        </p:txBody>
      </p:sp>
      <p:grpSp>
        <p:nvGrpSpPr>
          <p:cNvPr id="2" name="Group 64"/>
          <p:cNvGrpSpPr/>
          <p:nvPr/>
        </p:nvGrpSpPr>
        <p:grpSpPr>
          <a:xfrm>
            <a:off x="2195736" y="3068960"/>
            <a:ext cx="792088" cy="707886"/>
            <a:chOff x="2123728" y="3009146"/>
            <a:chExt cx="792088" cy="707886"/>
          </a:xfrm>
        </p:grpSpPr>
        <p:sp>
          <p:nvSpPr>
            <p:cNvPr id="59" name="Rounded Rectangle 58"/>
            <p:cNvSpPr/>
            <p:nvPr/>
          </p:nvSpPr>
          <p:spPr>
            <a:xfrm>
              <a:off x="2123728" y="3081154"/>
              <a:ext cx="792088"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2195736" y="3009146"/>
              <a:ext cx="720080" cy="707886"/>
            </a:xfrm>
            <a:prstGeom prst="rect">
              <a:avLst/>
            </a:prstGeom>
            <a:noFill/>
          </p:spPr>
          <p:txBody>
            <a:bodyPr wrap="square" rtlCol="0">
              <a:spAutoFit/>
            </a:bodyPr>
            <a:lstStyle/>
            <a:p>
              <a:r>
                <a:rPr lang="fr-FR" sz="4000" b="1" smtClean="0">
                  <a:solidFill>
                    <a:schemeClr val="bg1"/>
                  </a:solidFill>
                  <a:latin typeface="Century Gothic" pitchFamily="34" charset="0"/>
                </a:rPr>
                <a:t>In</a:t>
              </a:r>
              <a:endParaRPr lang="fr-FR" sz="4000" b="1">
                <a:solidFill>
                  <a:schemeClr val="bg1"/>
                </a:solidFill>
                <a:latin typeface="Century Gothic" pitchFamily="34" charset="0"/>
              </a:endParaRPr>
            </a:p>
          </p:txBody>
        </p:sp>
      </p:grpSp>
      <p:grpSp>
        <p:nvGrpSpPr>
          <p:cNvPr id="3" name="Group 36"/>
          <p:cNvGrpSpPr/>
          <p:nvPr/>
        </p:nvGrpSpPr>
        <p:grpSpPr>
          <a:xfrm>
            <a:off x="179512" y="916669"/>
            <a:ext cx="576064" cy="461665"/>
            <a:chOff x="179512" y="916669"/>
            <a:chExt cx="576064" cy="461665"/>
          </a:xfrm>
        </p:grpSpPr>
        <p:sp>
          <p:nvSpPr>
            <p:cNvPr id="36" name="Rounded Rectangle 35"/>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Box 15"/>
            <p:cNvSpPr txBox="1"/>
            <p:nvPr/>
          </p:nvSpPr>
          <p:spPr>
            <a:xfrm>
              <a:off x="179512" y="916669"/>
              <a:ext cx="576064" cy="461665"/>
            </a:xfrm>
            <a:prstGeom prst="rect">
              <a:avLst/>
            </a:prstGeom>
            <a:noFill/>
          </p:spPr>
          <p:txBody>
            <a:bodyPr wrap="square" rtlCol="0">
              <a:spAutoFit/>
            </a:bodyPr>
            <a:lstStyle/>
            <a:p>
              <a:r>
                <a:rPr lang="fr-FR" sz="2400" b="1" smtClean="0">
                  <a:solidFill>
                    <a:schemeClr val="bg1"/>
                  </a:solidFill>
                  <a:latin typeface="Century Gothic" pitchFamily="34" charset="0"/>
                </a:rPr>
                <a:t>13</a:t>
              </a:r>
              <a:endParaRPr lang="fr-FR" sz="2400" b="1">
                <a:solidFill>
                  <a:schemeClr val="bg1"/>
                </a:solidFill>
                <a:latin typeface="Century Gothic" pitchFamily="34" charset="0"/>
              </a:endParaRPr>
            </a:p>
          </p:txBody>
        </p:sp>
      </p:grpSp>
      <p:grpSp>
        <p:nvGrpSpPr>
          <p:cNvPr id="6" name="Group 9"/>
          <p:cNvGrpSpPr/>
          <p:nvPr/>
        </p:nvGrpSpPr>
        <p:grpSpPr>
          <a:xfrm>
            <a:off x="7380312" y="0"/>
            <a:ext cx="1728986" cy="641606"/>
            <a:chOff x="7380312" y="0"/>
            <a:chExt cx="1728986" cy="641606"/>
          </a:xfrm>
        </p:grpSpPr>
        <p:sp>
          <p:nvSpPr>
            <p:cNvPr id="27" name="TextBox 26"/>
            <p:cNvSpPr txBox="1"/>
            <p:nvPr/>
          </p:nvSpPr>
          <p:spPr>
            <a:xfrm>
              <a:off x="7380312" y="0"/>
              <a:ext cx="1224930" cy="338554"/>
            </a:xfrm>
            <a:prstGeom prst="rect">
              <a:avLst/>
            </a:prstGeom>
            <a:noFill/>
          </p:spPr>
          <p:txBody>
            <a:bodyPr wrap="square" rtlCol="0">
              <a:spAutoFit/>
            </a:bodyPr>
            <a:lstStyle/>
            <a:p>
              <a:pPr algn="r"/>
              <a:r>
                <a:rPr lang="fr-FR" sz="1600" smtClean="0">
                  <a:latin typeface="Century Gothic" pitchFamily="34" charset="0"/>
                </a:rPr>
                <a:t>Fiche 3c</a:t>
              </a:r>
              <a:endParaRPr lang="fr-FR" sz="1600">
                <a:latin typeface="Century Gothic" pitchFamily="34" charset="0"/>
              </a:endParaRPr>
            </a:p>
          </p:txBody>
        </p:sp>
        <p:pic>
          <p:nvPicPr>
            <p:cNvPr id="28" name="Picture 27" descr="Student sheets.png"/>
            <p:cNvPicPr>
              <a:picLocks noChangeAspect="1"/>
            </p:cNvPicPr>
            <p:nvPr/>
          </p:nvPicPr>
          <p:blipFill>
            <a:blip r:embed="rId4" cstate="print"/>
            <a:stretch>
              <a:fillRect/>
            </a:stretch>
          </p:blipFill>
          <p:spPr>
            <a:xfrm>
              <a:off x="8598815" y="44624"/>
              <a:ext cx="510483" cy="596982"/>
            </a:xfrm>
            <a:prstGeom prst="rect">
              <a:avLst/>
            </a:prstGeom>
          </p:spPr>
        </p:pic>
      </p:grpSp>
      <p:sp>
        <p:nvSpPr>
          <p:cNvPr id="53" name="TextBox 52"/>
          <p:cNvSpPr txBox="1"/>
          <p:nvPr/>
        </p:nvSpPr>
        <p:spPr>
          <a:xfrm>
            <a:off x="6732240" y="1052736"/>
            <a:ext cx="1080120" cy="369332"/>
          </a:xfrm>
          <a:prstGeom prst="rect">
            <a:avLst/>
          </a:prstGeom>
          <a:noFill/>
        </p:spPr>
        <p:txBody>
          <a:bodyPr wrap="square" rtlCol="0">
            <a:spAutoFit/>
          </a:bodyPr>
          <a:lstStyle/>
          <a:p>
            <a:r>
              <a:rPr lang="fr-FR" b="1" smtClean="0">
                <a:latin typeface="Century Gothic" pitchFamily="34" charset="0"/>
              </a:rPr>
              <a:t>Indium</a:t>
            </a:r>
            <a:endParaRPr lang="fr-FR"/>
          </a:p>
        </p:txBody>
      </p:sp>
      <p:sp>
        <p:nvSpPr>
          <p:cNvPr id="55" name="TextBox 54"/>
          <p:cNvSpPr txBox="1"/>
          <p:nvPr/>
        </p:nvSpPr>
        <p:spPr>
          <a:xfrm>
            <a:off x="755576" y="1052736"/>
            <a:ext cx="1080120" cy="369332"/>
          </a:xfrm>
          <a:prstGeom prst="rect">
            <a:avLst/>
          </a:prstGeom>
          <a:noFill/>
        </p:spPr>
        <p:txBody>
          <a:bodyPr wrap="square" rtlCol="0">
            <a:spAutoFit/>
          </a:bodyPr>
          <a:lstStyle/>
          <a:p>
            <a:r>
              <a:rPr lang="fr-FR" b="1" smtClean="0">
                <a:latin typeface="Century Gothic" pitchFamily="34" charset="0"/>
              </a:rPr>
              <a:t>Indium</a:t>
            </a:r>
            <a:endParaRPr lang="fr-FR"/>
          </a:p>
        </p:txBody>
      </p:sp>
      <p:sp>
        <p:nvSpPr>
          <p:cNvPr id="56" name="TextBox 55"/>
          <p:cNvSpPr txBox="1"/>
          <p:nvPr/>
        </p:nvSpPr>
        <p:spPr>
          <a:xfrm>
            <a:off x="755576" y="3995772"/>
            <a:ext cx="1080120" cy="369332"/>
          </a:xfrm>
          <a:prstGeom prst="rect">
            <a:avLst/>
          </a:prstGeom>
          <a:noFill/>
        </p:spPr>
        <p:txBody>
          <a:bodyPr wrap="square" rtlCol="0">
            <a:spAutoFit/>
          </a:bodyPr>
          <a:lstStyle/>
          <a:p>
            <a:r>
              <a:rPr lang="fr-FR" b="1" smtClean="0">
                <a:latin typeface="Century Gothic" pitchFamily="34" charset="0"/>
              </a:rPr>
              <a:t>Indium</a:t>
            </a:r>
            <a:endParaRPr lang="fr-FR"/>
          </a:p>
        </p:txBody>
      </p:sp>
      <p:sp>
        <p:nvSpPr>
          <p:cNvPr id="57" name="TextBox 56"/>
          <p:cNvSpPr txBox="1"/>
          <p:nvPr/>
        </p:nvSpPr>
        <p:spPr>
          <a:xfrm>
            <a:off x="3707904" y="4005064"/>
            <a:ext cx="1440160" cy="369332"/>
          </a:xfrm>
          <a:prstGeom prst="rect">
            <a:avLst/>
          </a:prstGeom>
          <a:noFill/>
        </p:spPr>
        <p:txBody>
          <a:bodyPr wrap="square" rtlCol="0">
            <a:spAutoFit/>
          </a:bodyPr>
          <a:lstStyle/>
          <a:p>
            <a:r>
              <a:rPr lang="fr-FR" b="1" smtClean="0">
                <a:latin typeface="Century Gothic" pitchFamily="34" charset="0"/>
              </a:rPr>
              <a:t>Cuivre</a:t>
            </a:r>
            <a:endParaRPr lang="fr-FR"/>
          </a:p>
        </p:txBody>
      </p:sp>
      <p:sp>
        <p:nvSpPr>
          <p:cNvPr id="58" name="TextBox 57"/>
          <p:cNvSpPr txBox="1"/>
          <p:nvPr/>
        </p:nvSpPr>
        <p:spPr>
          <a:xfrm>
            <a:off x="6660232" y="4005064"/>
            <a:ext cx="1440160" cy="369332"/>
          </a:xfrm>
          <a:prstGeom prst="rect">
            <a:avLst/>
          </a:prstGeom>
          <a:noFill/>
        </p:spPr>
        <p:txBody>
          <a:bodyPr wrap="square" rtlCol="0">
            <a:spAutoFit/>
          </a:bodyPr>
          <a:lstStyle/>
          <a:p>
            <a:r>
              <a:rPr lang="fr-FR" b="1" smtClean="0">
                <a:latin typeface="Century Gothic" pitchFamily="34" charset="0"/>
              </a:rPr>
              <a:t>Cuivre</a:t>
            </a:r>
            <a:endParaRPr lang="fr-FR"/>
          </a:p>
        </p:txBody>
      </p:sp>
      <p:grpSp>
        <p:nvGrpSpPr>
          <p:cNvPr id="7" name="Group 89"/>
          <p:cNvGrpSpPr/>
          <p:nvPr/>
        </p:nvGrpSpPr>
        <p:grpSpPr>
          <a:xfrm>
            <a:off x="5225143" y="3081154"/>
            <a:ext cx="859025" cy="707886"/>
            <a:chOff x="5225143" y="3081154"/>
            <a:chExt cx="859025" cy="707886"/>
          </a:xfrm>
        </p:grpSpPr>
        <p:sp>
          <p:nvSpPr>
            <p:cNvPr id="60" name="Rounded Rectangle 59"/>
            <p:cNvSpPr/>
            <p:nvPr/>
          </p:nvSpPr>
          <p:spPr>
            <a:xfrm>
              <a:off x="5225143" y="3140968"/>
              <a:ext cx="715009"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TextBox 60"/>
            <p:cNvSpPr txBox="1"/>
            <p:nvPr/>
          </p:nvSpPr>
          <p:spPr>
            <a:xfrm>
              <a:off x="5292080" y="3081154"/>
              <a:ext cx="792088" cy="707886"/>
            </a:xfrm>
            <a:prstGeom prst="rect">
              <a:avLst/>
            </a:prstGeom>
            <a:noFill/>
          </p:spPr>
          <p:txBody>
            <a:bodyPr wrap="square" rtlCol="0">
              <a:spAutoFit/>
            </a:bodyPr>
            <a:lstStyle/>
            <a:p>
              <a:r>
                <a:rPr lang="fr-FR" sz="4000" b="1" smtClean="0">
                  <a:solidFill>
                    <a:schemeClr val="bg1"/>
                  </a:solidFill>
                  <a:latin typeface="Century Gothic" pitchFamily="34" charset="0"/>
                </a:rPr>
                <a:t>In</a:t>
              </a:r>
              <a:endParaRPr lang="fr-FR" sz="4000" b="1">
                <a:solidFill>
                  <a:schemeClr val="bg1"/>
                </a:solidFill>
                <a:latin typeface="Century Gothic" pitchFamily="34" charset="0"/>
              </a:endParaRPr>
            </a:p>
          </p:txBody>
        </p:sp>
      </p:grpSp>
      <p:grpSp>
        <p:nvGrpSpPr>
          <p:cNvPr id="8" name="Group 90"/>
          <p:cNvGrpSpPr/>
          <p:nvPr/>
        </p:nvGrpSpPr>
        <p:grpSpPr>
          <a:xfrm>
            <a:off x="8283664" y="3171447"/>
            <a:ext cx="720080" cy="707886"/>
            <a:chOff x="8139164" y="3081154"/>
            <a:chExt cx="825324" cy="773221"/>
          </a:xfrm>
        </p:grpSpPr>
        <p:sp>
          <p:nvSpPr>
            <p:cNvPr id="62" name="Rounded Rectangle 61"/>
            <p:cNvSpPr/>
            <p:nvPr/>
          </p:nvSpPr>
          <p:spPr>
            <a:xfrm>
              <a:off x="8139164" y="3140968"/>
              <a:ext cx="753315"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TextBox 62"/>
            <p:cNvSpPr txBox="1"/>
            <p:nvPr/>
          </p:nvSpPr>
          <p:spPr>
            <a:xfrm>
              <a:off x="8172400" y="3081154"/>
              <a:ext cx="792088" cy="773221"/>
            </a:xfrm>
            <a:prstGeom prst="rect">
              <a:avLst/>
            </a:prstGeom>
            <a:noFill/>
          </p:spPr>
          <p:txBody>
            <a:bodyPr wrap="square" rtlCol="0">
              <a:spAutoFit/>
            </a:bodyPr>
            <a:lstStyle/>
            <a:p>
              <a:r>
                <a:rPr lang="fr-FR" sz="4000" b="1" smtClean="0">
                  <a:solidFill>
                    <a:schemeClr val="bg1"/>
                  </a:solidFill>
                  <a:latin typeface="Century Gothic" pitchFamily="34" charset="0"/>
                </a:rPr>
                <a:t>In</a:t>
              </a:r>
              <a:endParaRPr lang="fr-FR" sz="4000" b="1">
                <a:solidFill>
                  <a:schemeClr val="bg1"/>
                </a:solidFill>
                <a:latin typeface="Century Gothic" pitchFamily="34" charset="0"/>
              </a:endParaRPr>
            </a:p>
          </p:txBody>
        </p:sp>
      </p:grpSp>
      <p:grpSp>
        <p:nvGrpSpPr>
          <p:cNvPr id="9" name="Group 65"/>
          <p:cNvGrpSpPr/>
          <p:nvPr/>
        </p:nvGrpSpPr>
        <p:grpSpPr>
          <a:xfrm>
            <a:off x="2195736" y="6033482"/>
            <a:ext cx="792088" cy="707886"/>
            <a:chOff x="2123728" y="3009146"/>
            <a:chExt cx="792088" cy="707886"/>
          </a:xfrm>
        </p:grpSpPr>
        <p:sp>
          <p:nvSpPr>
            <p:cNvPr id="67" name="Rounded Rectangle 66"/>
            <p:cNvSpPr/>
            <p:nvPr/>
          </p:nvSpPr>
          <p:spPr>
            <a:xfrm>
              <a:off x="2123728" y="3081154"/>
              <a:ext cx="792088"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TextBox 67"/>
            <p:cNvSpPr txBox="1"/>
            <p:nvPr/>
          </p:nvSpPr>
          <p:spPr>
            <a:xfrm>
              <a:off x="2195736" y="3009146"/>
              <a:ext cx="720080" cy="707886"/>
            </a:xfrm>
            <a:prstGeom prst="rect">
              <a:avLst/>
            </a:prstGeom>
            <a:noFill/>
          </p:spPr>
          <p:txBody>
            <a:bodyPr wrap="square" rtlCol="0">
              <a:spAutoFit/>
            </a:bodyPr>
            <a:lstStyle/>
            <a:p>
              <a:r>
                <a:rPr lang="fr-FR" sz="4000" b="1" smtClean="0">
                  <a:solidFill>
                    <a:schemeClr val="bg1"/>
                  </a:solidFill>
                  <a:latin typeface="Century Gothic" pitchFamily="34" charset="0"/>
                </a:rPr>
                <a:t>In</a:t>
              </a:r>
              <a:endParaRPr lang="fr-FR" sz="4000" b="1">
                <a:solidFill>
                  <a:schemeClr val="bg1"/>
                </a:solidFill>
                <a:latin typeface="Century Gothic" pitchFamily="34" charset="0"/>
              </a:endParaRPr>
            </a:p>
          </p:txBody>
        </p:sp>
      </p:grpSp>
      <p:grpSp>
        <p:nvGrpSpPr>
          <p:cNvPr id="10" name="Group 68"/>
          <p:cNvGrpSpPr/>
          <p:nvPr/>
        </p:nvGrpSpPr>
        <p:grpSpPr>
          <a:xfrm>
            <a:off x="5076056" y="6033482"/>
            <a:ext cx="936104" cy="707886"/>
            <a:chOff x="2051720" y="3009146"/>
            <a:chExt cx="936104" cy="707886"/>
          </a:xfrm>
        </p:grpSpPr>
        <p:sp>
          <p:nvSpPr>
            <p:cNvPr id="70" name="Rounded Rectangle 69"/>
            <p:cNvSpPr/>
            <p:nvPr/>
          </p:nvSpPr>
          <p:spPr>
            <a:xfrm>
              <a:off x="2123728" y="3081154"/>
              <a:ext cx="792088"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TextBox 70"/>
            <p:cNvSpPr txBox="1"/>
            <p:nvPr/>
          </p:nvSpPr>
          <p:spPr>
            <a:xfrm>
              <a:off x="2051720" y="3009146"/>
              <a:ext cx="936104" cy="707886"/>
            </a:xfrm>
            <a:prstGeom prst="rect">
              <a:avLst/>
            </a:prstGeom>
            <a:noFill/>
          </p:spPr>
          <p:txBody>
            <a:bodyPr wrap="square" rtlCol="0">
              <a:spAutoFit/>
            </a:bodyPr>
            <a:lstStyle/>
            <a:p>
              <a:r>
                <a:rPr lang="fr-FR" sz="4000" b="1" smtClean="0">
                  <a:solidFill>
                    <a:schemeClr val="bg1"/>
                  </a:solidFill>
                  <a:latin typeface="Century Gothic" pitchFamily="34" charset="0"/>
                </a:rPr>
                <a:t>Cu</a:t>
              </a:r>
              <a:endParaRPr lang="fr-FR" sz="4000" b="1">
                <a:solidFill>
                  <a:schemeClr val="bg1"/>
                </a:solidFill>
                <a:latin typeface="Century Gothic" pitchFamily="34" charset="0"/>
              </a:endParaRPr>
            </a:p>
          </p:txBody>
        </p:sp>
      </p:grpSp>
      <p:grpSp>
        <p:nvGrpSpPr>
          <p:cNvPr id="11" name="Group 71"/>
          <p:cNvGrpSpPr/>
          <p:nvPr/>
        </p:nvGrpSpPr>
        <p:grpSpPr>
          <a:xfrm>
            <a:off x="8028384" y="6033482"/>
            <a:ext cx="936104" cy="707886"/>
            <a:chOff x="2051720" y="3009146"/>
            <a:chExt cx="936104" cy="707886"/>
          </a:xfrm>
        </p:grpSpPr>
        <p:sp>
          <p:nvSpPr>
            <p:cNvPr id="73" name="Rounded Rectangle 72"/>
            <p:cNvSpPr/>
            <p:nvPr/>
          </p:nvSpPr>
          <p:spPr>
            <a:xfrm>
              <a:off x="2123728" y="3081154"/>
              <a:ext cx="792088"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TextBox 73"/>
            <p:cNvSpPr txBox="1"/>
            <p:nvPr/>
          </p:nvSpPr>
          <p:spPr>
            <a:xfrm>
              <a:off x="2051720" y="3009146"/>
              <a:ext cx="936104" cy="707886"/>
            </a:xfrm>
            <a:prstGeom prst="rect">
              <a:avLst/>
            </a:prstGeom>
            <a:noFill/>
          </p:spPr>
          <p:txBody>
            <a:bodyPr wrap="square" rtlCol="0">
              <a:spAutoFit/>
            </a:bodyPr>
            <a:lstStyle/>
            <a:p>
              <a:r>
                <a:rPr lang="fr-FR" sz="4000" b="1" smtClean="0">
                  <a:solidFill>
                    <a:schemeClr val="bg1"/>
                  </a:solidFill>
                  <a:latin typeface="Century Gothic" pitchFamily="34" charset="0"/>
                </a:rPr>
                <a:t>Cu</a:t>
              </a:r>
              <a:endParaRPr lang="fr-FR" sz="4000" b="1">
                <a:solidFill>
                  <a:schemeClr val="bg1"/>
                </a:solidFill>
                <a:latin typeface="Century Gothic" pitchFamily="34" charset="0"/>
              </a:endParaRPr>
            </a:p>
          </p:txBody>
        </p:sp>
      </p:grpSp>
      <p:grpSp>
        <p:nvGrpSpPr>
          <p:cNvPr id="12" name="Group 74"/>
          <p:cNvGrpSpPr/>
          <p:nvPr/>
        </p:nvGrpSpPr>
        <p:grpSpPr>
          <a:xfrm>
            <a:off x="3131840" y="908720"/>
            <a:ext cx="576064" cy="461665"/>
            <a:chOff x="179512" y="916669"/>
            <a:chExt cx="576064" cy="461665"/>
          </a:xfrm>
        </p:grpSpPr>
        <p:sp>
          <p:nvSpPr>
            <p:cNvPr id="76" name="Rounded Rectangle 75"/>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TextBox 76"/>
            <p:cNvSpPr txBox="1"/>
            <p:nvPr/>
          </p:nvSpPr>
          <p:spPr>
            <a:xfrm>
              <a:off x="179512" y="916669"/>
              <a:ext cx="576064" cy="461665"/>
            </a:xfrm>
            <a:prstGeom prst="rect">
              <a:avLst/>
            </a:prstGeom>
            <a:noFill/>
          </p:spPr>
          <p:txBody>
            <a:bodyPr wrap="square" rtlCol="0">
              <a:spAutoFit/>
            </a:bodyPr>
            <a:lstStyle/>
            <a:p>
              <a:r>
                <a:rPr lang="fr-FR" sz="2400" b="1" smtClean="0">
                  <a:solidFill>
                    <a:schemeClr val="bg1"/>
                  </a:solidFill>
                  <a:latin typeface="Century Gothic" pitchFamily="34" charset="0"/>
                </a:rPr>
                <a:t>14</a:t>
              </a:r>
              <a:endParaRPr lang="fr-FR" sz="2400" b="1">
                <a:solidFill>
                  <a:schemeClr val="bg1"/>
                </a:solidFill>
                <a:latin typeface="Century Gothic" pitchFamily="34" charset="0"/>
              </a:endParaRPr>
            </a:p>
          </p:txBody>
        </p:sp>
      </p:grpSp>
      <p:grpSp>
        <p:nvGrpSpPr>
          <p:cNvPr id="13" name="Group 77"/>
          <p:cNvGrpSpPr/>
          <p:nvPr/>
        </p:nvGrpSpPr>
        <p:grpSpPr>
          <a:xfrm>
            <a:off x="6099349" y="908720"/>
            <a:ext cx="542611" cy="461665"/>
            <a:chOff x="194693" y="916669"/>
            <a:chExt cx="542611" cy="461665"/>
          </a:xfrm>
        </p:grpSpPr>
        <p:sp>
          <p:nvSpPr>
            <p:cNvPr id="79" name="Rounded Rectangle 78"/>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extBox 79"/>
            <p:cNvSpPr txBox="1"/>
            <p:nvPr/>
          </p:nvSpPr>
          <p:spPr>
            <a:xfrm>
              <a:off x="194693" y="916669"/>
              <a:ext cx="542611" cy="461665"/>
            </a:xfrm>
            <a:prstGeom prst="rect">
              <a:avLst/>
            </a:prstGeom>
            <a:noFill/>
          </p:spPr>
          <p:txBody>
            <a:bodyPr wrap="square" rtlCol="0">
              <a:spAutoFit/>
            </a:bodyPr>
            <a:lstStyle/>
            <a:p>
              <a:r>
                <a:rPr lang="fr-FR" sz="2400" b="1" smtClean="0">
                  <a:solidFill>
                    <a:schemeClr val="bg1"/>
                  </a:solidFill>
                  <a:latin typeface="Century Gothic" pitchFamily="34" charset="0"/>
                </a:rPr>
                <a:t>15</a:t>
              </a:r>
              <a:endParaRPr lang="fr-FR" sz="2400" b="1">
                <a:solidFill>
                  <a:schemeClr val="bg1"/>
                </a:solidFill>
                <a:latin typeface="Century Gothic" pitchFamily="34" charset="0"/>
              </a:endParaRPr>
            </a:p>
          </p:txBody>
        </p:sp>
      </p:grpSp>
      <p:grpSp>
        <p:nvGrpSpPr>
          <p:cNvPr id="14" name="Group 80"/>
          <p:cNvGrpSpPr/>
          <p:nvPr/>
        </p:nvGrpSpPr>
        <p:grpSpPr>
          <a:xfrm>
            <a:off x="179512" y="3861048"/>
            <a:ext cx="542912" cy="461665"/>
            <a:chOff x="179512" y="916669"/>
            <a:chExt cx="542912" cy="461665"/>
          </a:xfrm>
        </p:grpSpPr>
        <p:sp>
          <p:nvSpPr>
            <p:cNvPr id="82" name="Rounded Rectangle 81"/>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TextBox 82"/>
            <p:cNvSpPr txBox="1"/>
            <p:nvPr/>
          </p:nvSpPr>
          <p:spPr>
            <a:xfrm>
              <a:off x="179512" y="916669"/>
              <a:ext cx="542912" cy="461665"/>
            </a:xfrm>
            <a:prstGeom prst="rect">
              <a:avLst/>
            </a:prstGeom>
            <a:noFill/>
          </p:spPr>
          <p:txBody>
            <a:bodyPr wrap="square" rtlCol="0">
              <a:spAutoFit/>
            </a:bodyPr>
            <a:lstStyle/>
            <a:p>
              <a:r>
                <a:rPr lang="fr-FR" sz="2400" b="1" smtClean="0">
                  <a:solidFill>
                    <a:schemeClr val="bg1"/>
                  </a:solidFill>
                  <a:latin typeface="Century Gothic" pitchFamily="34" charset="0"/>
                </a:rPr>
                <a:t>16</a:t>
              </a:r>
              <a:endParaRPr lang="fr-FR" sz="2400" b="1">
                <a:solidFill>
                  <a:schemeClr val="bg1"/>
                </a:solidFill>
                <a:latin typeface="Century Gothic" pitchFamily="34" charset="0"/>
              </a:endParaRPr>
            </a:p>
          </p:txBody>
        </p:sp>
      </p:grpSp>
      <p:grpSp>
        <p:nvGrpSpPr>
          <p:cNvPr id="15" name="Group 83"/>
          <p:cNvGrpSpPr/>
          <p:nvPr/>
        </p:nvGrpSpPr>
        <p:grpSpPr>
          <a:xfrm>
            <a:off x="3131840" y="3861048"/>
            <a:ext cx="576064" cy="461665"/>
            <a:chOff x="179512" y="916669"/>
            <a:chExt cx="576064" cy="461665"/>
          </a:xfrm>
        </p:grpSpPr>
        <p:sp>
          <p:nvSpPr>
            <p:cNvPr id="85" name="Rounded Rectangle 84"/>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TextBox 85"/>
            <p:cNvSpPr txBox="1"/>
            <p:nvPr/>
          </p:nvSpPr>
          <p:spPr>
            <a:xfrm>
              <a:off x="179512" y="916669"/>
              <a:ext cx="576064" cy="461665"/>
            </a:xfrm>
            <a:prstGeom prst="rect">
              <a:avLst/>
            </a:prstGeom>
            <a:noFill/>
          </p:spPr>
          <p:txBody>
            <a:bodyPr wrap="square" rtlCol="0">
              <a:spAutoFit/>
            </a:bodyPr>
            <a:lstStyle/>
            <a:p>
              <a:r>
                <a:rPr lang="fr-FR" sz="2400" b="1" smtClean="0">
                  <a:solidFill>
                    <a:schemeClr val="bg1"/>
                  </a:solidFill>
                  <a:latin typeface="Century Gothic" pitchFamily="34" charset="0"/>
                </a:rPr>
                <a:t>17</a:t>
              </a:r>
              <a:endParaRPr lang="fr-FR" sz="2400" b="1">
                <a:solidFill>
                  <a:schemeClr val="bg1"/>
                </a:solidFill>
                <a:latin typeface="Century Gothic" pitchFamily="34" charset="0"/>
              </a:endParaRPr>
            </a:p>
          </p:txBody>
        </p:sp>
      </p:grpSp>
      <p:grpSp>
        <p:nvGrpSpPr>
          <p:cNvPr id="17" name="Group 86"/>
          <p:cNvGrpSpPr/>
          <p:nvPr/>
        </p:nvGrpSpPr>
        <p:grpSpPr>
          <a:xfrm>
            <a:off x="6084168" y="3861048"/>
            <a:ext cx="576064" cy="461665"/>
            <a:chOff x="179512" y="916669"/>
            <a:chExt cx="576064" cy="461665"/>
          </a:xfrm>
        </p:grpSpPr>
        <p:sp>
          <p:nvSpPr>
            <p:cNvPr id="88" name="Rounded Rectangle 87"/>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TextBox 88"/>
            <p:cNvSpPr txBox="1"/>
            <p:nvPr/>
          </p:nvSpPr>
          <p:spPr>
            <a:xfrm>
              <a:off x="179512" y="916669"/>
              <a:ext cx="576064" cy="461665"/>
            </a:xfrm>
            <a:prstGeom prst="rect">
              <a:avLst/>
            </a:prstGeom>
            <a:noFill/>
          </p:spPr>
          <p:txBody>
            <a:bodyPr wrap="square" rtlCol="0">
              <a:spAutoFit/>
            </a:bodyPr>
            <a:lstStyle/>
            <a:p>
              <a:r>
                <a:rPr lang="fr-FR" sz="2400" b="1" smtClean="0">
                  <a:solidFill>
                    <a:schemeClr val="bg1"/>
                  </a:solidFill>
                  <a:latin typeface="Century Gothic" pitchFamily="34" charset="0"/>
                </a:rPr>
                <a:t>18</a:t>
              </a:r>
              <a:endParaRPr lang="fr-FR" sz="2400" b="1">
                <a:solidFill>
                  <a:schemeClr val="bg1"/>
                </a:solidFill>
                <a:latin typeface="Century Gothic" pitchFamily="34" charset="0"/>
              </a:endParaRPr>
            </a:p>
          </p:txBody>
        </p:sp>
      </p:grpSp>
      <p:sp>
        <p:nvSpPr>
          <p:cNvPr id="66" name="TextBox 65"/>
          <p:cNvSpPr txBox="1"/>
          <p:nvPr/>
        </p:nvSpPr>
        <p:spPr>
          <a:xfrm>
            <a:off x="3669871" y="1052736"/>
            <a:ext cx="1118153" cy="369332"/>
          </a:xfrm>
          <a:prstGeom prst="rect">
            <a:avLst/>
          </a:prstGeom>
          <a:noFill/>
        </p:spPr>
        <p:txBody>
          <a:bodyPr wrap="square" rtlCol="0">
            <a:spAutoFit/>
          </a:bodyPr>
          <a:lstStyle/>
          <a:p>
            <a:r>
              <a:rPr lang="fr-FR" b="1" smtClean="0">
                <a:latin typeface="Century Gothic" pitchFamily="34" charset="0"/>
              </a:rPr>
              <a:t>Indium</a:t>
            </a:r>
            <a:endParaRPr lang="fr-FR"/>
          </a:p>
        </p:txBody>
      </p:sp>
      <p:sp>
        <p:nvSpPr>
          <p:cNvPr id="75" name="TextBox 74"/>
          <p:cNvSpPr txBox="1"/>
          <p:nvPr/>
        </p:nvSpPr>
        <p:spPr>
          <a:xfrm>
            <a:off x="179512" y="1434124"/>
            <a:ext cx="2952328" cy="2323713"/>
          </a:xfrm>
          <a:prstGeom prst="rect">
            <a:avLst/>
          </a:prstGeom>
          <a:noFill/>
        </p:spPr>
        <p:txBody>
          <a:bodyPr wrap="square" rtlCol="0">
            <a:spAutoFit/>
          </a:bodyPr>
          <a:lstStyle/>
          <a:p>
            <a:r>
              <a:rPr lang="fr-FR" sz="1200" smtClean="0">
                <a:latin typeface="Century Gothic" pitchFamily="34" charset="0"/>
              </a:rPr>
              <a:t>Pourquoi </a:t>
            </a:r>
            <a:r>
              <a:rPr lang="fr-FR" sz="1200" smtClean="0">
                <a:latin typeface="Century Gothic" pitchFamily="34" charset="0"/>
              </a:rPr>
              <a:t>l’oxyde </a:t>
            </a:r>
            <a:r>
              <a:rPr lang="fr-FR" sz="1200">
                <a:latin typeface="Century Gothic" panose="020B0502020202020204" pitchFamily="34" charset="0"/>
              </a:rPr>
              <a:t>d'indium-étain est-il utilisé dans les écrans de </a:t>
            </a:r>
            <a:r>
              <a:rPr lang="fr-FR" sz="1200">
                <a:latin typeface="Century Gothic" panose="020B0502020202020204" pitchFamily="34" charset="0"/>
              </a:rPr>
              <a:t>téléphone </a:t>
            </a:r>
            <a:r>
              <a:rPr lang="fr-FR" sz="1200" smtClean="0">
                <a:latin typeface="Century Gothic" panose="020B0502020202020204" pitchFamily="34" charset="0"/>
              </a:rPr>
              <a:t>? </a:t>
            </a:r>
            <a:r>
              <a:rPr lang="fr-FR" sz="1200" smtClean="0">
                <a:latin typeface="Century Gothic" pitchFamily="34" charset="0"/>
              </a:rPr>
              <a:t>Choisir</a:t>
            </a:r>
            <a:r>
              <a:rPr lang="fr-FR" sz="1200" smtClean="0">
                <a:latin typeface="Century Gothic" pitchFamily="34" charset="0"/>
              </a:rPr>
              <a:t> </a:t>
            </a:r>
            <a:r>
              <a:rPr lang="fr-FR" sz="1200" b="1" smtClean="0">
                <a:latin typeface="Century Gothic" pitchFamily="34" charset="0"/>
              </a:rPr>
              <a:t>deux</a:t>
            </a:r>
            <a:r>
              <a:rPr lang="fr-FR" sz="1200" smtClean="0">
                <a:latin typeface="Century Gothic" pitchFamily="34" charset="0"/>
              </a:rPr>
              <a:t> raisons.</a:t>
            </a:r>
          </a:p>
          <a:p>
            <a:pPr marL="271463" indent="-271463">
              <a:spcBef>
                <a:spcPts val="600"/>
              </a:spcBef>
            </a:pPr>
            <a:r>
              <a:rPr lang="fr-FR" sz="1200" b="1" smtClean="0">
                <a:latin typeface="Century Gothic" pitchFamily="34" charset="0"/>
              </a:rPr>
              <a:t>A</a:t>
            </a:r>
            <a:r>
              <a:rPr lang="fr-FR" sz="1200" smtClean="0">
                <a:latin typeface="Century Gothic" pitchFamily="34" charset="0"/>
              </a:rPr>
              <a:t>	</a:t>
            </a:r>
            <a:r>
              <a:rPr lang="fr-FR" sz="1200" smtClean="0">
                <a:solidFill>
                  <a:schemeClr val="accent6">
                    <a:lumMod val="75000"/>
                  </a:schemeClr>
                </a:solidFill>
                <a:latin typeface="Century Gothic" pitchFamily="34" charset="0"/>
              </a:rPr>
              <a:t>C’est</a:t>
            </a:r>
            <a:r>
              <a:rPr lang="fr-FR" sz="1200" smtClean="0">
                <a:solidFill>
                  <a:schemeClr val="accent6">
                    <a:lumMod val="75000"/>
                  </a:schemeClr>
                </a:solidFill>
                <a:latin typeface="Century Gothic" pitchFamily="34" charset="0"/>
              </a:rPr>
              <a:t> </a:t>
            </a:r>
            <a:r>
              <a:rPr lang="fr-FR" sz="1200" smtClean="0">
                <a:solidFill>
                  <a:schemeClr val="accent6">
                    <a:lumMod val="75000"/>
                  </a:schemeClr>
                </a:solidFill>
                <a:latin typeface="Century Gothic" pitchFamily="34" charset="0"/>
              </a:rPr>
              <a:t>un</a:t>
            </a:r>
            <a:r>
              <a:rPr lang="fr-FR" sz="1200" smtClean="0">
                <a:solidFill>
                  <a:schemeClr val="accent6">
                    <a:lumMod val="75000"/>
                  </a:schemeClr>
                </a:solidFill>
                <a:latin typeface="Century Gothic" pitchFamily="34" charset="0"/>
              </a:rPr>
              <a:t> </a:t>
            </a:r>
            <a:r>
              <a:rPr lang="fr-FR" sz="1200" smtClean="0">
                <a:solidFill>
                  <a:schemeClr val="accent6">
                    <a:lumMod val="75000"/>
                  </a:schemeClr>
                </a:solidFill>
                <a:latin typeface="Century Gothic" pitchFamily="34" charset="0"/>
              </a:rPr>
              <a:t>conducteur</a:t>
            </a:r>
            <a:r>
              <a:rPr lang="fr-FR" sz="1200" smtClean="0">
                <a:solidFill>
                  <a:schemeClr val="accent6">
                    <a:lumMod val="75000"/>
                  </a:schemeClr>
                </a:solidFill>
                <a:latin typeface="Century Gothic" pitchFamily="34" charset="0"/>
              </a:rPr>
              <a:t> d’électricité.</a:t>
            </a:r>
          </a:p>
          <a:p>
            <a:pPr marL="271463" indent="-271463">
              <a:spcBef>
                <a:spcPts val="600"/>
              </a:spcBef>
            </a:pPr>
            <a:r>
              <a:rPr lang="fr-FR" sz="1200" b="1" smtClean="0">
                <a:latin typeface="Century Gothic" pitchFamily="34" charset="0"/>
              </a:rPr>
              <a:t>B</a:t>
            </a:r>
            <a:r>
              <a:rPr lang="fr-FR" sz="1200" smtClean="0">
                <a:latin typeface="Century Gothic" pitchFamily="34" charset="0"/>
              </a:rPr>
              <a:t>	</a:t>
            </a:r>
            <a:r>
              <a:rPr lang="fr-FR" sz="1200" smtClean="0">
                <a:latin typeface="Century Gothic" pitchFamily="34" charset="0"/>
              </a:rPr>
              <a:t>Il</a:t>
            </a:r>
            <a:r>
              <a:rPr lang="fr-FR" sz="1200" smtClean="0">
                <a:latin typeface="Century Gothic" pitchFamily="34" charset="0"/>
              </a:rPr>
              <a:t> </a:t>
            </a:r>
            <a:r>
              <a:rPr lang="fr-FR" sz="1200" smtClean="0">
                <a:latin typeface="Century Gothic" pitchFamily="34" charset="0"/>
              </a:rPr>
              <a:t>est</a:t>
            </a:r>
            <a:r>
              <a:rPr lang="fr-FR" sz="1200" smtClean="0">
                <a:latin typeface="Century Gothic" pitchFamily="34" charset="0"/>
              </a:rPr>
              <a:t> </a:t>
            </a:r>
            <a:r>
              <a:rPr lang="fr-FR" sz="1200" smtClean="0">
                <a:latin typeface="Century Gothic" pitchFamily="34" charset="0"/>
              </a:rPr>
              <a:t>toxique</a:t>
            </a:r>
            <a:r>
              <a:rPr lang="fr-FR" sz="1200" smtClean="0">
                <a:latin typeface="Century Gothic" pitchFamily="34" charset="0"/>
              </a:rPr>
              <a:t> </a:t>
            </a:r>
            <a:r>
              <a:rPr lang="fr-FR" sz="1200" smtClean="0">
                <a:latin typeface="Century Gothic" pitchFamily="34" charset="0"/>
              </a:rPr>
              <a:t>pour</a:t>
            </a:r>
            <a:r>
              <a:rPr lang="fr-FR" sz="1200" smtClean="0">
                <a:latin typeface="Century Gothic" pitchFamily="34" charset="0"/>
              </a:rPr>
              <a:t> </a:t>
            </a:r>
            <a:r>
              <a:rPr lang="fr-FR" sz="1200" smtClean="0">
                <a:latin typeface="Century Gothic" pitchFamily="34" charset="0"/>
              </a:rPr>
              <a:t>les</a:t>
            </a:r>
            <a:r>
              <a:rPr lang="fr-FR" sz="1200" smtClean="0">
                <a:latin typeface="Century Gothic" pitchFamily="34" charset="0"/>
              </a:rPr>
              <a:t> </a:t>
            </a:r>
            <a:r>
              <a:rPr lang="fr-FR" sz="1200" smtClean="0">
                <a:latin typeface="Century Gothic" pitchFamily="34" charset="0"/>
              </a:rPr>
              <a:t>mammifèes</a:t>
            </a:r>
            <a:r>
              <a:rPr lang="fr-FR" sz="1200" smtClean="0">
                <a:latin typeface="Century Gothic" pitchFamily="34" charset="0"/>
              </a:rPr>
              <a:t> </a:t>
            </a:r>
            <a:r>
              <a:rPr lang="fr-FR" sz="1200" smtClean="0">
                <a:latin typeface="Century Gothic" pitchFamily="34" charset="0"/>
              </a:rPr>
              <a:t>s’il</a:t>
            </a:r>
            <a:r>
              <a:rPr lang="fr-FR" sz="1200" smtClean="0">
                <a:latin typeface="Century Gothic" pitchFamily="34" charset="0"/>
              </a:rPr>
              <a:t> </a:t>
            </a:r>
            <a:r>
              <a:rPr lang="fr-FR" sz="1200" smtClean="0">
                <a:latin typeface="Century Gothic" pitchFamily="34" charset="0"/>
              </a:rPr>
              <a:t>est</a:t>
            </a:r>
            <a:r>
              <a:rPr lang="fr-FR" sz="1200" smtClean="0">
                <a:latin typeface="Century Gothic" pitchFamily="34" charset="0"/>
              </a:rPr>
              <a:t> ingéré</a:t>
            </a:r>
          </a:p>
          <a:p>
            <a:pPr marL="271463" indent="-271463">
              <a:spcBef>
                <a:spcPts val="600"/>
              </a:spcBef>
            </a:pPr>
            <a:r>
              <a:rPr lang="fr-FR" sz="1200" b="1" smtClean="0">
                <a:solidFill>
                  <a:schemeClr val="accent6">
                    <a:lumMod val="75000"/>
                  </a:schemeClr>
                </a:solidFill>
                <a:latin typeface="Century Gothic" pitchFamily="34" charset="0"/>
              </a:rPr>
              <a:t>C</a:t>
            </a:r>
            <a:r>
              <a:rPr lang="fr-FR" sz="1200" smtClean="0">
                <a:solidFill>
                  <a:schemeClr val="accent6">
                    <a:lumMod val="75000"/>
                  </a:schemeClr>
                </a:solidFill>
                <a:latin typeface="Century Gothic" pitchFamily="34" charset="0"/>
              </a:rPr>
              <a:t>	</a:t>
            </a:r>
            <a:r>
              <a:rPr lang="fr-FR" sz="1200" smtClean="0">
                <a:solidFill>
                  <a:schemeClr val="accent6">
                    <a:lumMod val="75000"/>
                  </a:schemeClr>
                </a:solidFill>
                <a:latin typeface="Century Gothic" pitchFamily="34" charset="0"/>
              </a:rPr>
              <a:t>C’est</a:t>
            </a:r>
            <a:r>
              <a:rPr lang="fr-FR" sz="1200" smtClean="0">
                <a:solidFill>
                  <a:schemeClr val="accent6">
                    <a:lumMod val="75000"/>
                  </a:schemeClr>
                </a:solidFill>
                <a:latin typeface="Century Gothic" pitchFamily="34" charset="0"/>
              </a:rPr>
              <a:t> transparent.</a:t>
            </a:r>
          </a:p>
          <a:p>
            <a:pPr marL="271463" indent="-271463">
              <a:spcBef>
                <a:spcPts val="600"/>
              </a:spcBef>
            </a:pPr>
            <a:r>
              <a:rPr lang="fr-FR" sz="1200" b="1" smtClean="0">
                <a:latin typeface="Century Gothic" pitchFamily="34" charset="0"/>
              </a:rPr>
              <a:t>D</a:t>
            </a:r>
            <a:r>
              <a:rPr lang="fr-FR" sz="1200" smtClean="0">
                <a:latin typeface="Century Gothic" pitchFamily="34" charset="0"/>
              </a:rPr>
              <a:t>	</a:t>
            </a:r>
            <a:r>
              <a:rPr lang="fr-FR" sz="1200" smtClean="0">
                <a:latin typeface="Century Gothic" pitchFamily="34" charset="0"/>
              </a:rPr>
              <a:t>Sa</a:t>
            </a:r>
            <a:r>
              <a:rPr lang="fr-FR" sz="1200" smtClean="0">
                <a:latin typeface="Century Gothic" pitchFamily="34" charset="0"/>
              </a:rPr>
              <a:t> </a:t>
            </a:r>
            <a:r>
              <a:rPr lang="fr-FR" sz="1200" smtClean="0">
                <a:latin typeface="Century Gothic" pitchFamily="34" charset="0"/>
              </a:rPr>
              <a:t>densité</a:t>
            </a:r>
            <a:r>
              <a:rPr lang="fr-FR" sz="1200" smtClean="0">
                <a:latin typeface="Century Gothic" pitchFamily="34" charset="0"/>
              </a:rPr>
              <a:t> </a:t>
            </a:r>
            <a:r>
              <a:rPr lang="fr-FR" sz="1200" smtClean="0">
                <a:latin typeface="Century Gothic" pitchFamily="34" charset="0"/>
              </a:rPr>
              <a:t>est</a:t>
            </a:r>
            <a:r>
              <a:rPr lang="fr-FR" sz="1200" smtClean="0">
                <a:latin typeface="Century Gothic" pitchFamily="34" charset="0"/>
              </a:rPr>
              <a:t> </a:t>
            </a:r>
            <a:r>
              <a:rPr lang="fr-FR" sz="1200" smtClean="0">
                <a:latin typeface="Century Gothic" pitchFamily="34" charset="0"/>
              </a:rPr>
              <a:t>de</a:t>
            </a:r>
            <a:r>
              <a:rPr lang="fr-FR" sz="1200" smtClean="0">
                <a:latin typeface="Century Gothic" pitchFamily="34" charset="0"/>
              </a:rPr>
              <a:t> </a:t>
            </a:r>
          </a:p>
          <a:p>
            <a:pPr marL="271463" indent="-271463">
              <a:spcBef>
                <a:spcPts val="600"/>
              </a:spcBef>
            </a:pPr>
            <a:r>
              <a:rPr lang="fr-FR" sz="1200" smtClean="0">
                <a:latin typeface="Century Gothic" pitchFamily="34" charset="0"/>
              </a:rPr>
              <a:t>	</a:t>
            </a:r>
            <a:r>
              <a:rPr lang="fr-FR" sz="1200" smtClean="0">
                <a:latin typeface="Century Gothic" pitchFamily="34" charset="0"/>
              </a:rPr>
              <a:t>7</a:t>
            </a:r>
            <a:r>
              <a:rPr lang="fr-FR" sz="1200" smtClean="0">
                <a:latin typeface="Century Gothic" pitchFamily="34" charset="0"/>
              </a:rPr>
              <a:t> g/cm</a:t>
            </a:r>
            <a:r>
              <a:rPr lang="fr-FR" sz="1200" baseline="30000" smtClean="0">
                <a:latin typeface="Century Gothic" pitchFamily="34" charset="0"/>
              </a:rPr>
              <a:t>3</a:t>
            </a:r>
            <a:r>
              <a:rPr lang="fr-FR" sz="1200" smtClean="0">
                <a:latin typeface="Century Gothic" pitchFamily="34" charset="0"/>
              </a:rPr>
              <a:t>.</a:t>
            </a:r>
            <a:endParaRPr lang="fr-FR" sz="1200"/>
          </a:p>
        </p:txBody>
      </p:sp>
      <p:sp>
        <p:nvSpPr>
          <p:cNvPr id="78" name="TextBox 77"/>
          <p:cNvSpPr txBox="1"/>
          <p:nvPr/>
        </p:nvSpPr>
        <p:spPr>
          <a:xfrm>
            <a:off x="3203528" y="4428843"/>
            <a:ext cx="2664616" cy="1800493"/>
          </a:xfrm>
          <a:prstGeom prst="rect">
            <a:avLst/>
          </a:prstGeom>
          <a:noFill/>
        </p:spPr>
        <p:txBody>
          <a:bodyPr wrap="square" rtlCol="0">
            <a:spAutoFit/>
          </a:bodyPr>
          <a:lstStyle/>
          <a:p>
            <a:r>
              <a:rPr lang="fr-FR" sz="1300" dirty="0" smtClean="0">
                <a:latin typeface="Century Gothic" pitchFamily="34" charset="0"/>
              </a:rPr>
              <a:t>Pourquoi le cuivre est-il utilisé dans les câbles de chargeur ? Choisir </a:t>
            </a:r>
            <a:r>
              <a:rPr lang="fr-FR" sz="1300" b="1" dirty="0" smtClean="0">
                <a:latin typeface="Century Gothic" pitchFamily="34" charset="0"/>
              </a:rPr>
              <a:t>deux</a:t>
            </a:r>
            <a:r>
              <a:rPr lang="fr-FR" sz="1300" dirty="0" smtClean="0">
                <a:latin typeface="Century Gothic" pitchFamily="34" charset="0"/>
              </a:rPr>
              <a:t> raisons.</a:t>
            </a:r>
          </a:p>
          <a:p>
            <a:pPr marL="271463" indent="-271463">
              <a:spcBef>
                <a:spcPts val="600"/>
              </a:spcBef>
            </a:pPr>
            <a:r>
              <a:rPr lang="fr-FR" sz="1300" b="1" dirty="0" smtClean="0">
                <a:latin typeface="Century Gothic" pitchFamily="34" charset="0"/>
              </a:rPr>
              <a:t>A</a:t>
            </a:r>
            <a:r>
              <a:rPr lang="fr-FR" sz="1300" dirty="0" smtClean="0">
                <a:latin typeface="Century Gothic" pitchFamily="34" charset="0"/>
              </a:rPr>
              <a:t>	Il conduit la chaleur</a:t>
            </a:r>
          </a:p>
          <a:p>
            <a:pPr marL="271463" indent="-271463">
              <a:spcBef>
                <a:spcPts val="600"/>
              </a:spcBef>
            </a:pPr>
            <a:r>
              <a:rPr lang="fr-FR" sz="1300" b="1" dirty="0" smtClean="0">
                <a:latin typeface="Century Gothic" pitchFamily="34" charset="0"/>
              </a:rPr>
              <a:t>B</a:t>
            </a:r>
            <a:r>
              <a:rPr lang="fr-FR" sz="1300" dirty="0" smtClean="0">
                <a:latin typeface="Century Gothic" pitchFamily="34" charset="0"/>
              </a:rPr>
              <a:t>	Il est orange.</a:t>
            </a:r>
          </a:p>
          <a:p>
            <a:pPr marL="271463" indent="-271463">
              <a:spcBef>
                <a:spcPts val="600"/>
              </a:spcBef>
            </a:pPr>
            <a:r>
              <a:rPr lang="fr-FR" sz="1300" b="1" dirty="0" smtClean="0">
                <a:solidFill>
                  <a:schemeClr val="accent6">
                    <a:lumMod val="75000"/>
                  </a:schemeClr>
                </a:solidFill>
                <a:latin typeface="Century Gothic" pitchFamily="34" charset="0"/>
              </a:rPr>
              <a:t>C</a:t>
            </a:r>
            <a:r>
              <a:rPr lang="fr-FR" sz="1300" dirty="0" smtClean="0">
                <a:solidFill>
                  <a:schemeClr val="accent6">
                    <a:lumMod val="75000"/>
                  </a:schemeClr>
                </a:solidFill>
                <a:latin typeface="Century Gothic" pitchFamily="34" charset="0"/>
              </a:rPr>
              <a:t>	Les câbles sont souples.</a:t>
            </a:r>
          </a:p>
          <a:p>
            <a:pPr marL="271463" indent="-271463">
              <a:spcBef>
                <a:spcPts val="600"/>
              </a:spcBef>
            </a:pPr>
            <a:r>
              <a:rPr lang="fr-FR" sz="1300" b="1" dirty="0" smtClean="0">
                <a:solidFill>
                  <a:schemeClr val="accent6">
                    <a:lumMod val="75000"/>
                  </a:schemeClr>
                </a:solidFill>
                <a:latin typeface="Century Gothic" pitchFamily="34" charset="0"/>
              </a:rPr>
              <a:t>D</a:t>
            </a:r>
            <a:r>
              <a:rPr lang="fr-FR" sz="1300" dirty="0" smtClean="0">
                <a:solidFill>
                  <a:schemeClr val="accent6">
                    <a:lumMod val="75000"/>
                  </a:schemeClr>
                </a:solidFill>
                <a:latin typeface="Century Gothic" pitchFamily="34" charset="0"/>
              </a:rPr>
              <a:t>	 Il conduit l’électricité.</a:t>
            </a:r>
            <a:endParaRPr lang="fr-FR" sz="1300" dirty="0">
              <a:solidFill>
                <a:schemeClr val="accent6">
                  <a:lumMod val="75000"/>
                </a:schemeClr>
              </a:solidFill>
              <a:latin typeface="Century Gothic" pitchFamily="34" charset="0"/>
            </a:endParaRPr>
          </a:p>
        </p:txBody>
      </p:sp>
      <p:sp>
        <p:nvSpPr>
          <p:cNvPr id="81" name="TextBox 80"/>
          <p:cNvSpPr txBox="1"/>
          <p:nvPr/>
        </p:nvSpPr>
        <p:spPr>
          <a:xfrm>
            <a:off x="251520" y="4478630"/>
            <a:ext cx="2664296" cy="2046714"/>
          </a:xfrm>
          <a:prstGeom prst="rect">
            <a:avLst/>
          </a:prstGeom>
          <a:noFill/>
        </p:spPr>
        <p:txBody>
          <a:bodyPr wrap="square" rtlCol="0">
            <a:spAutoFit/>
          </a:bodyPr>
          <a:lstStyle/>
          <a:p>
            <a:r>
              <a:rPr lang="fr-FR" sz="1400" smtClean="0">
                <a:latin typeface="Century Gothic" pitchFamily="34" charset="0"/>
              </a:rPr>
              <a:t>Si</a:t>
            </a:r>
            <a:r>
              <a:rPr lang="fr-FR" sz="1400" smtClean="0">
                <a:latin typeface="Century Gothic" pitchFamily="34" charset="0"/>
              </a:rPr>
              <a:t> </a:t>
            </a:r>
            <a:r>
              <a:rPr lang="fr-FR" sz="1400" smtClean="0">
                <a:latin typeface="Century Gothic" pitchFamily="34" charset="0"/>
              </a:rPr>
              <a:t>une</a:t>
            </a:r>
            <a:r>
              <a:rPr lang="fr-FR" sz="1400" smtClean="0">
                <a:latin typeface="Century Gothic" pitchFamily="34" charset="0"/>
              </a:rPr>
              <a:t> </a:t>
            </a:r>
            <a:r>
              <a:rPr lang="fr-FR" sz="1400" smtClean="0">
                <a:latin typeface="Century Gothic" pitchFamily="34" charset="0"/>
              </a:rPr>
              <a:t>quantité</a:t>
            </a:r>
            <a:r>
              <a:rPr lang="fr-FR" sz="1400" smtClean="0">
                <a:latin typeface="Century Gothic" pitchFamily="34" charset="0"/>
              </a:rPr>
              <a:t> </a:t>
            </a:r>
            <a:r>
              <a:rPr lang="fr-FR" sz="1400" smtClean="0">
                <a:latin typeface="Century Gothic" pitchFamily="34" charset="0"/>
              </a:rPr>
              <a:t>d’indium</a:t>
            </a:r>
            <a:r>
              <a:rPr lang="fr-FR" sz="1400" smtClean="0">
                <a:latin typeface="Century Gothic" pitchFamily="34" charset="0"/>
              </a:rPr>
              <a:t> </a:t>
            </a:r>
            <a:r>
              <a:rPr lang="fr-FR" sz="1400" smtClean="0">
                <a:latin typeface="Century Gothic" pitchFamily="34" charset="0"/>
              </a:rPr>
              <a:t>égale</a:t>
            </a:r>
            <a:r>
              <a:rPr lang="fr-FR" sz="1400" smtClean="0">
                <a:latin typeface="Century Gothic" pitchFamily="34" charset="0"/>
              </a:rPr>
              <a:t> </a:t>
            </a:r>
            <a:r>
              <a:rPr lang="fr-FR" sz="1400" smtClean="0">
                <a:latin typeface="Century Gothic" pitchFamily="34" charset="0"/>
              </a:rPr>
              <a:t>à</a:t>
            </a:r>
            <a:r>
              <a:rPr lang="fr-FR" sz="1400" smtClean="0">
                <a:latin typeface="Century Gothic" pitchFamily="34" charset="0"/>
              </a:rPr>
              <a:t> </a:t>
            </a:r>
            <a:r>
              <a:rPr lang="fr-FR" sz="1400" smtClean="0">
                <a:latin typeface="Century Gothic" pitchFamily="34" charset="0"/>
              </a:rPr>
              <a:t>celle</a:t>
            </a:r>
            <a:r>
              <a:rPr lang="fr-FR" sz="1400" smtClean="0">
                <a:latin typeface="Century Gothic" pitchFamily="34" charset="0"/>
              </a:rPr>
              <a:t> </a:t>
            </a:r>
            <a:r>
              <a:rPr lang="fr-FR" sz="1400" smtClean="0">
                <a:latin typeface="Century Gothic" pitchFamily="34" charset="0"/>
              </a:rPr>
              <a:t>extraite</a:t>
            </a:r>
            <a:r>
              <a:rPr lang="fr-FR" sz="1400" smtClean="0">
                <a:latin typeface="Century Gothic" pitchFamily="34" charset="0"/>
              </a:rPr>
              <a:t> </a:t>
            </a:r>
            <a:r>
              <a:rPr lang="fr-FR" sz="1400" smtClean="0">
                <a:latin typeface="Century Gothic" pitchFamily="34" charset="0"/>
              </a:rPr>
              <a:t>cette</a:t>
            </a:r>
            <a:r>
              <a:rPr lang="fr-FR" sz="1400" smtClean="0">
                <a:latin typeface="Century Gothic" pitchFamily="34" charset="0"/>
              </a:rPr>
              <a:t> </a:t>
            </a:r>
            <a:r>
              <a:rPr lang="fr-FR" sz="1400" smtClean="0">
                <a:latin typeface="Century Gothic" pitchFamily="34" charset="0"/>
              </a:rPr>
              <a:t>année</a:t>
            </a:r>
            <a:r>
              <a:rPr lang="fr-FR" sz="1400" smtClean="0">
                <a:latin typeface="Century Gothic" pitchFamily="34" charset="0"/>
              </a:rPr>
              <a:t> </a:t>
            </a:r>
            <a:r>
              <a:rPr lang="fr-FR" sz="1400" smtClean="0">
                <a:latin typeface="Century Gothic" pitchFamily="34" charset="0"/>
              </a:rPr>
              <a:t>est</a:t>
            </a:r>
            <a:r>
              <a:rPr lang="fr-FR" sz="1400" smtClean="0">
                <a:latin typeface="Century Gothic" pitchFamily="34" charset="0"/>
              </a:rPr>
              <a:t> </a:t>
            </a:r>
            <a:r>
              <a:rPr lang="fr-FR" sz="1400" smtClean="0">
                <a:latin typeface="Century Gothic" pitchFamily="34" charset="0"/>
              </a:rPr>
              <a:t>extraite</a:t>
            </a:r>
            <a:r>
              <a:rPr lang="fr-FR" sz="1400" smtClean="0">
                <a:latin typeface="Century Gothic" pitchFamily="34" charset="0"/>
              </a:rPr>
              <a:t> </a:t>
            </a:r>
            <a:r>
              <a:rPr lang="fr-FR" sz="1400" smtClean="0">
                <a:latin typeface="Century Gothic" pitchFamily="34" charset="0"/>
              </a:rPr>
              <a:t>chaque</a:t>
            </a:r>
            <a:r>
              <a:rPr lang="fr-FR" sz="1400" smtClean="0">
                <a:latin typeface="Century Gothic" pitchFamily="34" charset="0"/>
              </a:rPr>
              <a:t> année</a:t>
            </a:r>
            <a:r>
              <a:rPr lang="fr-FR" sz="1400" smtClean="0">
                <a:latin typeface="Century Gothic" pitchFamily="34" charset="0"/>
              </a:rPr>
              <a:t>,</a:t>
            </a:r>
            <a:r>
              <a:rPr lang="fr-FR" sz="1400" smtClean="0">
                <a:latin typeface="Century Gothic" pitchFamily="34" charset="0"/>
              </a:rPr>
              <a:t> </a:t>
            </a:r>
            <a:r>
              <a:rPr lang="fr-FR" sz="1400" smtClean="0">
                <a:latin typeface="Century Gothic" pitchFamily="34" charset="0"/>
              </a:rPr>
              <a:t>quand</a:t>
            </a:r>
            <a:r>
              <a:rPr lang="fr-FR" sz="1400" smtClean="0">
                <a:latin typeface="Century Gothic" pitchFamily="34" charset="0"/>
              </a:rPr>
              <a:t> aura-t-</a:t>
            </a:r>
            <a:r>
              <a:rPr lang="fr-FR" sz="1400" smtClean="0">
                <a:latin typeface="Century Gothic" pitchFamily="34" charset="0"/>
              </a:rPr>
              <a:t>on</a:t>
            </a:r>
            <a:r>
              <a:rPr lang="fr-FR" sz="1400" smtClean="0">
                <a:latin typeface="Century Gothic" pitchFamily="34" charset="0"/>
              </a:rPr>
              <a:t> </a:t>
            </a:r>
            <a:r>
              <a:rPr lang="fr-FR" sz="1400" smtClean="0">
                <a:latin typeface="Century Gothic" pitchFamily="34" charset="0"/>
              </a:rPr>
              <a:t>épuisé</a:t>
            </a:r>
            <a:r>
              <a:rPr lang="fr-FR" sz="1400" smtClean="0">
                <a:latin typeface="Century Gothic" pitchFamily="34" charset="0"/>
              </a:rPr>
              <a:t> </a:t>
            </a:r>
            <a:r>
              <a:rPr lang="fr-FR" sz="1400" smtClean="0">
                <a:latin typeface="Century Gothic" pitchFamily="34" charset="0"/>
              </a:rPr>
              <a:t>cette</a:t>
            </a:r>
            <a:r>
              <a:rPr lang="fr-FR" sz="1400" smtClean="0">
                <a:latin typeface="Century Gothic" pitchFamily="34" charset="0"/>
              </a:rPr>
              <a:t> </a:t>
            </a:r>
            <a:r>
              <a:rPr lang="fr-FR" sz="1400" smtClean="0">
                <a:latin typeface="Century Gothic" pitchFamily="34" charset="0"/>
              </a:rPr>
              <a:t>ressource</a:t>
            </a:r>
            <a:r>
              <a:rPr lang="fr-FR" sz="1400" smtClean="0">
                <a:latin typeface="Century Gothic" pitchFamily="34" charset="0"/>
              </a:rPr>
              <a:t> ?</a:t>
            </a:r>
          </a:p>
          <a:p>
            <a:pPr marL="271463" indent="-271463">
              <a:spcBef>
                <a:spcPts val="600"/>
              </a:spcBef>
            </a:pPr>
            <a:r>
              <a:rPr lang="fr-FR" sz="1400" b="1" smtClean="0">
                <a:solidFill>
                  <a:schemeClr val="accent6">
                    <a:lumMod val="75000"/>
                  </a:schemeClr>
                </a:solidFill>
                <a:latin typeface="Century Gothic" pitchFamily="34" charset="0"/>
              </a:rPr>
              <a:t>A</a:t>
            </a:r>
            <a:r>
              <a:rPr lang="fr-FR" sz="1400" smtClean="0">
                <a:solidFill>
                  <a:schemeClr val="accent6">
                    <a:lumMod val="75000"/>
                  </a:schemeClr>
                </a:solidFill>
                <a:latin typeface="Century Gothic" pitchFamily="34" charset="0"/>
              </a:rPr>
              <a:t>	</a:t>
            </a:r>
            <a:r>
              <a:rPr lang="fr-FR" sz="1400" smtClean="0">
                <a:solidFill>
                  <a:schemeClr val="accent6">
                    <a:lumMod val="75000"/>
                  </a:schemeClr>
                </a:solidFill>
                <a:latin typeface="Century Gothic" pitchFamily="34" charset="0"/>
              </a:rPr>
              <a:t>En</a:t>
            </a:r>
            <a:r>
              <a:rPr lang="fr-FR" sz="1400" smtClean="0">
                <a:solidFill>
                  <a:schemeClr val="accent6">
                    <a:lumMod val="75000"/>
                  </a:schemeClr>
                </a:solidFill>
                <a:latin typeface="Century Gothic" pitchFamily="34" charset="0"/>
              </a:rPr>
              <a:t> 2030</a:t>
            </a:r>
          </a:p>
          <a:p>
            <a:pPr marL="271463" indent="-271463">
              <a:spcBef>
                <a:spcPts val="600"/>
              </a:spcBef>
            </a:pPr>
            <a:r>
              <a:rPr lang="fr-FR" sz="1400" b="1" smtClean="0">
                <a:latin typeface="Century Gothic" pitchFamily="34" charset="0"/>
              </a:rPr>
              <a:t>B</a:t>
            </a:r>
            <a:r>
              <a:rPr lang="fr-FR" sz="1400" smtClean="0">
                <a:latin typeface="Century Gothic" pitchFamily="34" charset="0"/>
              </a:rPr>
              <a:t>	</a:t>
            </a:r>
            <a:r>
              <a:rPr lang="fr-FR" sz="1400" smtClean="0">
                <a:latin typeface="Century Gothic" pitchFamily="34" charset="0"/>
              </a:rPr>
              <a:t>En</a:t>
            </a:r>
            <a:r>
              <a:rPr lang="fr-FR" sz="1400" smtClean="0">
                <a:latin typeface="Century Gothic" pitchFamily="34" charset="0"/>
              </a:rPr>
              <a:t> 2050</a:t>
            </a:r>
          </a:p>
          <a:p>
            <a:pPr marL="271463" indent="-271463">
              <a:spcBef>
                <a:spcPts val="600"/>
              </a:spcBef>
            </a:pPr>
            <a:r>
              <a:rPr lang="fr-FR" sz="1400" b="1" smtClean="0">
                <a:latin typeface="Century Gothic" pitchFamily="34" charset="0"/>
              </a:rPr>
              <a:t>C</a:t>
            </a:r>
            <a:r>
              <a:rPr lang="fr-FR" sz="1400" smtClean="0">
                <a:latin typeface="Century Gothic" pitchFamily="34" charset="0"/>
              </a:rPr>
              <a:t>	</a:t>
            </a:r>
            <a:r>
              <a:rPr lang="fr-FR" sz="1400" smtClean="0">
                <a:latin typeface="Century Gothic" pitchFamily="34" charset="0"/>
              </a:rPr>
              <a:t>En</a:t>
            </a:r>
            <a:r>
              <a:rPr lang="fr-FR" sz="1400" smtClean="0">
                <a:latin typeface="Century Gothic" pitchFamily="34" charset="0"/>
              </a:rPr>
              <a:t> 2100</a:t>
            </a:r>
            <a:endParaRPr lang="fr-FR"/>
          </a:p>
        </p:txBody>
      </p:sp>
      <p:sp>
        <p:nvSpPr>
          <p:cNvPr id="93" name="TextBox 92"/>
          <p:cNvSpPr txBox="1"/>
          <p:nvPr/>
        </p:nvSpPr>
        <p:spPr>
          <a:xfrm>
            <a:off x="3094924" y="1371600"/>
            <a:ext cx="2772476" cy="2277547"/>
          </a:xfrm>
          <a:prstGeom prst="rect">
            <a:avLst/>
          </a:prstGeom>
          <a:noFill/>
        </p:spPr>
        <p:txBody>
          <a:bodyPr wrap="square" rtlCol="0">
            <a:spAutoFit/>
          </a:bodyPr>
          <a:lstStyle/>
          <a:p>
            <a:r>
              <a:rPr lang="fr-FR" sz="1200" smtClean="0">
                <a:latin typeface="Century Gothic" pitchFamily="34" charset="0"/>
              </a:rPr>
              <a:t>La</a:t>
            </a:r>
            <a:r>
              <a:rPr lang="fr-FR" sz="1200" smtClean="0">
                <a:latin typeface="Century Gothic" pitchFamily="34" charset="0"/>
              </a:rPr>
              <a:t> </a:t>
            </a:r>
            <a:r>
              <a:rPr lang="fr-FR" sz="1200" smtClean="0">
                <a:latin typeface="Century Gothic" pitchFamily="34" charset="0"/>
              </a:rPr>
              <a:t>majorité</a:t>
            </a:r>
            <a:r>
              <a:rPr lang="fr-FR" sz="1200" smtClean="0">
                <a:latin typeface="Century Gothic" pitchFamily="34" charset="0"/>
              </a:rPr>
              <a:t> </a:t>
            </a:r>
            <a:r>
              <a:rPr lang="fr-FR" sz="1200" smtClean="0">
                <a:latin typeface="Century Gothic" pitchFamily="34" charset="0"/>
              </a:rPr>
              <a:t>de</a:t>
            </a:r>
            <a:r>
              <a:rPr lang="fr-FR" sz="1200" smtClean="0">
                <a:latin typeface="Century Gothic" pitchFamily="34" charset="0"/>
              </a:rPr>
              <a:t> </a:t>
            </a:r>
            <a:r>
              <a:rPr lang="fr-FR" sz="1200" smtClean="0">
                <a:latin typeface="Century Gothic" pitchFamily="34" charset="0"/>
              </a:rPr>
              <a:t>l’indium                  </a:t>
            </a:r>
            <a:r>
              <a:rPr lang="fr-FR" sz="1200" smtClean="0">
                <a:latin typeface="Century Gothic" pitchFamily="34" charset="0"/>
              </a:rPr>
              <a:t> </a:t>
            </a:r>
            <a:r>
              <a:rPr lang="fr-FR" sz="1200" smtClean="0">
                <a:latin typeface="Century Gothic" pitchFamily="34" charset="0"/>
              </a:rPr>
              <a:t>est</a:t>
            </a:r>
            <a:r>
              <a:rPr lang="fr-FR" sz="1200" smtClean="0">
                <a:latin typeface="Century Gothic" pitchFamily="34" charset="0"/>
              </a:rPr>
              <a:t> </a:t>
            </a:r>
            <a:r>
              <a:rPr lang="fr-FR" sz="1200" smtClean="0">
                <a:latin typeface="Century Gothic" pitchFamily="34" charset="0"/>
              </a:rPr>
              <a:t>mélangé</a:t>
            </a:r>
            <a:r>
              <a:rPr lang="fr-FR" sz="1200" smtClean="0">
                <a:latin typeface="Century Gothic" pitchFamily="34" charset="0"/>
              </a:rPr>
              <a:t> </a:t>
            </a:r>
            <a:r>
              <a:rPr lang="fr-FR" sz="1200" smtClean="0">
                <a:latin typeface="Century Gothic" pitchFamily="34" charset="0"/>
              </a:rPr>
              <a:t>dans</a:t>
            </a:r>
            <a:r>
              <a:rPr lang="fr-FR" sz="1200" smtClean="0">
                <a:latin typeface="Century Gothic" pitchFamily="34" charset="0"/>
              </a:rPr>
              <a:t> </a:t>
            </a:r>
            <a:r>
              <a:rPr lang="fr-FR" sz="1200" smtClean="0">
                <a:latin typeface="Century Gothic" pitchFamily="34" charset="0"/>
              </a:rPr>
              <a:t>les</a:t>
            </a:r>
            <a:r>
              <a:rPr lang="fr-FR" sz="1200" smtClean="0">
                <a:latin typeface="Century Gothic" pitchFamily="34" charset="0"/>
              </a:rPr>
              <a:t> </a:t>
            </a:r>
            <a:r>
              <a:rPr lang="fr-FR" sz="1200" smtClean="0">
                <a:latin typeface="Century Gothic" pitchFamily="34" charset="0"/>
              </a:rPr>
              <a:t>minerais</a:t>
            </a:r>
            <a:r>
              <a:rPr lang="fr-FR" sz="1200" smtClean="0">
                <a:latin typeface="Century Gothic" pitchFamily="34" charset="0"/>
              </a:rPr>
              <a:t> </a:t>
            </a:r>
            <a:r>
              <a:rPr lang="fr-FR" sz="1200" smtClean="0">
                <a:latin typeface="Century Gothic" pitchFamily="34" charset="0"/>
              </a:rPr>
              <a:t>de</a:t>
            </a:r>
            <a:r>
              <a:rPr lang="fr-FR" sz="1200" smtClean="0">
                <a:latin typeface="Century Gothic" pitchFamily="34" charset="0"/>
              </a:rPr>
              <a:t> </a:t>
            </a:r>
            <a:r>
              <a:rPr lang="fr-FR" sz="1200" smtClean="0">
                <a:latin typeface="Century Gothic" pitchFamily="34" charset="0"/>
              </a:rPr>
              <a:t>zinc</a:t>
            </a:r>
            <a:r>
              <a:rPr lang="fr-FR" sz="1200" smtClean="0">
                <a:latin typeface="Century Gothic" pitchFamily="34" charset="0"/>
              </a:rPr>
              <a:t> </a:t>
            </a:r>
            <a:r>
              <a:rPr lang="fr-FR" sz="1200" smtClean="0">
                <a:latin typeface="Century Gothic" pitchFamily="34" charset="0"/>
              </a:rPr>
              <a:t>dans</a:t>
            </a:r>
            <a:r>
              <a:rPr lang="fr-FR" sz="1200" smtClean="0">
                <a:latin typeface="Century Gothic" pitchFamily="34" charset="0"/>
              </a:rPr>
              <a:t> </a:t>
            </a:r>
            <a:r>
              <a:rPr lang="fr-FR" sz="1200" smtClean="0">
                <a:latin typeface="Century Gothic" pitchFamily="34" charset="0"/>
              </a:rPr>
              <a:t>la</a:t>
            </a:r>
            <a:r>
              <a:rPr lang="fr-FR" sz="1200" smtClean="0">
                <a:latin typeface="Century Gothic" pitchFamily="34" charset="0"/>
              </a:rPr>
              <a:t> nature</a:t>
            </a:r>
            <a:r>
              <a:rPr lang="fr-FR" sz="1200" smtClean="0">
                <a:latin typeface="Century Gothic" pitchFamily="34" charset="0"/>
              </a:rPr>
              <a:t>.</a:t>
            </a:r>
            <a:r>
              <a:rPr lang="fr-FR" sz="1200" smtClean="0">
                <a:latin typeface="Century Gothic" pitchFamily="34" charset="0"/>
              </a:rPr>
              <a:t> </a:t>
            </a:r>
            <a:r>
              <a:rPr lang="fr-FR" sz="1200" smtClean="0">
                <a:latin typeface="Century Gothic" pitchFamily="34" charset="0"/>
              </a:rPr>
              <a:t>Pourquoi</a:t>
            </a:r>
            <a:r>
              <a:rPr lang="fr-FR" sz="1200" smtClean="0">
                <a:latin typeface="Century Gothic" pitchFamily="34" charset="0"/>
              </a:rPr>
              <a:t> </a:t>
            </a:r>
            <a:r>
              <a:rPr lang="fr-FR" sz="1200" smtClean="0">
                <a:latin typeface="Century Gothic" pitchFamily="34" charset="0"/>
              </a:rPr>
              <a:t>cela</a:t>
            </a:r>
            <a:r>
              <a:rPr lang="fr-FR" sz="1200" smtClean="0">
                <a:latin typeface="Century Gothic" pitchFamily="34" charset="0"/>
              </a:rPr>
              <a:t> pose-t-</a:t>
            </a:r>
            <a:r>
              <a:rPr lang="fr-FR" sz="1200" smtClean="0">
                <a:latin typeface="Century Gothic" pitchFamily="34" charset="0"/>
              </a:rPr>
              <a:t>il</a:t>
            </a:r>
            <a:r>
              <a:rPr lang="fr-FR" sz="1200" smtClean="0">
                <a:latin typeface="Century Gothic" pitchFamily="34" charset="0"/>
              </a:rPr>
              <a:t> </a:t>
            </a:r>
            <a:r>
              <a:rPr lang="fr-FR" sz="1200" smtClean="0">
                <a:latin typeface="Century Gothic" pitchFamily="34" charset="0"/>
              </a:rPr>
              <a:t>problème</a:t>
            </a:r>
            <a:r>
              <a:rPr lang="fr-FR" sz="1200" smtClean="0">
                <a:latin typeface="Century Gothic" pitchFamily="34" charset="0"/>
              </a:rPr>
              <a:t> </a:t>
            </a:r>
            <a:r>
              <a:rPr lang="fr-FR" sz="1200" smtClean="0">
                <a:latin typeface="Century Gothic" pitchFamily="34" charset="0"/>
              </a:rPr>
              <a:t>?</a:t>
            </a:r>
            <a:r>
              <a:rPr lang="fr-FR" sz="1200" smtClean="0">
                <a:latin typeface="Century Gothic" pitchFamily="34" charset="0"/>
              </a:rPr>
              <a:t> </a:t>
            </a:r>
          </a:p>
          <a:p>
            <a:pPr marL="271463" indent="-271463">
              <a:spcBef>
                <a:spcPts val="600"/>
              </a:spcBef>
            </a:pPr>
            <a:r>
              <a:rPr lang="fr-FR" sz="1200" b="1" smtClean="0">
                <a:solidFill>
                  <a:schemeClr val="accent6">
                    <a:lumMod val="75000"/>
                  </a:schemeClr>
                </a:solidFill>
                <a:latin typeface="Century Gothic" pitchFamily="34" charset="0"/>
              </a:rPr>
              <a:t>A	</a:t>
            </a:r>
            <a:r>
              <a:rPr lang="fr-FR" sz="1200" smtClean="0">
                <a:solidFill>
                  <a:schemeClr val="accent6">
                    <a:lumMod val="75000"/>
                  </a:schemeClr>
                </a:solidFill>
                <a:latin typeface="Century Gothic" pitchFamily="34" charset="0"/>
              </a:rPr>
              <a:t>Si</a:t>
            </a:r>
            <a:r>
              <a:rPr lang="fr-FR" sz="1200" smtClean="0">
                <a:solidFill>
                  <a:schemeClr val="accent6">
                    <a:lumMod val="75000"/>
                  </a:schemeClr>
                </a:solidFill>
                <a:latin typeface="Century Gothic" pitchFamily="34" charset="0"/>
              </a:rPr>
              <a:t> </a:t>
            </a:r>
            <a:r>
              <a:rPr lang="fr-FR" sz="1200" smtClean="0">
                <a:solidFill>
                  <a:schemeClr val="accent6">
                    <a:lumMod val="75000"/>
                  </a:schemeClr>
                </a:solidFill>
                <a:latin typeface="Century Gothic" pitchFamily="34" charset="0"/>
              </a:rPr>
              <a:t>la</a:t>
            </a:r>
            <a:r>
              <a:rPr lang="fr-FR" sz="1200" smtClean="0">
                <a:solidFill>
                  <a:schemeClr val="accent6">
                    <a:lumMod val="75000"/>
                  </a:schemeClr>
                </a:solidFill>
                <a:latin typeface="Century Gothic" pitchFamily="34" charset="0"/>
              </a:rPr>
              <a:t> </a:t>
            </a:r>
            <a:r>
              <a:rPr lang="fr-FR" sz="1200" smtClean="0">
                <a:solidFill>
                  <a:schemeClr val="accent6">
                    <a:lumMod val="75000"/>
                  </a:schemeClr>
                </a:solidFill>
                <a:latin typeface="Century Gothic" pitchFamily="34" charset="0"/>
              </a:rPr>
              <a:t>demande</a:t>
            </a:r>
            <a:r>
              <a:rPr lang="fr-FR" sz="1200" smtClean="0">
                <a:solidFill>
                  <a:schemeClr val="accent6">
                    <a:lumMod val="75000"/>
                  </a:schemeClr>
                </a:solidFill>
                <a:latin typeface="Century Gothic" pitchFamily="34" charset="0"/>
              </a:rPr>
              <a:t> </a:t>
            </a:r>
            <a:r>
              <a:rPr lang="fr-FR" sz="1200" smtClean="0">
                <a:solidFill>
                  <a:schemeClr val="accent6">
                    <a:lumMod val="75000"/>
                  </a:schemeClr>
                </a:solidFill>
                <a:latin typeface="Century Gothic" pitchFamily="34" charset="0"/>
              </a:rPr>
              <a:t>en</a:t>
            </a:r>
            <a:r>
              <a:rPr lang="fr-FR" sz="1200" smtClean="0">
                <a:solidFill>
                  <a:schemeClr val="accent6">
                    <a:lumMod val="75000"/>
                  </a:schemeClr>
                </a:solidFill>
                <a:latin typeface="Century Gothic" pitchFamily="34" charset="0"/>
              </a:rPr>
              <a:t> </a:t>
            </a:r>
            <a:r>
              <a:rPr lang="fr-FR" sz="1200" smtClean="0">
                <a:solidFill>
                  <a:schemeClr val="accent6">
                    <a:lumMod val="75000"/>
                  </a:schemeClr>
                </a:solidFill>
                <a:latin typeface="Century Gothic" pitchFamily="34" charset="0"/>
              </a:rPr>
              <a:t>zinc</a:t>
            </a:r>
            <a:r>
              <a:rPr lang="fr-FR" sz="1200" smtClean="0">
                <a:solidFill>
                  <a:schemeClr val="accent6">
                    <a:lumMod val="75000"/>
                  </a:schemeClr>
                </a:solidFill>
                <a:latin typeface="Century Gothic" pitchFamily="34" charset="0"/>
              </a:rPr>
              <a:t> </a:t>
            </a:r>
            <a:r>
              <a:rPr lang="fr-FR" sz="1200" smtClean="0">
                <a:solidFill>
                  <a:schemeClr val="accent6">
                    <a:lumMod val="75000"/>
                  </a:schemeClr>
                </a:solidFill>
                <a:latin typeface="Century Gothic" pitchFamily="34" charset="0"/>
              </a:rPr>
              <a:t>baisse</a:t>
            </a:r>
            <a:r>
              <a:rPr lang="fr-FR" sz="1200" smtClean="0">
                <a:solidFill>
                  <a:schemeClr val="accent6">
                    <a:lumMod val="75000"/>
                  </a:schemeClr>
                </a:solidFill>
                <a:latin typeface="Century Gothic" pitchFamily="34" charset="0"/>
              </a:rPr>
              <a:t> </a:t>
            </a:r>
            <a:r>
              <a:rPr lang="fr-FR" sz="1200" smtClean="0">
                <a:solidFill>
                  <a:schemeClr val="accent6">
                    <a:lumMod val="75000"/>
                  </a:schemeClr>
                </a:solidFill>
                <a:latin typeface="Century Gothic" pitchFamily="34" charset="0"/>
              </a:rPr>
              <a:t>à</a:t>
            </a:r>
            <a:r>
              <a:rPr lang="fr-FR" sz="1200" smtClean="0">
                <a:solidFill>
                  <a:schemeClr val="accent6">
                    <a:lumMod val="75000"/>
                  </a:schemeClr>
                </a:solidFill>
                <a:latin typeface="Century Gothic" pitchFamily="34" charset="0"/>
              </a:rPr>
              <a:t> l’avenir</a:t>
            </a:r>
            <a:r>
              <a:rPr lang="fr-FR" sz="1200" smtClean="0">
                <a:solidFill>
                  <a:schemeClr val="accent6">
                    <a:lumMod val="75000"/>
                  </a:schemeClr>
                </a:solidFill>
                <a:latin typeface="Century Gothic" pitchFamily="34" charset="0"/>
              </a:rPr>
              <a:t>,</a:t>
            </a:r>
            <a:r>
              <a:rPr lang="fr-FR" sz="1200" smtClean="0">
                <a:solidFill>
                  <a:schemeClr val="accent6">
                    <a:lumMod val="75000"/>
                  </a:schemeClr>
                </a:solidFill>
                <a:latin typeface="Century Gothic" pitchFamily="34" charset="0"/>
              </a:rPr>
              <a:t> </a:t>
            </a:r>
            <a:r>
              <a:rPr lang="fr-FR" sz="1200" smtClean="0">
                <a:solidFill>
                  <a:schemeClr val="accent6">
                    <a:lumMod val="75000"/>
                  </a:schemeClr>
                </a:solidFill>
                <a:latin typeface="Century Gothic" pitchFamily="34" charset="0"/>
              </a:rPr>
              <a:t>les</a:t>
            </a:r>
            <a:r>
              <a:rPr lang="fr-FR" sz="1200" smtClean="0">
                <a:solidFill>
                  <a:schemeClr val="accent6">
                    <a:lumMod val="75000"/>
                  </a:schemeClr>
                </a:solidFill>
                <a:latin typeface="Century Gothic" pitchFamily="34" charset="0"/>
              </a:rPr>
              <a:t> </a:t>
            </a:r>
            <a:r>
              <a:rPr lang="fr-FR" sz="1200" smtClean="0">
                <a:solidFill>
                  <a:schemeClr val="accent6">
                    <a:lumMod val="75000"/>
                  </a:schemeClr>
                </a:solidFill>
                <a:latin typeface="Century Gothic" pitchFamily="34" charset="0"/>
              </a:rPr>
              <a:t>réserves</a:t>
            </a:r>
            <a:r>
              <a:rPr lang="fr-FR" sz="1200" smtClean="0">
                <a:solidFill>
                  <a:schemeClr val="accent6">
                    <a:lumMod val="75000"/>
                  </a:schemeClr>
                </a:solidFill>
                <a:latin typeface="Century Gothic" pitchFamily="34" charset="0"/>
              </a:rPr>
              <a:t> </a:t>
            </a:r>
            <a:r>
              <a:rPr lang="fr-FR" sz="1200" smtClean="0">
                <a:solidFill>
                  <a:schemeClr val="accent6">
                    <a:lumMod val="75000"/>
                  </a:schemeClr>
                </a:solidFill>
                <a:latin typeface="Century Gothic" pitchFamily="34" charset="0"/>
              </a:rPr>
              <a:t>d’indium</a:t>
            </a:r>
            <a:r>
              <a:rPr lang="fr-FR" sz="1200" smtClean="0">
                <a:solidFill>
                  <a:schemeClr val="accent6">
                    <a:lumMod val="75000"/>
                  </a:schemeClr>
                </a:solidFill>
                <a:latin typeface="Century Gothic" pitchFamily="34" charset="0"/>
              </a:rPr>
              <a:t> </a:t>
            </a:r>
            <a:r>
              <a:rPr lang="fr-FR" sz="1200" smtClean="0">
                <a:solidFill>
                  <a:schemeClr val="accent6">
                    <a:lumMod val="75000"/>
                  </a:schemeClr>
                </a:solidFill>
                <a:latin typeface="Century Gothic" pitchFamily="34" charset="0"/>
              </a:rPr>
              <a:t>pourraient</a:t>
            </a:r>
            <a:r>
              <a:rPr lang="fr-FR" sz="1200" smtClean="0">
                <a:solidFill>
                  <a:schemeClr val="accent6">
                    <a:lumMod val="75000"/>
                  </a:schemeClr>
                </a:solidFill>
                <a:latin typeface="Century Gothic" pitchFamily="34" charset="0"/>
              </a:rPr>
              <a:t> </a:t>
            </a:r>
            <a:r>
              <a:rPr lang="fr-FR" sz="1200" smtClean="0">
                <a:solidFill>
                  <a:schemeClr val="accent6">
                    <a:lumMod val="75000"/>
                  </a:schemeClr>
                </a:solidFill>
                <a:latin typeface="Century Gothic" pitchFamily="34" charset="0"/>
              </a:rPr>
              <a:t>devenir</a:t>
            </a:r>
            <a:r>
              <a:rPr lang="fr-FR" sz="1200" smtClean="0">
                <a:solidFill>
                  <a:schemeClr val="accent6">
                    <a:lumMod val="75000"/>
                  </a:schemeClr>
                </a:solidFill>
                <a:latin typeface="Century Gothic" pitchFamily="34" charset="0"/>
              </a:rPr>
              <a:t> </a:t>
            </a:r>
            <a:r>
              <a:rPr lang="fr-FR" sz="1200" smtClean="0">
                <a:solidFill>
                  <a:schemeClr val="accent6">
                    <a:lumMod val="75000"/>
                  </a:schemeClr>
                </a:solidFill>
                <a:latin typeface="Century Gothic" pitchFamily="34" charset="0"/>
              </a:rPr>
              <a:t>rares</a:t>
            </a:r>
            <a:r>
              <a:rPr lang="fr-FR" sz="1200" smtClean="0">
                <a:solidFill>
                  <a:schemeClr val="accent6">
                    <a:lumMod val="75000"/>
                  </a:schemeClr>
                </a:solidFill>
                <a:latin typeface="Century Gothic" pitchFamily="34" charset="0"/>
              </a:rPr>
              <a:t> </a:t>
            </a:r>
          </a:p>
          <a:p>
            <a:pPr marL="271463" indent="-271463">
              <a:spcBef>
                <a:spcPts val="600"/>
              </a:spcBef>
            </a:pPr>
            <a:r>
              <a:rPr lang="fr-FR" sz="1200" b="1" smtClean="0">
                <a:latin typeface="Century Gothic" pitchFamily="34" charset="0"/>
              </a:rPr>
              <a:t>B</a:t>
            </a:r>
            <a:r>
              <a:rPr lang="fr-FR" sz="1200" smtClean="0">
                <a:latin typeface="Century Gothic" pitchFamily="34" charset="0"/>
              </a:rPr>
              <a:t>	</a:t>
            </a:r>
            <a:r>
              <a:rPr lang="fr-FR" sz="1200" smtClean="0">
                <a:latin typeface="Century Gothic" pitchFamily="34" charset="0"/>
              </a:rPr>
              <a:t>Si</a:t>
            </a:r>
            <a:r>
              <a:rPr lang="fr-FR" sz="1200" smtClean="0">
                <a:latin typeface="Century Gothic" pitchFamily="34" charset="0"/>
              </a:rPr>
              <a:t> </a:t>
            </a:r>
            <a:r>
              <a:rPr lang="fr-FR" sz="1200" smtClean="0">
                <a:latin typeface="Century Gothic" pitchFamily="34" charset="0"/>
              </a:rPr>
              <a:t>la</a:t>
            </a:r>
            <a:r>
              <a:rPr lang="fr-FR" sz="1200" smtClean="0">
                <a:latin typeface="Century Gothic" pitchFamily="34" charset="0"/>
              </a:rPr>
              <a:t> </a:t>
            </a:r>
            <a:r>
              <a:rPr lang="fr-FR" sz="1200" smtClean="0">
                <a:latin typeface="Century Gothic" pitchFamily="34" charset="0"/>
              </a:rPr>
              <a:t>demande</a:t>
            </a:r>
            <a:r>
              <a:rPr lang="fr-FR" sz="1200" smtClean="0">
                <a:latin typeface="Century Gothic" pitchFamily="34" charset="0"/>
              </a:rPr>
              <a:t> </a:t>
            </a:r>
            <a:r>
              <a:rPr lang="fr-FR" sz="1200" smtClean="0">
                <a:latin typeface="Century Gothic" pitchFamily="34" charset="0"/>
              </a:rPr>
              <a:t>en</a:t>
            </a:r>
            <a:r>
              <a:rPr lang="fr-FR" sz="1200" smtClean="0">
                <a:latin typeface="Century Gothic" pitchFamily="34" charset="0"/>
              </a:rPr>
              <a:t> </a:t>
            </a:r>
            <a:r>
              <a:rPr lang="fr-FR" sz="1200" smtClean="0">
                <a:latin typeface="Century Gothic" pitchFamily="34" charset="0"/>
              </a:rPr>
              <a:t>zinc</a:t>
            </a:r>
            <a:r>
              <a:rPr lang="fr-FR" sz="1200" smtClean="0">
                <a:latin typeface="Century Gothic" pitchFamily="34" charset="0"/>
              </a:rPr>
              <a:t> </a:t>
            </a:r>
            <a:r>
              <a:rPr lang="fr-FR" sz="1200" smtClean="0">
                <a:latin typeface="Century Gothic" pitchFamily="34" charset="0"/>
              </a:rPr>
              <a:t>augmente</a:t>
            </a:r>
            <a:r>
              <a:rPr lang="fr-FR" sz="1200" smtClean="0">
                <a:latin typeface="Century Gothic" pitchFamily="34" charset="0"/>
              </a:rPr>
              <a:t> </a:t>
            </a:r>
            <a:r>
              <a:rPr lang="fr-FR" sz="1200" smtClean="0">
                <a:latin typeface="Century Gothic" pitchFamily="34" charset="0"/>
              </a:rPr>
              <a:t>à</a:t>
            </a:r>
            <a:r>
              <a:rPr lang="fr-FR" sz="1200" smtClean="0">
                <a:latin typeface="Century Gothic" pitchFamily="34" charset="0"/>
              </a:rPr>
              <a:t> l’avenir</a:t>
            </a:r>
            <a:r>
              <a:rPr lang="fr-FR" sz="1200" smtClean="0">
                <a:latin typeface="Century Gothic" pitchFamily="34" charset="0"/>
              </a:rPr>
              <a:t>,                 </a:t>
            </a:r>
            <a:r>
              <a:rPr lang="fr-FR" sz="1200" smtClean="0">
                <a:latin typeface="Century Gothic" pitchFamily="34" charset="0"/>
              </a:rPr>
              <a:t> </a:t>
            </a:r>
            <a:r>
              <a:rPr lang="fr-FR" sz="1200" smtClean="0">
                <a:latin typeface="Century Gothic" pitchFamily="34" charset="0"/>
              </a:rPr>
              <a:t>les</a:t>
            </a:r>
            <a:r>
              <a:rPr lang="fr-FR" sz="1200" smtClean="0">
                <a:latin typeface="Century Gothic" pitchFamily="34" charset="0"/>
              </a:rPr>
              <a:t> </a:t>
            </a:r>
            <a:r>
              <a:rPr lang="fr-FR" sz="1200" smtClean="0">
                <a:latin typeface="Century Gothic" pitchFamily="34" charset="0"/>
              </a:rPr>
              <a:t>reserves</a:t>
            </a:r>
            <a:r>
              <a:rPr lang="fr-FR" sz="1200" smtClean="0">
                <a:latin typeface="Century Gothic" pitchFamily="34" charset="0"/>
              </a:rPr>
              <a:t> </a:t>
            </a:r>
            <a:r>
              <a:rPr lang="fr-FR" sz="1200" smtClean="0">
                <a:latin typeface="Century Gothic" pitchFamily="34" charset="0"/>
              </a:rPr>
              <a:t>d’indium  </a:t>
            </a:r>
            <a:r>
              <a:rPr lang="fr-FR" sz="1200" smtClean="0">
                <a:latin typeface="Century Gothic" pitchFamily="34" charset="0"/>
              </a:rPr>
              <a:t> </a:t>
            </a:r>
            <a:r>
              <a:rPr lang="fr-FR" sz="1200" smtClean="0">
                <a:latin typeface="Century Gothic" pitchFamily="34" charset="0"/>
              </a:rPr>
              <a:t>pourraient</a:t>
            </a:r>
            <a:r>
              <a:rPr lang="fr-FR" sz="1200" smtClean="0">
                <a:latin typeface="Century Gothic" pitchFamily="34" charset="0"/>
              </a:rPr>
              <a:t> </a:t>
            </a:r>
            <a:r>
              <a:rPr lang="fr-FR" sz="1200" smtClean="0">
                <a:latin typeface="Century Gothic" pitchFamily="34" charset="0"/>
              </a:rPr>
              <a:t>devenir</a:t>
            </a:r>
            <a:r>
              <a:rPr lang="fr-FR" sz="1200" smtClean="0">
                <a:latin typeface="Century Gothic" pitchFamily="34" charset="0"/>
              </a:rPr>
              <a:t> rares</a:t>
            </a:r>
            <a:endParaRPr lang="fr-FR" sz="1200"/>
          </a:p>
        </p:txBody>
      </p:sp>
      <p:sp>
        <p:nvSpPr>
          <p:cNvPr id="95" name="TextBox 94"/>
          <p:cNvSpPr txBox="1"/>
          <p:nvPr/>
        </p:nvSpPr>
        <p:spPr>
          <a:xfrm>
            <a:off x="6172200" y="1371600"/>
            <a:ext cx="2784783" cy="2431435"/>
          </a:xfrm>
          <a:prstGeom prst="rect">
            <a:avLst/>
          </a:prstGeom>
          <a:noFill/>
        </p:spPr>
        <p:txBody>
          <a:bodyPr wrap="square" rtlCol="0">
            <a:spAutoFit/>
          </a:bodyPr>
          <a:lstStyle/>
          <a:p>
            <a:r>
              <a:rPr lang="fr-FR" sz="1200" dirty="0" smtClean="0">
                <a:latin typeface="Century Gothic" pitchFamily="34" charset="0"/>
              </a:rPr>
              <a:t>Pourquoi la Chine garde-t-elle de larges réserves d’indium ? Choisir </a:t>
            </a:r>
            <a:r>
              <a:rPr lang="fr-FR" sz="1200" b="1" dirty="0" smtClean="0">
                <a:latin typeface="Century Gothic" pitchFamily="34" charset="0"/>
              </a:rPr>
              <a:t>deux</a:t>
            </a:r>
            <a:r>
              <a:rPr lang="fr-FR" sz="1200" dirty="0" smtClean="0">
                <a:latin typeface="Century Gothic" pitchFamily="34" charset="0"/>
              </a:rPr>
              <a:t> raisons possibles.</a:t>
            </a:r>
          </a:p>
          <a:p>
            <a:pPr marL="271463" indent="-271463">
              <a:spcBef>
                <a:spcPts val="600"/>
              </a:spcBef>
            </a:pPr>
            <a:r>
              <a:rPr lang="fr-FR" sz="1200" b="1" dirty="0" smtClean="0">
                <a:solidFill>
                  <a:schemeClr val="accent6">
                    <a:lumMod val="75000"/>
                  </a:schemeClr>
                </a:solidFill>
                <a:latin typeface="Century Gothic" pitchFamily="34" charset="0"/>
              </a:rPr>
              <a:t>A</a:t>
            </a:r>
            <a:r>
              <a:rPr lang="fr-FR" sz="1200" dirty="0" smtClean="0">
                <a:solidFill>
                  <a:schemeClr val="accent6">
                    <a:lumMod val="75000"/>
                  </a:schemeClr>
                </a:solidFill>
                <a:latin typeface="Century Gothic" pitchFamily="34" charset="0"/>
              </a:rPr>
              <a:t>	Au cas où son prix augmenterait.</a:t>
            </a:r>
          </a:p>
          <a:p>
            <a:pPr marL="271463" indent="-271463">
              <a:spcBef>
                <a:spcPts val="600"/>
              </a:spcBef>
            </a:pPr>
            <a:r>
              <a:rPr lang="fr-FR" sz="1200" b="1" dirty="0" smtClean="0">
                <a:latin typeface="Century Gothic" pitchFamily="34" charset="0"/>
              </a:rPr>
              <a:t>B</a:t>
            </a:r>
            <a:r>
              <a:rPr lang="fr-FR" sz="1200" dirty="0" smtClean="0">
                <a:latin typeface="Century Gothic" pitchFamily="34" charset="0"/>
              </a:rPr>
              <a:t>	Au cas où les scientifiques trouveraient un matériau plus adapté pour les écrans tactiles.</a:t>
            </a:r>
          </a:p>
          <a:p>
            <a:pPr marL="271463" indent="-271463">
              <a:spcBef>
                <a:spcPts val="600"/>
              </a:spcBef>
            </a:pPr>
            <a:r>
              <a:rPr lang="fr-FR" sz="1200" b="1" dirty="0" smtClean="0">
                <a:solidFill>
                  <a:schemeClr val="accent6">
                    <a:lumMod val="75000"/>
                  </a:schemeClr>
                </a:solidFill>
                <a:latin typeface="Century Gothic" pitchFamily="34" charset="0"/>
              </a:rPr>
              <a:t>C</a:t>
            </a:r>
            <a:r>
              <a:rPr lang="fr-FR" sz="1200" dirty="0" smtClean="0">
                <a:solidFill>
                  <a:schemeClr val="accent6">
                    <a:lumMod val="75000"/>
                  </a:schemeClr>
                </a:solidFill>
                <a:latin typeface="Century Gothic" pitchFamily="34" charset="0"/>
              </a:rPr>
              <a:t>	Au cas où les réserves mondiales viendraient </a:t>
            </a:r>
          </a:p>
          <a:p>
            <a:pPr marL="271463" indent="-271463">
              <a:spcBef>
                <a:spcPts val="600"/>
              </a:spcBef>
            </a:pPr>
            <a:r>
              <a:rPr lang="fr-FR" sz="1200" dirty="0" smtClean="0">
                <a:solidFill>
                  <a:schemeClr val="accent6">
                    <a:lumMod val="75000"/>
                  </a:schemeClr>
                </a:solidFill>
                <a:latin typeface="Century Gothic" pitchFamily="34" charset="0"/>
              </a:rPr>
              <a:t>	</a:t>
            </a:r>
            <a:r>
              <a:rPr lang="fr-FR" sz="1200" dirty="0" smtClean="0">
                <a:solidFill>
                  <a:schemeClr val="accent6">
                    <a:lumMod val="75000"/>
                  </a:schemeClr>
                </a:solidFill>
                <a:latin typeface="Century Gothic" pitchFamily="34" charset="0"/>
              </a:rPr>
              <a:t>à diminuer</a:t>
            </a:r>
            <a:endParaRPr lang="fr-FR" sz="1200" dirty="0">
              <a:solidFill>
                <a:schemeClr val="accent6">
                  <a:lumMod val="75000"/>
                </a:schemeClr>
              </a:solidFill>
            </a:endParaRPr>
          </a:p>
        </p:txBody>
      </p:sp>
      <p:sp>
        <p:nvSpPr>
          <p:cNvPr id="96" name="TextBox 95"/>
          <p:cNvSpPr txBox="1"/>
          <p:nvPr/>
        </p:nvSpPr>
        <p:spPr>
          <a:xfrm>
            <a:off x="6084167" y="4419600"/>
            <a:ext cx="2808312" cy="1908215"/>
          </a:xfrm>
          <a:prstGeom prst="rect">
            <a:avLst/>
          </a:prstGeom>
          <a:noFill/>
        </p:spPr>
        <p:txBody>
          <a:bodyPr wrap="square" rtlCol="0">
            <a:spAutoFit/>
          </a:bodyPr>
          <a:lstStyle/>
          <a:p>
            <a:r>
              <a:rPr lang="fr-FR" sz="1200" dirty="0" smtClean="0">
                <a:latin typeface="Century Gothic" pitchFamily="34" charset="0"/>
              </a:rPr>
              <a:t>Les entreprises obtiennent le cuivre à partir de câbles électriques, en enlevant la gaine plastique. Pourquoi est-ce mieux que de brûler le plastique ?</a:t>
            </a:r>
          </a:p>
          <a:p>
            <a:pPr marL="271463" indent="-271463">
              <a:spcBef>
                <a:spcPts val="600"/>
              </a:spcBef>
            </a:pPr>
            <a:r>
              <a:rPr lang="fr-FR" sz="1200" b="1" dirty="0" smtClean="0">
                <a:latin typeface="Century Gothic" pitchFamily="34" charset="0"/>
              </a:rPr>
              <a:t>A</a:t>
            </a:r>
            <a:r>
              <a:rPr lang="fr-FR" sz="1200" dirty="0" smtClean="0">
                <a:latin typeface="Century Gothic" pitchFamily="34" charset="0"/>
              </a:rPr>
              <a:t>	Le cuivre a de meilleures propriétés.</a:t>
            </a:r>
          </a:p>
          <a:p>
            <a:pPr marL="271463" indent="-271463">
              <a:spcBef>
                <a:spcPts val="600"/>
              </a:spcBef>
            </a:pPr>
            <a:r>
              <a:rPr lang="fr-FR" sz="1200" b="1" dirty="0" smtClean="0">
                <a:solidFill>
                  <a:schemeClr val="accent6">
                    <a:lumMod val="75000"/>
                  </a:schemeClr>
                </a:solidFill>
                <a:latin typeface="Century Gothic" pitchFamily="34" charset="0"/>
              </a:rPr>
              <a:t>B</a:t>
            </a:r>
            <a:r>
              <a:rPr lang="fr-FR" sz="1200" dirty="0" smtClean="0">
                <a:solidFill>
                  <a:schemeClr val="accent6">
                    <a:lumMod val="75000"/>
                  </a:schemeClr>
                </a:solidFill>
                <a:latin typeface="Century Gothic" pitchFamily="34" charset="0"/>
              </a:rPr>
              <a:t>	Pour ne pas émettre de gaz toxiques.</a:t>
            </a:r>
            <a:endParaRPr lang="fr-FR" sz="1200" dirty="0">
              <a:solidFill>
                <a:schemeClr val="accent6">
                  <a:lumMod val="75000"/>
                </a:schemeClr>
              </a:solidFill>
              <a:latin typeface="Century Gothic" pitchFamily="34" charset="0"/>
            </a:endParaRPr>
          </a:p>
        </p:txBody>
      </p:sp>
      <p:pic>
        <p:nvPicPr>
          <p:cNvPr id="106" name="Picture 105" descr="copper.png"/>
          <p:cNvPicPr>
            <a:picLocks noChangeAspect="1"/>
          </p:cNvPicPr>
          <p:nvPr/>
        </p:nvPicPr>
        <p:blipFill>
          <a:blip r:embed="rId5" cstate="print"/>
          <a:stretch>
            <a:fillRect/>
          </a:stretch>
        </p:blipFill>
        <p:spPr>
          <a:xfrm flipV="1">
            <a:off x="8172400" y="3861048"/>
            <a:ext cx="720080" cy="636070"/>
          </a:xfrm>
          <a:prstGeom prst="rect">
            <a:avLst/>
          </a:prstGeom>
        </p:spPr>
      </p:pic>
      <p:pic>
        <p:nvPicPr>
          <p:cNvPr id="107" name="Picture 106" descr="indium 3.png"/>
          <p:cNvPicPr>
            <a:picLocks noChangeAspect="1"/>
          </p:cNvPicPr>
          <p:nvPr/>
        </p:nvPicPr>
        <p:blipFill>
          <a:blip r:embed="rId6" cstate="print"/>
          <a:stretch>
            <a:fillRect/>
          </a:stretch>
        </p:blipFill>
        <p:spPr>
          <a:xfrm>
            <a:off x="5004047" y="986690"/>
            <a:ext cx="936105" cy="506809"/>
          </a:xfrm>
          <a:prstGeom prst="rect">
            <a:avLst/>
          </a:prstGeom>
        </p:spPr>
      </p:pic>
      <p:pic>
        <p:nvPicPr>
          <p:cNvPr id="108" name="Picture 107" descr="indium 3.png"/>
          <p:cNvPicPr>
            <a:picLocks noChangeAspect="1"/>
          </p:cNvPicPr>
          <p:nvPr/>
        </p:nvPicPr>
        <p:blipFill>
          <a:blip r:embed="rId6" cstate="print"/>
          <a:stretch>
            <a:fillRect/>
          </a:stretch>
        </p:blipFill>
        <p:spPr>
          <a:xfrm>
            <a:off x="2051720" y="980728"/>
            <a:ext cx="936105" cy="506809"/>
          </a:xfrm>
          <a:prstGeom prst="rect">
            <a:avLst/>
          </a:prstGeom>
        </p:spPr>
      </p:pic>
      <p:pic>
        <p:nvPicPr>
          <p:cNvPr id="109" name="Picture 108" descr="indium 3.png"/>
          <p:cNvPicPr>
            <a:picLocks noChangeAspect="1"/>
          </p:cNvPicPr>
          <p:nvPr/>
        </p:nvPicPr>
        <p:blipFill>
          <a:blip r:embed="rId6" cstate="print"/>
          <a:stretch>
            <a:fillRect/>
          </a:stretch>
        </p:blipFill>
        <p:spPr>
          <a:xfrm>
            <a:off x="7956375" y="980728"/>
            <a:ext cx="936105" cy="506809"/>
          </a:xfrm>
          <a:prstGeom prst="rect">
            <a:avLst/>
          </a:prstGeom>
        </p:spPr>
      </p:pic>
      <p:pic>
        <p:nvPicPr>
          <p:cNvPr id="110" name="Picture 109" descr="indium 3.png"/>
          <p:cNvPicPr>
            <a:picLocks noChangeAspect="1"/>
          </p:cNvPicPr>
          <p:nvPr/>
        </p:nvPicPr>
        <p:blipFill>
          <a:blip r:embed="rId6" cstate="print"/>
          <a:stretch>
            <a:fillRect/>
          </a:stretch>
        </p:blipFill>
        <p:spPr>
          <a:xfrm>
            <a:off x="2051720" y="3933056"/>
            <a:ext cx="936105" cy="506809"/>
          </a:xfrm>
          <a:prstGeom prst="rect">
            <a:avLst/>
          </a:prstGeom>
        </p:spPr>
      </p:pic>
      <p:pic>
        <p:nvPicPr>
          <p:cNvPr id="69" name="Picture 68" descr="copper.png"/>
          <p:cNvPicPr>
            <a:picLocks noChangeAspect="1"/>
          </p:cNvPicPr>
          <p:nvPr/>
        </p:nvPicPr>
        <p:blipFill>
          <a:blip r:embed="rId5" cstate="print"/>
          <a:stretch>
            <a:fillRect/>
          </a:stretch>
        </p:blipFill>
        <p:spPr>
          <a:xfrm flipV="1">
            <a:off x="5220072" y="3861048"/>
            <a:ext cx="720080" cy="636070"/>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Rectangle 32"/>
          <p:cNvSpPr/>
          <p:nvPr/>
        </p:nvSpPr>
        <p:spPr>
          <a:xfrm>
            <a:off x="3131840" y="3861368"/>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179832" y="909040"/>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3131840" y="909040"/>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084488" y="909040"/>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79512" y="3861368"/>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6084488" y="3861368"/>
            <a:ext cx="2880000" cy="2880000"/>
          </a:xfrm>
          <a:prstGeom prst="rect">
            <a:avLst/>
          </a:prstGeom>
          <a:solidFill>
            <a:srgbClr val="FFFFFF"/>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619672" y="116632"/>
            <a:ext cx="6768752" cy="569387"/>
          </a:xfrm>
          <a:prstGeom prst="rect">
            <a:avLst/>
          </a:prstGeom>
          <a:noFill/>
        </p:spPr>
        <p:txBody>
          <a:bodyPr wrap="square" rtlCol="0">
            <a:spAutoFit/>
          </a:bodyPr>
          <a:lstStyle/>
          <a:p>
            <a:r>
              <a:rPr lang="en-GB" sz="3000" dirty="0" err="1">
                <a:latin typeface="Century Gothic" pitchFamily="34" charset="0"/>
              </a:rPr>
              <a:t>Cartes</a:t>
            </a:r>
            <a:r>
              <a:rPr lang="en-GB" sz="3000" dirty="0">
                <a:latin typeface="Century Gothic" pitchFamily="34" charset="0"/>
              </a:rPr>
              <a:t> </a:t>
            </a:r>
            <a:r>
              <a:rPr lang="en-GB" sz="3000" dirty="0" err="1">
                <a:latin typeface="Century Gothic" pitchFamily="34" charset="0"/>
              </a:rPr>
              <a:t>En</a:t>
            </a:r>
            <a:r>
              <a:rPr lang="en-GB" sz="3000" dirty="0">
                <a:latin typeface="Century Gothic" pitchFamily="34" charset="0"/>
              </a:rPr>
              <a:t> </a:t>
            </a:r>
            <a:r>
              <a:rPr lang="en-GB" sz="3000" dirty="0" err="1">
                <a:latin typeface="Century Gothic" pitchFamily="34" charset="0"/>
              </a:rPr>
              <a:t>quête</a:t>
            </a:r>
            <a:r>
              <a:rPr lang="en-GB" sz="3000" dirty="0">
                <a:latin typeface="Century Gothic" pitchFamily="34" charset="0"/>
              </a:rPr>
              <a:t> de </a:t>
            </a:r>
            <a:r>
              <a:rPr lang="en-GB" sz="3000" dirty="0" err="1">
                <a:latin typeface="Century Gothic" pitchFamily="34" charset="0"/>
              </a:rPr>
              <a:t>matériaux</a:t>
            </a:r>
            <a:r>
              <a:rPr lang="en-GB" sz="3000" dirty="0">
                <a:latin typeface="Century Gothic" pitchFamily="34" charset="0"/>
              </a:rPr>
              <a:t>– </a:t>
            </a:r>
            <a:r>
              <a:rPr lang="en-GB" sz="3000" b="1" dirty="0">
                <a:solidFill>
                  <a:srgbClr val="5986B7"/>
                </a:solidFill>
                <a:latin typeface="Century Gothic" pitchFamily="34" charset="0"/>
              </a:rPr>
              <a:t>D</a:t>
            </a:r>
            <a:r>
              <a:rPr lang="en-GB" sz="3000" dirty="0">
                <a:latin typeface="Century Gothic" pitchFamily="34" charset="0"/>
              </a:rPr>
              <a:t> </a:t>
            </a:r>
          </a:p>
        </p:txBody>
      </p:sp>
      <p:grpSp>
        <p:nvGrpSpPr>
          <p:cNvPr id="2" name="Group 64"/>
          <p:cNvGrpSpPr/>
          <p:nvPr/>
        </p:nvGrpSpPr>
        <p:grpSpPr>
          <a:xfrm>
            <a:off x="2140299" y="3081154"/>
            <a:ext cx="974689" cy="707886"/>
            <a:chOff x="2068291" y="3009146"/>
            <a:chExt cx="974689" cy="707886"/>
          </a:xfrm>
        </p:grpSpPr>
        <p:sp>
          <p:nvSpPr>
            <p:cNvPr id="59" name="Rounded Rectangle 58"/>
            <p:cNvSpPr/>
            <p:nvPr/>
          </p:nvSpPr>
          <p:spPr>
            <a:xfrm>
              <a:off x="2123728" y="3081154"/>
              <a:ext cx="792088"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068291" y="3009146"/>
              <a:ext cx="974689" cy="707886"/>
            </a:xfrm>
            <a:prstGeom prst="rect">
              <a:avLst/>
            </a:prstGeom>
            <a:noFill/>
          </p:spPr>
          <p:txBody>
            <a:bodyPr wrap="square" rtlCol="0">
              <a:spAutoFit/>
            </a:bodyPr>
            <a:lstStyle/>
            <a:p>
              <a:r>
                <a:rPr lang="en-GB" sz="4000" b="1" dirty="0">
                  <a:solidFill>
                    <a:schemeClr val="bg1"/>
                  </a:solidFill>
                  <a:latin typeface="Century Gothic" pitchFamily="34" charset="0"/>
                </a:rPr>
                <a:t>Cu</a:t>
              </a:r>
            </a:p>
          </p:txBody>
        </p:sp>
      </p:grpSp>
      <p:grpSp>
        <p:nvGrpSpPr>
          <p:cNvPr id="3" name="Group 36"/>
          <p:cNvGrpSpPr/>
          <p:nvPr/>
        </p:nvGrpSpPr>
        <p:grpSpPr>
          <a:xfrm>
            <a:off x="179512" y="916669"/>
            <a:ext cx="594802" cy="461665"/>
            <a:chOff x="179512" y="916669"/>
            <a:chExt cx="594802" cy="461665"/>
          </a:xfrm>
        </p:grpSpPr>
        <p:sp>
          <p:nvSpPr>
            <p:cNvPr id="36" name="Rounded Rectangle 35"/>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79512" y="916669"/>
              <a:ext cx="594802" cy="461665"/>
            </a:xfrm>
            <a:prstGeom prst="rect">
              <a:avLst/>
            </a:prstGeom>
            <a:noFill/>
          </p:spPr>
          <p:txBody>
            <a:bodyPr wrap="square" rtlCol="0">
              <a:spAutoFit/>
            </a:bodyPr>
            <a:lstStyle/>
            <a:p>
              <a:r>
                <a:rPr lang="en-GB" sz="2400" b="1" dirty="0">
                  <a:solidFill>
                    <a:schemeClr val="bg1"/>
                  </a:solidFill>
                  <a:latin typeface="Century Gothic" pitchFamily="34" charset="0"/>
                </a:rPr>
                <a:t>19</a:t>
              </a:r>
            </a:p>
          </p:txBody>
        </p:sp>
      </p:grpSp>
      <p:grpSp>
        <p:nvGrpSpPr>
          <p:cNvPr id="6" name="Group 9"/>
          <p:cNvGrpSpPr/>
          <p:nvPr/>
        </p:nvGrpSpPr>
        <p:grpSpPr>
          <a:xfrm>
            <a:off x="7452320" y="0"/>
            <a:ext cx="1656978" cy="641606"/>
            <a:chOff x="7452320" y="0"/>
            <a:chExt cx="1656978" cy="641606"/>
          </a:xfrm>
        </p:grpSpPr>
        <p:sp>
          <p:nvSpPr>
            <p:cNvPr id="27" name="TextBox 26"/>
            <p:cNvSpPr txBox="1"/>
            <p:nvPr/>
          </p:nvSpPr>
          <p:spPr>
            <a:xfrm>
              <a:off x="7452320" y="0"/>
              <a:ext cx="1152922" cy="338554"/>
            </a:xfrm>
            <a:prstGeom prst="rect">
              <a:avLst/>
            </a:prstGeom>
            <a:noFill/>
          </p:spPr>
          <p:txBody>
            <a:bodyPr wrap="square" rtlCol="0">
              <a:spAutoFit/>
            </a:bodyPr>
            <a:lstStyle/>
            <a:p>
              <a:pPr algn="r"/>
              <a:r>
                <a:rPr lang="en-GB" sz="1600" dirty="0">
                  <a:latin typeface="Century Gothic" pitchFamily="34" charset="0"/>
                </a:rPr>
                <a:t>Fiche 3d</a:t>
              </a:r>
            </a:p>
          </p:txBody>
        </p:sp>
        <p:pic>
          <p:nvPicPr>
            <p:cNvPr id="28" name="Picture 27" descr="Student sheets.png"/>
            <p:cNvPicPr>
              <a:picLocks noChangeAspect="1"/>
            </p:cNvPicPr>
            <p:nvPr/>
          </p:nvPicPr>
          <p:blipFill>
            <a:blip r:embed="rId4" cstate="print"/>
            <a:stretch>
              <a:fillRect/>
            </a:stretch>
          </p:blipFill>
          <p:spPr>
            <a:xfrm>
              <a:off x="8598815" y="44624"/>
              <a:ext cx="510483" cy="596982"/>
            </a:xfrm>
            <a:prstGeom prst="rect">
              <a:avLst/>
            </a:prstGeom>
          </p:spPr>
        </p:pic>
      </p:grpSp>
      <p:sp>
        <p:nvSpPr>
          <p:cNvPr id="53" name="TextBox 52"/>
          <p:cNvSpPr txBox="1"/>
          <p:nvPr/>
        </p:nvSpPr>
        <p:spPr>
          <a:xfrm>
            <a:off x="3752225" y="980728"/>
            <a:ext cx="1080120" cy="369332"/>
          </a:xfrm>
          <a:prstGeom prst="rect">
            <a:avLst/>
          </a:prstGeom>
          <a:noFill/>
        </p:spPr>
        <p:txBody>
          <a:bodyPr wrap="square" rtlCol="0">
            <a:spAutoFit/>
          </a:bodyPr>
          <a:lstStyle/>
          <a:p>
            <a:r>
              <a:rPr lang="en-GB" b="1" dirty="0" err="1">
                <a:latin typeface="Century Gothic" pitchFamily="34" charset="0"/>
              </a:rPr>
              <a:t>Cuivre</a:t>
            </a:r>
            <a:endParaRPr lang="en-GB" dirty="0"/>
          </a:p>
        </p:txBody>
      </p:sp>
      <p:grpSp>
        <p:nvGrpSpPr>
          <p:cNvPr id="12" name="Group 74"/>
          <p:cNvGrpSpPr/>
          <p:nvPr/>
        </p:nvGrpSpPr>
        <p:grpSpPr>
          <a:xfrm>
            <a:off x="3175278" y="908720"/>
            <a:ext cx="532625" cy="461665"/>
            <a:chOff x="222950" y="916669"/>
            <a:chExt cx="532625" cy="461665"/>
          </a:xfrm>
        </p:grpSpPr>
        <p:sp>
          <p:nvSpPr>
            <p:cNvPr id="76" name="Rounded Rectangle 75"/>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p:cNvSpPr txBox="1"/>
            <p:nvPr/>
          </p:nvSpPr>
          <p:spPr>
            <a:xfrm>
              <a:off x="222950" y="916669"/>
              <a:ext cx="532625" cy="461665"/>
            </a:xfrm>
            <a:prstGeom prst="rect">
              <a:avLst/>
            </a:prstGeom>
            <a:noFill/>
          </p:spPr>
          <p:txBody>
            <a:bodyPr wrap="square" rtlCol="0">
              <a:spAutoFit/>
            </a:bodyPr>
            <a:lstStyle/>
            <a:p>
              <a:r>
                <a:rPr lang="en-GB" sz="2400" b="1" dirty="0">
                  <a:solidFill>
                    <a:schemeClr val="bg1"/>
                  </a:solidFill>
                  <a:latin typeface="Century Gothic" pitchFamily="34" charset="0"/>
                </a:rPr>
                <a:t>20</a:t>
              </a:r>
            </a:p>
          </p:txBody>
        </p:sp>
      </p:grpSp>
      <p:grpSp>
        <p:nvGrpSpPr>
          <p:cNvPr id="13" name="Group 77"/>
          <p:cNvGrpSpPr/>
          <p:nvPr/>
        </p:nvGrpSpPr>
        <p:grpSpPr>
          <a:xfrm>
            <a:off x="6139543" y="908720"/>
            <a:ext cx="562708" cy="461665"/>
            <a:chOff x="234887" y="916669"/>
            <a:chExt cx="562708" cy="461665"/>
          </a:xfrm>
        </p:grpSpPr>
        <p:sp>
          <p:nvSpPr>
            <p:cNvPr id="79" name="Rounded Rectangle 78"/>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p:cNvSpPr txBox="1"/>
            <p:nvPr/>
          </p:nvSpPr>
          <p:spPr>
            <a:xfrm>
              <a:off x="234887" y="916669"/>
              <a:ext cx="562708" cy="461665"/>
            </a:xfrm>
            <a:prstGeom prst="rect">
              <a:avLst/>
            </a:prstGeom>
            <a:noFill/>
          </p:spPr>
          <p:txBody>
            <a:bodyPr wrap="square" rtlCol="0">
              <a:spAutoFit/>
            </a:bodyPr>
            <a:lstStyle/>
            <a:p>
              <a:r>
                <a:rPr lang="en-GB" sz="2400" b="1" dirty="0">
                  <a:solidFill>
                    <a:schemeClr val="bg1"/>
                  </a:solidFill>
                  <a:latin typeface="Century Gothic" pitchFamily="34" charset="0"/>
                </a:rPr>
                <a:t>21</a:t>
              </a:r>
            </a:p>
          </p:txBody>
        </p:sp>
      </p:grpSp>
      <p:grpSp>
        <p:nvGrpSpPr>
          <p:cNvPr id="14" name="Group 80"/>
          <p:cNvGrpSpPr/>
          <p:nvPr/>
        </p:nvGrpSpPr>
        <p:grpSpPr>
          <a:xfrm>
            <a:off x="179512" y="3861048"/>
            <a:ext cx="542912" cy="461665"/>
            <a:chOff x="179512" y="916669"/>
            <a:chExt cx="542912" cy="461665"/>
          </a:xfrm>
        </p:grpSpPr>
        <p:sp>
          <p:nvSpPr>
            <p:cNvPr id="82" name="Rounded Rectangle 81"/>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p:cNvSpPr txBox="1"/>
            <p:nvPr/>
          </p:nvSpPr>
          <p:spPr>
            <a:xfrm>
              <a:off x="179512" y="916669"/>
              <a:ext cx="542912" cy="461665"/>
            </a:xfrm>
            <a:prstGeom prst="rect">
              <a:avLst/>
            </a:prstGeom>
            <a:noFill/>
          </p:spPr>
          <p:txBody>
            <a:bodyPr wrap="square" rtlCol="0">
              <a:spAutoFit/>
            </a:bodyPr>
            <a:lstStyle/>
            <a:p>
              <a:r>
                <a:rPr lang="en-GB" sz="2400" b="1" dirty="0">
                  <a:solidFill>
                    <a:schemeClr val="bg1"/>
                  </a:solidFill>
                  <a:latin typeface="Century Gothic" pitchFamily="34" charset="0"/>
                </a:rPr>
                <a:t>22</a:t>
              </a:r>
            </a:p>
          </p:txBody>
        </p:sp>
      </p:grpSp>
      <p:grpSp>
        <p:nvGrpSpPr>
          <p:cNvPr id="15" name="Group 83"/>
          <p:cNvGrpSpPr/>
          <p:nvPr/>
        </p:nvGrpSpPr>
        <p:grpSpPr>
          <a:xfrm>
            <a:off x="3131840" y="3861048"/>
            <a:ext cx="576064" cy="461665"/>
            <a:chOff x="179512" y="916669"/>
            <a:chExt cx="576064" cy="461665"/>
          </a:xfrm>
        </p:grpSpPr>
        <p:sp>
          <p:nvSpPr>
            <p:cNvPr id="85" name="Rounded Rectangle 84"/>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p:cNvSpPr txBox="1"/>
            <p:nvPr/>
          </p:nvSpPr>
          <p:spPr>
            <a:xfrm>
              <a:off x="179512" y="916669"/>
              <a:ext cx="576064" cy="461665"/>
            </a:xfrm>
            <a:prstGeom prst="rect">
              <a:avLst/>
            </a:prstGeom>
            <a:noFill/>
          </p:spPr>
          <p:txBody>
            <a:bodyPr wrap="square" rtlCol="0">
              <a:spAutoFit/>
            </a:bodyPr>
            <a:lstStyle/>
            <a:p>
              <a:r>
                <a:rPr lang="en-GB" sz="2400" b="1" dirty="0">
                  <a:solidFill>
                    <a:schemeClr val="bg1"/>
                  </a:solidFill>
                  <a:latin typeface="Century Gothic" pitchFamily="34" charset="0"/>
                </a:rPr>
                <a:t>23</a:t>
              </a:r>
            </a:p>
          </p:txBody>
        </p:sp>
      </p:grpSp>
      <p:grpSp>
        <p:nvGrpSpPr>
          <p:cNvPr id="17" name="Group 86"/>
          <p:cNvGrpSpPr/>
          <p:nvPr/>
        </p:nvGrpSpPr>
        <p:grpSpPr>
          <a:xfrm>
            <a:off x="6084168" y="3861048"/>
            <a:ext cx="576064" cy="461665"/>
            <a:chOff x="179512" y="916669"/>
            <a:chExt cx="576064" cy="461665"/>
          </a:xfrm>
        </p:grpSpPr>
        <p:sp>
          <p:nvSpPr>
            <p:cNvPr id="88" name="Rounded Rectangle 87"/>
            <p:cNvSpPr/>
            <p:nvPr/>
          </p:nvSpPr>
          <p:spPr>
            <a:xfrm>
              <a:off x="251520" y="980728"/>
              <a:ext cx="432048" cy="360040"/>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p:cNvSpPr txBox="1"/>
            <p:nvPr/>
          </p:nvSpPr>
          <p:spPr>
            <a:xfrm>
              <a:off x="179512" y="916669"/>
              <a:ext cx="576064" cy="461665"/>
            </a:xfrm>
            <a:prstGeom prst="rect">
              <a:avLst/>
            </a:prstGeom>
            <a:noFill/>
          </p:spPr>
          <p:txBody>
            <a:bodyPr wrap="square" rtlCol="0">
              <a:spAutoFit/>
            </a:bodyPr>
            <a:lstStyle/>
            <a:p>
              <a:r>
                <a:rPr lang="en-GB" sz="2400" b="1" dirty="0">
                  <a:solidFill>
                    <a:schemeClr val="bg1"/>
                  </a:solidFill>
                  <a:latin typeface="Century Gothic" pitchFamily="34" charset="0"/>
                </a:rPr>
                <a:t>24</a:t>
              </a:r>
            </a:p>
          </p:txBody>
        </p:sp>
      </p:grpSp>
      <p:grpSp>
        <p:nvGrpSpPr>
          <p:cNvPr id="75" name="Group 64"/>
          <p:cNvGrpSpPr/>
          <p:nvPr/>
        </p:nvGrpSpPr>
        <p:grpSpPr>
          <a:xfrm>
            <a:off x="5076056" y="3081154"/>
            <a:ext cx="974689" cy="707886"/>
            <a:chOff x="2068291" y="3009146"/>
            <a:chExt cx="974689" cy="707886"/>
          </a:xfrm>
        </p:grpSpPr>
        <p:sp>
          <p:nvSpPr>
            <p:cNvPr id="78" name="Rounded Rectangle 77"/>
            <p:cNvSpPr/>
            <p:nvPr/>
          </p:nvSpPr>
          <p:spPr>
            <a:xfrm>
              <a:off x="2123728" y="3081154"/>
              <a:ext cx="792088" cy="576064"/>
            </a:xfrm>
            <a:prstGeom prst="roundRect">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2068291" y="3009146"/>
              <a:ext cx="974689" cy="707886"/>
            </a:xfrm>
            <a:prstGeom prst="rect">
              <a:avLst/>
            </a:prstGeom>
            <a:noFill/>
          </p:spPr>
          <p:txBody>
            <a:bodyPr wrap="square" rtlCol="0">
              <a:spAutoFit/>
            </a:bodyPr>
            <a:lstStyle/>
            <a:p>
              <a:r>
                <a:rPr lang="en-GB" sz="4000" b="1" dirty="0">
                  <a:solidFill>
                    <a:schemeClr val="bg1"/>
                  </a:solidFill>
                  <a:latin typeface="Century Gothic" pitchFamily="34" charset="0"/>
                </a:rPr>
                <a:t>Cu</a:t>
              </a:r>
            </a:p>
          </p:txBody>
        </p:sp>
      </p:grpSp>
      <p:sp>
        <p:nvSpPr>
          <p:cNvPr id="93" name="TextBox 92"/>
          <p:cNvSpPr txBox="1"/>
          <p:nvPr/>
        </p:nvSpPr>
        <p:spPr>
          <a:xfrm>
            <a:off x="825913" y="970197"/>
            <a:ext cx="1080120" cy="369332"/>
          </a:xfrm>
          <a:prstGeom prst="rect">
            <a:avLst/>
          </a:prstGeom>
          <a:noFill/>
        </p:spPr>
        <p:txBody>
          <a:bodyPr wrap="square" rtlCol="0">
            <a:spAutoFit/>
          </a:bodyPr>
          <a:lstStyle/>
          <a:p>
            <a:r>
              <a:rPr lang="en-GB" b="1" dirty="0" err="1">
                <a:latin typeface="Century Gothic" pitchFamily="34" charset="0"/>
              </a:rPr>
              <a:t>Cuivre</a:t>
            </a:r>
            <a:endParaRPr lang="en-GB" dirty="0"/>
          </a:p>
        </p:txBody>
      </p:sp>
      <p:sp>
        <p:nvSpPr>
          <p:cNvPr id="96" name="TextBox 95"/>
          <p:cNvSpPr txBox="1"/>
          <p:nvPr/>
        </p:nvSpPr>
        <p:spPr>
          <a:xfrm>
            <a:off x="6604857" y="863341"/>
            <a:ext cx="1808893" cy="1118255"/>
          </a:xfrm>
          <a:prstGeom prst="rect">
            <a:avLst/>
          </a:prstGeom>
          <a:noFill/>
        </p:spPr>
        <p:txBody>
          <a:bodyPr wrap="square" rtlCol="0">
            <a:spAutoFit/>
          </a:bodyPr>
          <a:lstStyle/>
          <a:p>
            <a:pPr>
              <a:lnSpc>
                <a:spcPts val="2000"/>
              </a:lnSpc>
            </a:pPr>
            <a:r>
              <a:rPr lang="en-GB" b="1" dirty="0">
                <a:latin typeface="Century Gothic" pitchFamily="34" charset="0"/>
              </a:rPr>
              <a:t>Centre de </a:t>
            </a:r>
            <a:r>
              <a:rPr lang="en-GB" b="1" dirty="0" err="1">
                <a:latin typeface="Century Gothic" pitchFamily="34" charset="0"/>
              </a:rPr>
              <a:t>recyclage</a:t>
            </a:r>
            <a:r>
              <a:rPr lang="en-GB" b="1" dirty="0">
                <a:latin typeface="Century Gothic" pitchFamily="34" charset="0"/>
              </a:rPr>
              <a:t> des </a:t>
            </a:r>
            <a:r>
              <a:rPr lang="en-GB" b="1" dirty="0" err="1">
                <a:latin typeface="Century Gothic" pitchFamily="34" charset="0"/>
              </a:rPr>
              <a:t>déchets</a:t>
            </a:r>
            <a:r>
              <a:rPr lang="en-GB" b="1" dirty="0">
                <a:latin typeface="Century Gothic" pitchFamily="34" charset="0"/>
              </a:rPr>
              <a:t> </a:t>
            </a:r>
            <a:r>
              <a:rPr lang="en-GB" b="1" dirty="0" err="1">
                <a:latin typeface="Century Gothic" pitchFamily="34" charset="0"/>
              </a:rPr>
              <a:t>électroniques</a:t>
            </a:r>
            <a:endParaRPr lang="en-GB" b="1" dirty="0">
              <a:latin typeface="Century Gothic" pitchFamily="34" charset="0"/>
            </a:endParaRPr>
          </a:p>
        </p:txBody>
      </p:sp>
      <p:sp>
        <p:nvSpPr>
          <p:cNvPr id="104" name="TextBox 103"/>
          <p:cNvSpPr txBox="1"/>
          <p:nvPr/>
        </p:nvSpPr>
        <p:spPr>
          <a:xfrm>
            <a:off x="3256336" y="1459314"/>
            <a:ext cx="2376264" cy="1969770"/>
          </a:xfrm>
          <a:prstGeom prst="rect">
            <a:avLst/>
          </a:prstGeom>
          <a:noFill/>
        </p:spPr>
        <p:txBody>
          <a:bodyPr wrap="square" rtlCol="0">
            <a:spAutoFit/>
          </a:bodyPr>
          <a:lstStyle/>
          <a:p>
            <a:r>
              <a:rPr lang="en-GB" sz="1400" dirty="0" err="1">
                <a:latin typeface="Century Gothic" pitchFamily="34" charset="0"/>
              </a:rPr>
              <a:t>Qu’est-ce</a:t>
            </a:r>
            <a:r>
              <a:rPr lang="en-GB" sz="1400" dirty="0">
                <a:latin typeface="Century Gothic" pitchFamily="34" charset="0"/>
              </a:rPr>
              <a:t> qui </a:t>
            </a:r>
            <a:r>
              <a:rPr lang="en-GB" sz="1400" dirty="0" err="1">
                <a:latin typeface="Century Gothic" pitchFamily="34" charset="0"/>
              </a:rPr>
              <a:t>produit</a:t>
            </a:r>
            <a:r>
              <a:rPr lang="en-GB" sz="1400" dirty="0">
                <a:latin typeface="Century Gothic" pitchFamily="34" charset="0"/>
              </a:rPr>
              <a:t> le </a:t>
            </a:r>
            <a:r>
              <a:rPr lang="en-GB" sz="1400" dirty="0" err="1">
                <a:latin typeface="Century Gothic" pitchFamily="34" charset="0"/>
              </a:rPr>
              <a:t>moins</a:t>
            </a:r>
            <a:r>
              <a:rPr lang="en-GB" sz="1400" dirty="0">
                <a:latin typeface="Century Gothic" pitchFamily="34" charset="0"/>
              </a:rPr>
              <a:t> de </a:t>
            </a:r>
            <a:r>
              <a:rPr lang="en-GB" sz="1400" dirty="0" err="1">
                <a:latin typeface="Century Gothic" pitchFamily="34" charset="0"/>
              </a:rPr>
              <a:t>déchets</a:t>
            </a:r>
            <a:r>
              <a:rPr lang="en-GB" sz="1400" dirty="0">
                <a:latin typeface="Century Gothic" pitchFamily="34" charset="0"/>
              </a:rPr>
              <a:t> ?</a:t>
            </a:r>
          </a:p>
          <a:p>
            <a:pPr marL="271463" indent="-271463">
              <a:spcBef>
                <a:spcPts val="600"/>
              </a:spcBef>
            </a:pPr>
            <a:r>
              <a:rPr lang="en-GB" sz="1400" b="1" dirty="0">
                <a:solidFill>
                  <a:schemeClr val="accent6">
                    <a:lumMod val="75000"/>
                  </a:schemeClr>
                </a:solidFill>
                <a:latin typeface="Century Gothic" pitchFamily="34" charset="0"/>
              </a:rPr>
              <a:t>A</a:t>
            </a:r>
            <a:r>
              <a:rPr lang="en-GB" sz="1400" dirty="0">
                <a:solidFill>
                  <a:schemeClr val="accent6">
                    <a:lumMod val="75000"/>
                  </a:schemeClr>
                </a:solidFill>
                <a:latin typeface="Century Gothic" pitchFamily="34" charset="0"/>
              </a:rPr>
              <a:t>	Recycler le </a:t>
            </a:r>
            <a:r>
              <a:rPr lang="en-GB" sz="1400" dirty="0" err="1">
                <a:solidFill>
                  <a:schemeClr val="accent6">
                    <a:lumMod val="75000"/>
                  </a:schemeClr>
                </a:solidFill>
                <a:latin typeface="Century Gothic" pitchFamily="34" charset="0"/>
              </a:rPr>
              <a:t>cuivre</a:t>
            </a:r>
            <a:r>
              <a:rPr lang="en-GB" sz="1400" dirty="0">
                <a:solidFill>
                  <a:schemeClr val="accent6">
                    <a:lumMod val="75000"/>
                  </a:schemeClr>
                </a:solidFill>
                <a:latin typeface="Century Gothic" pitchFamily="34" charset="0"/>
              </a:rPr>
              <a:t> </a:t>
            </a:r>
            <a:r>
              <a:rPr lang="en-GB" sz="1400" dirty="0" err="1">
                <a:solidFill>
                  <a:schemeClr val="accent6">
                    <a:lumMod val="75000"/>
                  </a:schemeClr>
                </a:solidFill>
                <a:latin typeface="Century Gothic" pitchFamily="34" charset="0"/>
              </a:rPr>
              <a:t>usagé</a:t>
            </a:r>
            <a:endParaRPr lang="en-GB" sz="1400" dirty="0">
              <a:solidFill>
                <a:schemeClr val="accent6">
                  <a:lumMod val="75000"/>
                </a:schemeClr>
              </a:solidFill>
              <a:latin typeface="Century Gothic" pitchFamily="34" charset="0"/>
            </a:endParaRPr>
          </a:p>
          <a:p>
            <a:pPr marL="271463" indent="-271463">
              <a:spcBef>
                <a:spcPts val="600"/>
              </a:spcBef>
            </a:pPr>
            <a:r>
              <a:rPr lang="en-GB" sz="1400" b="1" dirty="0">
                <a:latin typeface="Century Gothic" pitchFamily="34" charset="0"/>
              </a:rPr>
              <a:t>B</a:t>
            </a:r>
            <a:r>
              <a:rPr lang="en-GB" sz="1400" dirty="0">
                <a:latin typeface="Century Gothic" pitchFamily="34" charset="0"/>
              </a:rPr>
              <a:t>	</a:t>
            </a:r>
            <a:r>
              <a:rPr lang="en-GB" sz="1400" dirty="0" err="1">
                <a:latin typeface="Century Gothic" pitchFamily="34" charset="0"/>
              </a:rPr>
              <a:t>Obtenir</a:t>
            </a:r>
            <a:r>
              <a:rPr lang="en-GB" sz="1400" dirty="0">
                <a:latin typeface="Century Gothic" pitchFamily="34" charset="0"/>
              </a:rPr>
              <a:t> du </a:t>
            </a:r>
            <a:r>
              <a:rPr lang="en-GB" sz="1400" dirty="0" err="1">
                <a:latin typeface="Century Gothic" pitchFamily="34" charset="0"/>
              </a:rPr>
              <a:t>cuivre</a:t>
            </a:r>
            <a:r>
              <a:rPr lang="en-GB" sz="1400" dirty="0">
                <a:latin typeface="Century Gothic" pitchFamily="34" charset="0"/>
              </a:rPr>
              <a:t> à </a:t>
            </a:r>
            <a:r>
              <a:rPr lang="en-GB" sz="1400" dirty="0" err="1">
                <a:latin typeface="Century Gothic" pitchFamily="34" charset="0"/>
              </a:rPr>
              <a:t>partir</a:t>
            </a:r>
            <a:r>
              <a:rPr lang="en-GB" sz="1400" dirty="0">
                <a:latin typeface="Century Gothic" pitchFamily="34" charset="0"/>
              </a:rPr>
              <a:t> de </a:t>
            </a:r>
            <a:r>
              <a:rPr lang="en-GB" sz="1400" dirty="0" err="1">
                <a:latin typeface="Century Gothic" pitchFamily="34" charset="0"/>
              </a:rPr>
              <a:t>ses</a:t>
            </a:r>
            <a:r>
              <a:rPr lang="en-GB" sz="1400" dirty="0">
                <a:latin typeface="Century Gothic" pitchFamily="34" charset="0"/>
              </a:rPr>
              <a:t> </a:t>
            </a:r>
            <a:r>
              <a:rPr lang="en-GB" sz="1400" dirty="0" err="1">
                <a:latin typeface="Century Gothic" pitchFamily="34" charset="0"/>
              </a:rPr>
              <a:t>minéraux</a:t>
            </a:r>
            <a:r>
              <a:rPr lang="en-GB" sz="1400" dirty="0">
                <a:latin typeface="Century Gothic" pitchFamily="34" charset="0"/>
              </a:rPr>
              <a:t> </a:t>
            </a:r>
            <a:r>
              <a:rPr lang="en-GB" sz="1400" dirty="0" err="1">
                <a:latin typeface="Century Gothic" pitchFamily="34" charset="0"/>
              </a:rPr>
              <a:t>en</a:t>
            </a:r>
            <a:r>
              <a:rPr lang="en-GB" sz="1400" dirty="0">
                <a:latin typeface="Century Gothic" pitchFamily="34" charset="0"/>
              </a:rPr>
              <a:t> </a:t>
            </a:r>
            <a:r>
              <a:rPr lang="en-GB" sz="1400" dirty="0" err="1">
                <a:latin typeface="Century Gothic" pitchFamily="34" charset="0"/>
              </a:rPr>
              <a:t>chauffant</a:t>
            </a:r>
            <a:r>
              <a:rPr lang="en-GB" sz="1400" dirty="0">
                <a:latin typeface="Century Gothic" pitchFamily="34" charset="0"/>
              </a:rPr>
              <a:t> avec du </a:t>
            </a:r>
            <a:r>
              <a:rPr lang="en-GB" sz="1400" dirty="0" err="1">
                <a:latin typeface="Century Gothic" pitchFamily="34" charset="0"/>
              </a:rPr>
              <a:t>carbone</a:t>
            </a:r>
            <a:r>
              <a:rPr lang="en-GB" sz="1400" dirty="0">
                <a:latin typeface="Century Gothic" pitchFamily="34" charset="0"/>
              </a:rPr>
              <a:t>.</a:t>
            </a:r>
          </a:p>
        </p:txBody>
      </p:sp>
      <p:sp>
        <p:nvSpPr>
          <p:cNvPr id="105" name="TextBox 104"/>
          <p:cNvSpPr txBox="1"/>
          <p:nvPr/>
        </p:nvSpPr>
        <p:spPr>
          <a:xfrm>
            <a:off x="228600" y="1371600"/>
            <a:ext cx="2895600" cy="2131353"/>
          </a:xfrm>
          <a:prstGeom prst="rect">
            <a:avLst/>
          </a:prstGeom>
          <a:noFill/>
        </p:spPr>
        <p:txBody>
          <a:bodyPr wrap="square" rtlCol="0">
            <a:spAutoFit/>
          </a:bodyPr>
          <a:lstStyle/>
          <a:p>
            <a:r>
              <a:rPr lang="en-GB" sz="1000" dirty="0">
                <a:latin typeface="Century Gothic" pitchFamily="34" charset="0"/>
              </a:rPr>
              <a:t>A </a:t>
            </a:r>
            <a:r>
              <a:rPr lang="en-GB" sz="1000" dirty="0" err="1">
                <a:latin typeface="Century Gothic" pitchFamily="34" charset="0"/>
              </a:rPr>
              <a:t>certains</a:t>
            </a:r>
            <a:r>
              <a:rPr lang="en-GB" sz="1000" dirty="0">
                <a:latin typeface="Century Gothic" pitchFamily="34" charset="0"/>
              </a:rPr>
              <a:t> </a:t>
            </a:r>
            <a:r>
              <a:rPr lang="en-GB" sz="1000" dirty="0" err="1">
                <a:latin typeface="Century Gothic" pitchFamily="34" charset="0"/>
              </a:rPr>
              <a:t>endroits</a:t>
            </a:r>
            <a:r>
              <a:rPr lang="en-GB" sz="1000" dirty="0">
                <a:latin typeface="Century Gothic" pitchFamily="34" charset="0"/>
              </a:rPr>
              <a:t>, </a:t>
            </a:r>
            <a:r>
              <a:rPr lang="en-GB" sz="1000" dirty="0" err="1">
                <a:latin typeface="Century Gothic" pitchFamily="34" charset="0"/>
              </a:rPr>
              <a:t>il</a:t>
            </a:r>
            <a:r>
              <a:rPr lang="en-GB" sz="1000" dirty="0">
                <a:latin typeface="Century Gothic" pitchFamily="34" charset="0"/>
              </a:rPr>
              <a:t> </a:t>
            </a:r>
            <a:r>
              <a:rPr lang="en-GB" sz="1000" dirty="0" err="1">
                <a:latin typeface="Century Gothic" pitchFamily="34" charset="0"/>
              </a:rPr>
              <a:t>est</a:t>
            </a:r>
            <a:r>
              <a:rPr lang="en-GB" sz="1000" dirty="0">
                <a:latin typeface="Century Gothic" pitchFamily="34" charset="0"/>
              </a:rPr>
              <a:t> possible </a:t>
            </a:r>
            <a:r>
              <a:rPr lang="en-GB" sz="1000" dirty="0" err="1">
                <a:latin typeface="Century Gothic" pitchFamily="34" charset="0"/>
              </a:rPr>
              <a:t>d’obtenir</a:t>
            </a:r>
            <a:r>
              <a:rPr lang="en-GB" sz="1000" dirty="0">
                <a:latin typeface="Century Gothic" pitchFamily="34" charset="0"/>
              </a:rPr>
              <a:t> du </a:t>
            </a:r>
            <a:r>
              <a:rPr lang="en-GB" sz="1000" dirty="0" err="1">
                <a:latin typeface="Century Gothic" pitchFamily="34" charset="0"/>
              </a:rPr>
              <a:t>cuivre</a:t>
            </a:r>
            <a:r>
              <a:rPr lang="en-GB" sz="1000" dirty="0">
                <a:latin typeface="Century Gothic" pitchFamily="34" charset="0"/>
              </a:rPr>
              <a:t> </a:t>
            </a:r>
            <a:r>
              <a:rPr lang="en-GB" sz="1000" dirty="0" err="1">
                <a:latin typeface="Century Gothic" pitchFamily="34" charset="0"/>
              </a:rPr>
              <a:t>en</a:t>
            </a:r>
            <a:r>
              <a:rPr lang="en-GB" sz="1000" dirty="0">
                <a:latin typeface="Century Gothic" pitchFamily="34" charset="0"/>
              </a:rPr>
              <a:t> </a:t>
            </a:r>
            <a:r>
              <a:rPr lang="en-GB" sz="1000" dirty="0" err="1">
                <a:latin typeface="Century Gothic" pitchFamily="34" charset="0"/>
              </a:rPr>
              <a:t>brûlant</a:t>
            </a:r>
            <a:r>
              <a:rPr lang="en-GB" sz="1000" dirty="0">
                <a:latin typeface="Century Gothic" pitchFamily="34" charset="0"/>
              </a:rPr>
              <a:t> le </a:t>
            </a:r>
            <a:r>
              <a:rPr lang="en-GB" sz="1000" dirty="0" err="1">
                <a:latin typeface="Century Gothic" pitchFamily="34" charset="0"/>
              </a:rPr>
              <a:t>plastique</a:t>
            </a:r>
            <a:r>
              <a:rPr lang="en-GB" sz="1000" dirty="0">
                <a:latin typeface="Century Gothic" pitchFamily="34" charset="0"/>
              </a:rPr>
              <a:t> sur les </a:t>
            </a:r>
            <a:r>
              <a:rPr lang="fr-FR" sz="1000" dirty="0">
                <a:latin typeface="Century Gothic" pitchFamily="34" charset="0"/>
              </a:rPr>
              <a:t>câbles</a:t>
            </a:r>
            <a:r>
              <a:rPr lang="en-GB" sz="1000" dirty="0">
                <a:latin typeface="Century Gothic" pitchFamily="34" charset="0"/>
              </a:rPr>
              <a:t> </a:t>
            </a:r>
            <a:r>
              <a:rPr lang="en-GB" sz="1000" dirty="0" err="1">
                <a:latin typeface="Century Gothic" pitchFamily="34" charset="0"/>
              </a:rPr>
              <a:t>électriques</a:t>
            </a:r>
            <a:r>
              <a:rPr lang="en-GB" sz="1000" dirty="0">
                <a:latin typeface="Century Gothic" pitchFamily="34" charset="0"/>
              </a:rPr>
              <a:t> hors </a:t>
            </a:r>
            <a:r>
              <a:rPr lang="en-GB" sz="1000" dirty="0" err="1">
                <a:latin typeface="Century Gothic" pitchFamily="34" charset="0"/>
              </a:rPr>
              <a:t>d’usage</a:t>
            </a:r>
            <a:r>
              <a:rPr lang="en-GB" sz="1000" dirty="0">
                <a:latin typeface="Century Gothic" pitchFamily="34" charset="0"/>
              </a:rPr>
              <a:t>. Ce </a:t>
            </a:r>
            <a:r>
              <a:rPr lang="en-GB" sz="1000" dirty="0" err="1">
                <a:latin typeface="Century Gothic" pitchFamily="34" charset="0"/>
              </a:rPr>
              <a:t>procédé</a:t>
            </a:r>
            <a:r>
              <a:rPr lang="en-GB" sz="1000" dirty="0">
                <a:latin typeface="Century Gothic" pitchFamily="34" charset="0"/>
              </a:rPr>
              <a:t> </a:t>
            </a:r>
            <a:r>
              <a:rPr lang="en-GB" sz="1000" dirty="0" err="1">
                <a:latin typeface="Century Gothic" pitchFamily="34" charset="0"/>
              </a:rPr>
              <a:t>émet</a:t>
            </a:r>
            <a:r>
              <a:rPr lang="en-GB" sz="1000" dirty="0">
                <a:latin typeface="Century Gothic" pitchFamily="34" charset="0"/>
              </a:rPr>
              <a:t> des </a:t>
            </a:r>
            <a:r>
              <a:rPr lang="en-GB" sz="1000" dirty="0" err="1">
                <a:latin typeface="Century Gothic" pitchFamily="34" charset="0"/>
              </a:rPr>
              <a:t>dioxines</a:t>
            </a:r>
            <a:r>
              <a:rPr lang="en-GB" sz="1000" dirty="0">
                <a:latin typeface="Century Gothic" pitchFamily="34" charset="0"/>
              </a:rPr>
              <a:t>. </a:t>
            </a:r>
            <a:r>
              <a:rPr lang="en-GB" sz="1000" dirty="0" err="1">
                <a:latin typeface="Century Gothic" pitchFamily="34" charset="0"/>
              </a:rPr>
              <a:t>Laquelle</a:t>
            </a:r>
            <a:r>
              <a:rPr lang="en-GB" sz="1000" dirty="0">
                <a:latin typeface="Century Gothic" pitchFamily="34" charset="0"/>
              </a:rPr>
              <a:t> de </a:t>
            </a:r>
            <a:r>
              <a:rPr lang="en-GB" sz="1000" dirty="0" err="1">
                <a:latin typeface="Century Gothic" pitchFamily="34" charset="0"/>
              </a:rPr>
              <a:t>ces</a:t>
            </a:r>
            <a:r>
              <a:rPr lang="en-GB" sz="1000" dirty="0">
                <a:latin typeface="Century Gothic" pitchFamily="34" charset="0"/>
              </a:rPr>
              <a:t> propositions   </a:t>
            </a:r>
            <a:r>
              <a:rPr lang="en-GB" sz="1000" dirty="0" err="1">
                <a:latin typeface="Century Gothic" pitchFamily="34" charset="0"/>
              </a:rPr>
              <a:t>est</a:t>
            </a:r>
            <a:r>
              <a:rPr lang="en-GB" sz="1000" dirty="0">
                <a:latin typeface="Century Gothic" pitchFamily="34" charset="0"/>
              </a:rPr>
              <a:t> </a:t>
            </a:r>
            <a:r>
              <a:rPr lang="en-GB" sz="1000" dirty="0" err="1">
                <a:latin typeface="Century Gothic" pitchFamily="34" charset="0"/>
              </a:rPr>
              <a:t>fausse</a:t>
            </a:r>
            <a:r>
              <a:rPr lang="en-GB" sz="1000" dirty="0">
                <a:latin typeface="Century Gothic" pitchFamily="34" charset="0"/>
              </a:rPr>
              <a:t> ?</a:t>
            </a:r>
          </a:p>
          <a:p>
            <a:pPr marL="271463" indent="-271463">
              <a:spcBef>
                <a:spcPts val="300"/>
              </a:spcBef>
            </a:pPr>
            <a:r>
              <a:rPr lang="en-GB" sz="1000" b="1" dirty="0">
                <a:latin typeface="Century Gothic" pitchFamily="34" charset="0"/>
              </a:rPr>
              <a:t>A</a:t>
            </a:r>
            <a:r>
              <a:rPr lang="en-GB" sz="1000" dirty="0">
                <a:latin typeface="Century Gothic" pitchFamily="34" charset="0"/>
              </a:rPr>
              <a:t>	Les </a:t>
            </a:r>
            <a:r>
              <a:rPr lang="en-GB" sz="1000" dirty="0" err="1">
                <a:latin typeface="Century Gothic" pitchFamily="34" charset="0"/>
              </a:rPr>
              <a:t>dioxines</a:t>
            </a:r>
            <a:r>
              <a:rPr lang="en-GB" sz="1000" dirty="0">
                <a:latin typeface="Century Gothic" pitchFamily="34" charset="0"/>
              </a:rPr>
              <a:t> </a:t>
            </a:r>
            <a:r>
              <a:rPr lang="en-GB" sz="1000" dirty="0" err="1">
                <a:latin typeface="Century Gothic" pitchFamily="34" charset="0"/>
              </a:rPr>
              <a:t>sont</a:t>
            </a:r>
            <a:r>
              <a:rPr lang="en-GB" sz="1000" dirty="0">
                <a:latin typeface="Century Gothic" pitchFamily="34" charset="0"/>
              </a:rPr>
              <a:t> </a:t>
            </a:r>
            <a:r>
              <a:rPr lang="en-GB" sz="1000" dirty="0" err="1">
                <a:latin typeface="Century Gothic" pitchFamily="34" charset="0"/>
              </a:rPr>
              <a:t>hautement</a:t>
            </a:r>
            <a:r>
              <a:rPr lang="en-GB" sz="1000" dirty="0">
                <a:latin typeface="Century Gothic" pitchFamily="34" charset="0"/>
              </a:rPr>
              <a:t> </a:t>
            </a:r>
            <a:r>
              <a:rPr lang="en-GB" sz="1000" dirty="0" err="1">
                <a:latin typeface="Century Gothic" pitchFamily="34" charset="0"/>
              </a:rPr>
              <a:t>toxiques</a:t>
            </a:r>
            <a:endParaRPr lang="en-GB" sz="1000" dirty="0">
              <a:latin typeface="Century Gothic" pitchFamily="34" charset="0"/>
            </a:endParaRPr>
          </a:p>
          <a:p>
            <a:pPr marL="271463" indent="-271463">
              <a:spcBef>
                <a:spcPts val="300"/>
              </a:spcBef>
            </a:pPr>
            <a:r>
              <a:rPr lang="en-GB" sz="1000" b="1" dirty="0">
                <a:latin typeface="Century Gothic" pitchFamily="34" charset="0"/>
              </a:rPr>
              <a:t>B</a:t>
            </a:r>
            <a:r>
              <a:rPr lang="en-GB" sz="1000" dirty="0">
                <a:latin typeface="Century Gothic" pitchFamily="34" charset="0"/>
              </a:rPr>
              <a:t>	Les </a:t>
            </a:r>
            <a:r>
              <a:rPr lang="en-GB" sz="1000" dirty="0" err="1">
                <a:latin typeface="Century Gothic" pitchFamily="34" charset="0"/>
              </a:rPr>
              <a:t>dioxines</a:t>
            </a:r>
            <a:r>
              <a:rPr lang="en-GB" sz="1000" dirty="0">
                <a:latin typeface="Century Gothic" pitchFamily="34" charset="0"/>
              </a:rPr>
              <a:t> </a:t>
            </a:r>
            <a:r>
              <a:rPr lang="en-GB" sz="1000" dirty="0" err="1">
                <a:latin typeface="Century Gothic" pitchFamily="34" charset="0"/>
              </a:rPr>
              <a:t>peuvent</a:t>
            </a:r>
            <a:r>
              <a:rPr lang="en-GB" sz="1000" dirty="0">
                <a:latin typeface="Century Gothic" pitchFamily="34" charset="0"/>
              </a:rPr>
              <a:t> </a:t>
            </a:r>
            <a:r>
              <a:rPr lang="en-GB" sz="1000" dirty="0" err="1">
                <a:latin typeface="Century Gothic" pitchFamily="34" charset="0"/>
              </a:rPr>
              <a:t>provoquer</a:t>
            </a:r>
            <a:r>
              <a:rPr lang="en-GB" sz="1000" dirty="0">
                <a:latin typeface="Century Gothic" pitchFamily="34" charset="0"/>
              </a:rPr>
              <a:t> le cancer</a:t>
            </a:r>
          </a:p>
          <a:p>
            <a:pPr marL="271463" indent="-271463">
              <a:spcBef>
                <a:spcPts val="300"/>
              </a:spcBef>
            </a:pPr>
            <a:r>
              <a:rPr lang="en-GB" sz="1000" b="1" dirty="0">
                <a:latin typeface="Century Gothic" pitchFamily="34" charset="0"/>
              </a:rPr>
              <a:t>C</a:t>
            </a:r>
            <a:r>
              <a:rPr lang="en-GB" sz="1000" dirty="0">
                <a:latin typeface="Century Gothic" pitchFamily="34" charset="0"/>
              </a:rPr>
              <a:t>	Les </a:t>
            </a:r>
            <a:r>
              <a:rPr lang="en-GB" sz="1000" dirty="0" err="1">
                <a:latin typeface="Century Gothic" pitchFamily="34" charset="0"/>
              </a:rPr>
              <a:t>dioxines</a:t>
            </a:r>
            <a:r>
              <a:rPr lang="en-GB" sz="1000" dirty="0">
                <a:latin typeface="Century Gothic" pitchFamily="34" charset="0"/>
              </a:rPr>
              <a:t> </a:t>
            </a:r>
            <a:r>
              <a:rPr lang="en-GB" sz="1000" dirty="0" err="1">
                <a:latin typeface="Century Gothic" pitchFamily="34" charset="0"/>
              </a:rPr>
              <a:t>causent</a:t>
            </a:r>
            <a:r>
              <a:rPr lang="en-GB" sz="1000" dirty="0">
                <a:latin typeface="Century Gothic" pitchFamily="34" charset="0"/>
              </a:rPr>
              <a:t> des           </a:t>
            </a:r>
            <a:r>
              <a:rPr lang="en-GB" sz="1000" dirty="0" err="1" smtClean="0">
                <a:latin typeface="Century Gothic" pitchFamily="34" charset="0"/>
              </a:rPr>
              <a:t>problèmes</a:t>
            </a:r>
            <a:r>
              <a:rPr lang="en-GB" sz="1000" dirty="0" smtClean="0">
                <a:latin typeface="Century Gothic" pitchFamily="34" charset="0"/>
              </a:rPr>
              <a:t> </a:t>
            </a:r>
            <a:r>
              <a:rPr lang="en-GB" sz="1000" dirty="0">
                <a:latin typeface="Century Gothic" pitchFamily="34" charset="0"/>
              </a:rPr>
              <a:t>au </a:t>
            </a:r>
            <a:r>
              <a:rPr lang="en-GB" sz="1000" dirty="0" err="1">
                <a:latin typeface="Century Gothic" pitchFamily="34" charset="0"/>
              </a:rPr>
              <a:t>niveau</a:t>
            </a:r>
            <a:r>
              <a:rPr lang="en-GB" sz="1000" dirty="0">
                <a:latin typeface="Century Gothic" pitchFamily="34" charset="0"/>
              </a:rPr>
              <a:t> des hormones</a:t>
            </a:r>
          </a:p>
          <a:p>
            <a:pPr marL="271463" indent="-271463">
              <a:spcBef>
                <a:spcPts val="300"/>
              </a:spcBef>
            </a:pPr>
            <a:r>
              <a:rPr lang="en-GB" sz="1000" b="1" dirty="0">
                <a:solidFill>
                  <a:schemeClr val="accent6">
                    <a:lumMod val="75000"/>
                  </a:schemeClr>
                </a:solidFill>
                <a:latin typeface="Century Gothic" pitchFamily="34" charset="0"/>
              </a:rPr>
              <a:t>D</a:t>
            </a:r>
            <a:r>
              <a:rPr lang="en-GB" sz="1000" dirty="0">
                <a:solidFill>
                  <a:schemeClr val="accent6">
                    <a:lumMod val="75000"/>
                  </a:schemeClr>
                </a:solidFill>
                <a:latin typeface="Century Gothic" pitchFamily="34" charset="0"/>
              </a:rPr>
              <a:t>	Les </a:t>
            </a:r>
            <a:r>
              <a:rPr lang="en-GB" sz="1000" dirty="0" err="1">
                <a:solidFill>
                  <a:schemeClr val="accent6">
                    <a:lumMod val="75000"/>
                  </a:schemeClr>
                </a:solidFill>
                <a:latin typeface="Century Gothic" pitchFamily="34" charset="0"/>
              </a:rPr>
              <a:t>dioxines</a:t>
            </a:r>
            <a:r>
              <a:rPr lang="en-GB" sz="1000" dirty="0">
                <a:solidFill>
                  <a:schemeClr val="accent6">
                    <a:lumMod val="75000"/>
                  </a:schemeClr>
                </a:solidFill>
                <a:latin typeface="Century Gothic" pitchFamily="34" charset="0"/>
              </a:rPr>
              <a:t> ne </a:t>
            </a:r>
            <a:r>
              <a:rPr lang="en-GB" sz="1000" dirty="0" err="1">
                <a:solidFill>
                  <a:schemeClr val="accent6">
                    <a:lumMod val="75000"/>
                  </a:schemeClr>
                </a:solidFill>
                <a:latin typeface="Century Gothic" pitchFamily="34" charset="0"/>
              </a:rPr>
              <a:t>peuvent</a:t>
            </a:r>
            <a:r>
              <a:rPr lang="en-GB" sz="1000" dirty="0">
                <a:solidFill>
                  <a:schemeClr val="accent6">
                    <a:lumMod val="75000"/>
                  </a:schemeClr>
                </a:solidFill>
                <a:latin typeface="Century Gothic" pitchFamily="34" charset="0"/>
              </a:rPr>
              <a:t> </a:t>
            </a:r>
            <a:r>
              <a:rPr lang="en-GB" sz="1000" dirty="0" smtClean="0">
                <a:solidFill>
                  <a:schemeClr val="accent6">
                    <a:lumMod val="75000"/>
                  </a:schemeClr>
                </a:solidFill>
                <a:latin typeface="Century Gothic" pitchFamily="34" charset="0"/>
              </a:rPr>
              <a:t> </a:t>
            </a:r>
            <a:endParaRPr lang="en-GB" sz="1000" dirty="0" smtClean="0">
              <a:solidFill>
                <a:schemeClr val="accent6">
                  <a:lumMod val="75000"/>
                </a:schemeClr>
              </a:solidFill>
              <a:latin typeface="Century Gothic" pitchFamily="34" charset="0"/>
            </a:endParaRPr>
          </a:p>
          <a:p>
            <a:pPr marL="271463" indent="-271463">
              <a:spcBef>
                <a:spcPts val="300"/>
              </a:spcBef>
            </a:pPr>
            <a:r>
              <a:rPr lang="en-GB" sz="1000" dirty="0" smtClean="0">
                <a:solidFill>
                  <a:schemeClr val="accent6">
                    <a:lumMod val="75000"/>
                  </a:schemeClr>
                </a:solidFill>
                <a:latin typeface="Century Gothic" pitchFamily="34" charset="0"/>
              </a:rPr>
              <a:t>pas </a:t>
            </a:r>
            <a:r>
              <a:rPr lang="en-GB" sz="1000" dirty="0">
                <a:solidFill>
                  <a:schemeClr val="accent6">
                    <a:lumMod val="75000"/>
                  </a:schemeClr>
                </a:solidFill>
                <a:latin typeface="Century Gothic" pitchFamily="34" charset="0"/>
              </a:rPr>
              <a:t>affecter les </a:t>
            </a:r>
            <a:r>
              <a:rPr lang="en-GB" sz="1000" dirty="0" err="1">
                <a:solidFill>
                  <a:schemeClr val="accent6">
                    <a:lumMod val="75000"/>
                  </a:schemeClr>
                </a:solidFill>
                <a:latin typeface="Century Gothic" pitchFamily="34" charset="0"/>
              </a:rPr>
              <a:t>plantes</a:t>
            </a:r>
            <a:r>
              <a:rPr lang="en-GB" sz="1000" dirty="0">
                <a:solidFill>
                  <a:schemeClr val="accent6">
                    <a:lumMod val="75000"/>
                  </a:schemeClr>
                </a:solidFill>
                <a:latin typeface="Century Gothic" pitchFamily="34" charset="0"/>
              </a:rPr>
              <a:t>. </a:t>
            </a:r>
          </a:p>
        </p:txBody>
      </p:sp>
      <p:sp>
        <p:nvSpPr>
          <p:cNvPr id="106" name="TextBox 105"/>
          <p:cNvSpPr txBox="1"/>
          <p:nvPr/>
        </p:nvSpPr>
        <p:spPr>
          <a:xfrm>
            <a:off x="467544" y="4473497"/>
            <a:ext cx="2304256" cy="1831271"/>
          </a:xfrm>
          <a:prstGeom prst="rect">
            <a:avLst/>
          </a:prstGeom>
          <a:noFill/>
        </p:spPr>
        <p:txBody>
          <a:bodyPr wrap="square" rtlCol="0">
            <a:spAutoFit/>
          </a:bodyPr>
          <a:lstStyle/>
          <a:p>
            <a:r>
              <a:rPr lang="en-GB" sz="1400" dirty="0">
                <a:latin typeface="Century Gothic" pitchFamily="34" charset="0"/>
              </a:rPr>
              <a:t>Le </a:t>
            </a:r>
            <a:r>
              <a:rPr lang="en-GB" sz="1400" dirty="0" err="1">
                <a:latin typeface="Century Gothic" pitchFamily="34" charset="0"/>
              </a:rPr>
              <a:t>plastique</a:t>
            </a:r>
            <a:r>
              <a:rPr lang="en-GB" sz="1400" dirty="0">
                <a:latin typeface="Century Gothic" pitchFamily="34" charset="0"/>
              </a:rPr>
              <a:t> </a:t>
            </a:r>
            <a:r>
              <a:rPr lang="en-GB" sz="1400" dirty="0" err="1">
                <a:latin typeface="Century Gothic" pitchFamily="34" charset="0"/>
              </a:rPr>
              <a:t>dans</a:t>
            </a:r>
            <a:r>
              <a:rPr lang="en-GB" sz="1400" dirty="0">
                <a:latin typeface="Century Gothic" pitchFamily="34" charset="0"/>
              </a:rPr>
              <a:t> les </a:t>
            </a:r>
            <a:r>
              <a:rPr lang="en-GB" sz="1400" dirty="0" err="1">
                <a:latin typeface="Century Gothic" pitchFamily="34" charset="0"/>
              </a:rPr>
              <a:t>téléphones</a:t>
            </a:r>
            <a:r>
              <a:rPr lang="en-GB" sz="1400" dirty="0">
                <a:latin typeface="Century Gothic" pitchFamily="34" charset="0"/>
              </a:rPr>
              <a:t> </a:t>
            </a:r>
            <a:r>
              <a:rPr lang="en-GB" sz="1400" dirty="0" err="1">
                <a:latin typeface="Century Gothic" pitchFamily="34" charset="0"/>
              </a:rPr>
              <a:t>est</a:t>
            </a:r>
            <a:r>
              <a:rPr lang="en-GB" sz="1400" dirty="0">
                <a:latin typeface="Century Gothic" pitchFamily="34" charset="0"/>
              </a:rPr>
              <a:t> fait à </a:t>
            </a:r>
            <a:r>
              <a:rPr lang="en-GB" sz="1400" dirty="0" err="1">
                <a:latin typeface="Century Gothic" pitchFamily="34" charset="0"/>
              </a:rPr>
              <a:t>partir</a:t>
            </a:r>
            <a:r>
              <a:rPr lang="en-GB" sz="1400" dirty="0">
                <a:latin typeface="Century Gothic" pitchFamily="34" charset="0"/>
              </a:rPr>
              <a:t> de </a:t>
            </a:r>
            <a:r>
              <a:rPr lang="en-GB" sz="1400" dirty="0" err="1">
                <a:latin typeface="Century Gothic" pitchFamily="34" charset="0"/>
              </a:rPr>
              <a:t>quelle</a:t>
            </a:r>
            <a:r>
              <a:rPr lang="en-GB" sz="1400" dirty="0">
                <a:latin typeface="Century Gothic" pitchFamily="34" charset="0"/>
              </a:rPr>
              <a:t> </a:t>
            </a:r>
            <a:r>
              <a:rPr lang="en-GB" sz="1400" dirty="0" err="1">
                <a:latin typeface="Century Gothic" pitchFamily="34" charset="0"/>
              </a:rPr>
              <a:t>matière</a:t>
            </a:r>
            <a:r>
              <a:rPr lang="en-GB" sz="1400" dirty="0">
                <a:latin typeface="Century Gothic" pitchFamily="34" charset="0"/>
              </a:rPr>
              <a:t> première ?</a:t>
            </a:r>
          </a:p>
          <a:p>
            <a:pPr marL="271463" indent="-271463">
              <a:spcBef>
                <a:spcPts val="600"/>
              </a:spcBef>
            </a:pPr>
            <a:r>
              <a:rPr lang="en-GB" sz="1400" b="1" dirty="0">
                <a:solidFill>
                  <a:schemeClr val="accent6">
                    <a:lumMod val="75000"/>
                  </a:schemeClr>
                </a:solidFill>
                <a:latin typeface="Century Gothic" pitchFamily="34" charset="0"/>
              </a:rPr>
              <a:t>A</a:t>
            </a:r>
            <a:r>
              <a:rPr lang="en-GB" sz="1400" dirty="0">
                <a:solidFill>
                  <a:schemeClr val="accent6">
                    <a:lumMod val="75000"/>
                  </a:schemeClr>
                </a:solidFill>
                <a:latin typeface="Century Gothic" pitchFamily="34" charset="0"/>
              </a:rPr>
              <a:t>	</a:t>
            </a:r>
            <a:r>
              <a:rPr lang="en-GB" sz="1400" dirty="0" err="1">
                <a:solidFill>
                  <a:schemeClr val="accent6">
                    <a:lumMod val="75000"/>
                  </a:schemeClr>
                </a:solidFill>
                <a:latin typeface="Century Gothic" pitchFamily="34" charset="0"/>
              </a:rPr>
              <a:t>Pétrole</a:t>
            </a:r>
            <a:endParaRPr lang="en-GB" sz="1400" dirty="0">
              <a:solidFill>
                <a:schemeClr val="accent6">
                  <a:lumMod val="75000"/>
                </a:schemeClr>
              </a:solidFill>
              <a:latin typeface="Century Gothic" pitchFamily="34" charset="0"/>
            </a:endParaRPr>
          </a:p>
          <a:p>
            <a:pPr marL="271463" indent="-271463">
              <a:spcBef>
                <a:spcPts val="600"/>
              </a:spcBef>
            </a:pPr>
            <a:r>
              <a:rPr lang="en-GB" sz="1400" b="1" dirty="0">
                <a:latin typeface="Century Gothic" pitchFamily="34" charset="0"/>
              </a:rPr>
              <a:t>B</a:t>
            </a:r>
            <a:r>
              <a:rPr lang="en-GB" sz="1400" dirty="0">
                <a:latin typeface="Century Gothic" pitchFamily="34" charset="0"/>
              </a:rPr>
              <a:t>	</a:t>
            </a:r>
            <a:r>
              <a:rPr lang="en-GB" sz="1400" dirty="0" err="1">
                <a:latin typeface="Century Gothic" pitchFamily="34" charset="0"/>
              </a:rPr>
              <a:t>Bois</a:t>
            </a:r>
            <a:endParaRPr lang="en-GB" sz="1400" dirty="0">
              <a:latin typeface="Century Gothic" pitchFamily="34" charset="0"/>
            </a:endParaRPr>
          </a:p>
          <a:p>
            <a:pPr marL="271463" indent="-271463">
              <a:spcBef>
                <a:spcPts val="600"/>
              </a:spcBef>
            </a:pPr>
            <a:r>
              <a:rPr lang="en-GB" sz="1400" b="1" dirty="0">
                <a:latin typeface="Century Gothic" pitchFamily="34" charset="0"/>
              </a:rPr>
              <a:t>C</a:t>
            </a:r>
            <a:r>
              <a:rPr lang="en-GB" sz="1400" dirty="0">
                <a:latin typeface="Century Gothic" pitchFamily="34" charset="0"/>
              </a:rPr>
              <a:t>	</a:t>
            </a:r>
            <a:r>
              <a:rPr lang="en-GB" sz="1400" dirty="0" err="1">
                <a:latin typeface="Century Gothic" pitchFamily="34" charset="0"/>
              </a:rPr>
              <a:t>Minerai</a:t>
            </a:r>
            <a:r>
              <a:rPr lang="en-GB" sz="1400" dirty="0">
                <a:latin typeface="Century Gothic" pitchFamily="34" charset="0"/>
              </a:rPr>
              <a:t> de </a:t>
            </a:r>
            <a:r>
              <a:rPr lang="en-GB" sz="1400" dirty="0" err="1">
                <a:latin typeface="Century Gothic" pitchFamily="34" charset="0"/>
              </a:rPr>
              <a:t>plastique</a:t>
            </a:r>
            <a:endParaRPr lang="en-GB" sz="1400" dirty="0">
              <a:latin typeface="Century Gothic" pitchFamily="34" charset="0"/>
            </a:endParaRPr>
          </a:p>
        </p:txBody>
      </p:sp>
      <p:sp>
        <p:nvSpPr>
          <p:cNvPr id="107" name="TextBox 106"/>
          <p:cNvSpPr txBox="1"/>
          <p:nvPr/>
        </p:nvSpPr>
        <p:spPr>
          <a:xfrm>
            <a:off x="3015670" y="4423560"/>
            <a:ext cx="3304019" cy="2039020"/>
          </a:xfrm>
          <a:prstGeom prst="rect">
            <a:avLst/>
          </a:prstGeom>
          <a:noFill/>
        </p:spPr>
        <p:txBody>
          <a:bodyPr wrap="square" rtlCol="0">
            <a:spAutoFit/>
          </a:bodyPr>
          <a:lstStyle/>
          <a:p>
            <a:r>
              <a:rPr lang="en-GB" sz="1400" dirty="0" err="1">
                <a:latin typeface="Century Gothic" pitchFamily="34" charset="0"/>
              </a:rPr>
              <a:t>Pourquoi</a:t>
            </a:r>
            <a:r>
              <a:rPr lang="en-GB" sz="1400" dirty="0">
                <a:latin typeface="Century Gothic" pitchFamily="34" charset="0"/>
              </a:rPr>
              <a:t> les </a:t>
            </a:r>
            <a:r>
              <a:rPr lang="en-GB" sz="1400" dirty="0" err="1">
                <a:latin typeface="Century Gothic" pitchFamily="34" charset="0"/>
              </a:rPr>
              <a:t>scientifiques</a:t>
            </a:r>
            <a:r>
              <a:rPr lang="en-GB" sz="1400" dirty="0">
                <a:latin typeface="Century Gothic" pitchFamily="34" charset="0"/>
              </a:rPr>
              <a:t> </a:t>
            </a:r>
            <a:r>
              <a:rPr lang="en-GB" sz="1400" dirty="0" err="1">
                <a:latin typeface="Century Gothic" pitchFamily="34" charset="0"/>
              </a:rPr>
              <a:t>recherchent-ils</a:t>
            </a:r>
            <a:r>
              <a:rPr lang="en-GB" sz="1400" dirty="0">
                <a:latin typeface="Century Gothic" pitchFamily="34" charset="0"/>
              </a:rPr>
              <a:t> </a:t>
            </a:r>
            <a:r>
              <a:rPr lang="en-GB" sz="1400" dirty="0" err="1">
                <a:latin typeface="Century Gothic" pitchFamily="34" charset="0"/>
              </a:rPr>
              <a:t>une</a:t>
            </a:r>
            <a:r>
              <a:rPr lang="en-GB" sz="1400" dirty="0">
                <a:latin typeface="Century Gothic" pitchFamily="34" charset="0"/>
              </a:rPr>
              <a:t> alternative au </a:t>
            </a:r>
            <a:r>
              <a:rPr lang="en-GB" sz="1400" dirty="0" err="1">
                <a:latin typeface="Century Gothic" pitchFamily="34" charset="0"/>
              </a:rPr>
              <a:t>plastique</a:t>
            </a:r>
            <a:r>
              <a:rPr lang="en-GB" sz="1400" dirty="0">
                <a:latin typeface="Century Gothic" pitchFamily="34" charset="0"/>
              </a:rPr>
              <a:t> pour les </a:t>
            </a:r>
            <a:r>
              <a:rPr lang="en-GB" sz="1400" dirty="0" err="1">
                <a:latin typeface="Century Gothic" pitchFamily="34" charset="0"/>
              </a:rPr>
              <a:t>boîtiers</a:t>
            </a:r>
            <a:r>
              <a:rPr lang="en-GB" sz="1400" dirty="0">
                <a:latin typeface="Century Gothic" pitchFamily="34" charset="0"/>
              </a:rPr>
              <a:t> de </a:t>
            </a:r>
            <a:r>
              <a:rPr lang="en-GB" sz="1400" dirty="0" err="1">
                <a:latin typeface="Century Gothic" pitchFamily="34" charset="0"/>
              </a:rPr>
              <a:t>téléphone</a:t>
            </a:r>
            <a:r>
              <a:rPr lang="en-GB" sz="1400" dirty="0">
                <a:latin typeface="Century Gothic" pitchFamily="34" charset="0"/>
              </a:rPr>
              <a:t> ?</a:t>
            </a:r>
          </a:p>
          <a:p>
            <a:pPr marL="271463" indent="-271463">
              <a:spcBef>
                <a:spcPts val="600"/>
              </a:spcBef>
            </a:pPr>
            <a:r>
              <a:rPr lang="en-GB" sz="1400" b="1" dirty="0">
                <a:solidFill>
                  <a:schemeClr val="accent6">
                    <a:lumMod val="75000"/>
                  </a:schemeClr>
                </a:solidFill>
                <a:latin typeface="Century Gothic" pitchFamily="34" charset="0"/>
              </a:rPr>
              <a:t>A</a:t>
            </a:r>
            <a:r>
              <a:rPr lang="en-GB" sz="1400" dirty="0">
                <a:solidFill>
                  <a:schemeClr val="accent6">
                    <a:lumMod val="75000"/>
                  </a:schemeClr>
                </a:solidFill>
                <a:latin typeface="Century Gothic" pitchFamily="34" charset="0"/>
              </a:rPr>
              <a:t>	</a:t>
            </a:r>
            <a:r>
              <a:rPr lang="en-GB" sz="1100" dirty="0">
                <a:solidFill>
                  <a:schemeClr val="accent6">
                    <a:lumMod val="75000"/>
                  </a:schemeClr>
                </a:solidFill>
                <a:latin typeface="Century Gothic" pitchFamily="34" charset="0"/>
              </a:rPr>
              <a:t>Le </a:t>
            </a:r>
            <a:r>
              <a:rPr lang="en-GB" sz="1100" dirty="0" err="1">
                <a:solidFill>
                  <a:schemeClr val="accent6">
                    <a:lumMod val="75000"/>
                  </a:schemeClr>
                </a:solidFill>
                <a:latin typeface="Century Gothic" pitchFamily="34" charset="0"/>
              </a:rPr>
              <a:t>plastique</a:t>
            </a:r>
            <a:r>
              <a:rPr lang="en-GB" sz="1100" dirty="0">
                <a:solidFill>
                  <a:schemeClr val="accent6">
                    <a:lumMod val="75000"/>
                  </a:schemeClr>
                </a:solidFill>
                <a:latin typeface="Century Gothic" pitchFamily="34" charset="0"/>
              </a:rPr>
              <a:t> </a:t>
            </a:r>
            <a:r>
              <a:rPr lang="en-GB" sz="1100" dirty="0" err="1">
                <a:solidFill>
                  <a:schemeClr val="accent6">
                    <a:lumMod val="75000"/>
                  </a:schemeClr>
                </a:solidFill>
                <a:latin typeface="Century Gothic" pitchFamily="34" charset="0"/>
              </a:rPr>
              <a:t>est</a:t>
            </a:r>
            <a:r>
              <a:rPr lang="en-GB" sz="1100" dirty="0">
                <a:solidFill>
                  <a:schemeClr val="accent6">
                    <a:lumMod val="75000"/>
                  </a:schemeClr>
                </a:solidFill>
                <a:latin typeface="Century Gothic" pitchFamily="34" charset="0"/>
              </a:rPr>
              <a:t> </a:t>
            </a:r>
            <a:r>
              <a:rPr lang="en-GB" sz="1100" dirty="0" err="1">
                <a:solidFill>
                  <a:schemeClr val="accent6">
                    <a:lumMod val="75000"/>
                  </a:schemeClr>
                </a:solidFill>
                <a:latin typeface="Century Gothic" pitchFamily="34" charset="0"/>
              </a:rPr>
              <a:t>fabriqué</a:t>
            </a:r>
            <a:r>
              <a:rPr lang="en-GB" sz="1100" dirty="0">
                <a:solidFill>
                  <a:schemeClr val="accent6">
                    <a:lumMod val="75000"/>
                  </a:schemeClr>
                </a:solidFill>
                <a:latin typeface="Century Gothic" pitchFamily="34" charset="0"/>
              </a:rPr>
              <a:t> à </a:t>
            </a:r>
            <a:r>
              <a:rPr lang="en-GB" sz="1100" dirty="0" err="1">
                <a:solidFill>
                  <a:schemeClr val="accent6">
                    <a:lumMod val="75000"/>
                  </a:schemeClr>
                </a:solidFill>
                <a:latin typeface="Century Gothic" pitchFamily="34" charset="0"/>
              </a:rPr>
              <a:t>partir</a:t>
            </a:r>
            <a:r>
              <a:rPr lang="en-GB" sz="1100" dirty="0">
                <a:solidFill>
                  <a:schemeClr val="accent6">
                    <a:lumMod val="75000"/>
                  </a:schemeClr>
                </a:solidFill>
                <a:latin typeface="Century Gothic" pitchFamily="34" charset="0"/>
              </a:rPr>
              <a:t> d’un </a:t>
            </a:r>
            <a:r>
              <a:rPr lang="en-GB" sz="1100" dirty="0" err="1">
                <a:solidFill>
                  <a:schemeClr val="accent6">
                    <a:lumMod val="75000"/>
                  </a:schemeClr>
                </a:solidFill>
                <a:latin typeface="Century Gothic" pitchFamily="34" charset="0"/>
              </a:rPr>
              <a:t>matériau</a:t>
            </a:r>
            <a:r>
              <a:rPr lang="en-GB" sz="1100" dirty="0">
                <a:solidFill>
                  <a:schemeClr val="accent6">
                    <a:lumMod val="75000"/>
                  </a:schemeClr>
                </a:solidFill>
                <a:latin typeface="Century Gothic" pitchFamily="34" charset="0"/>
              </a:rPr>
              <a:t> non </a:t>
            </a:r>
            <a:r>
              <a:rPr lang="en-GB" sz="1100" dirty="0" err="1" smtClean="0">
                <a:solidFill>
                  <a:schemeClr val="accent6">
                    <a:lumMod val="75000"/>
                  </a:schemeClr>
                </a:solidFill>
                <a:latin typeface="Century Gothic" pitchFamily="34" charset="0"/>
              </a:rPr>
              <a:t>renouvelable</a:t>
            </a:r>
            <a:r>
              <a:rPr lang="en-GB" sz="1100" dirty="0" smtClean="0">
                <a:solidFill>
                  <a:schemeClr val="accent6">
                    <a:lumMod val="75000"/>
                  </a:schemeClr>
                </a:solidFill>
                <a:latin typeface="Century Gothic" pitchFamily="34" charset="0"/>
              </a:rPr>
              <a:t>.</a:t>
            </a:r>
          </a:p>
          <a:p>
            <a:pPr marL="271463" indent="-271463">
              <a:spcBef>
                <a:spcPts val="600"/>
              </a:spcBef>
            </a:pPr>
            <a:r>
              <a:rPr lang="en-GB" sz="1400" b="1" dirty="0" smtClean="0">
                <a:latin typeface="Century Gothic" pitchFamily="34" charset="0"/>
              </a:rPr>
              <a:t>B</a:t>
            </a:r>
            <a:r>
              <a:rPr lang="en-GB" sz="1400" dirty="0">
                <a:latin typeface="Century Gothic" pitchFamily="34" charset="0"/>
              </a:rPr>
              <a:t>	</a:t>
            </a:r>
            <a:r>
              <a:rPr lang="en-GB" sz="1100" dirty="0">
                <a:latin typeface="Century Gothic" pitchFamily="34" charset="0"/>
              </a:rPr>
              <a:t>Il </a:t>
            </a:r>
            <a:r>
              <a:rPr lang="en-GB" sz="1100" dirty="0" err="1">
                <a:latin typeface="Century Gothic" pitchFamily="34" charset="0"/>
              </a:rPr>
              <a:t>n’existe</a:t>
            </a:r>
            <a:r>
              <a:rPr lang="en-GB" sz="1100" dirty="0">
                <a:latin typeface="Century Gothic" pitchFamily="34" charset="0"/>
              </a:rPr>
              <a:t> pas de </a:t>
            </a:r>
            <a:r>
              <a:rPr lang="en-GB" sz="1100" dirty="0" err="1">
                <a:latin typeface="Century Gothic" pitchFamily="34" charset="0"/>
              </a:rPr>
              <a:t>plastique</a:t>
            </a:r>
            <a:r>
              <a:rPr lang="en-GB" sz="1100" dirty="0">
                <a:latin typeface="Century Gothic" pitchFamily="34" charset="0"/>
              </a:rPr>
              <a:t> </a:t>
            </a:r>
            <a:r>
              <a:rPr lang="en-GB" sz="1100" dirty="0" err="1" smtClean="0">
                <a:latin typeface="Century Gothic" pitchFamily="34" charset="0"/>
              </a:rPr>
              <a:t>présentant</a:t>
            </a:r>
            <a:r>
              <a:rPr lang="en-GB" sz="1100" dirty="0" smtClean="0">
                <a:latin typeface="Century Gothic" pitchFamily="34" charset="0"/>
              </a:rPr>
              <a:t/>
            </a:r>
            <a:br>
              <a:rPr lang="en-GB" sz="1100" dirty="0" smtClean="0">
                <a:latin typeface="Century Gothic" pitchFamily="34" charset="0"/>
              </a:rPr>
            </a:br>
            <a:r>
              <a:rPr lang="en-GB" sz="1100" dirty="0" smtClean="0">
                <a:latin typeface="Century Gothic" pitchFamily="34" charset="0"/>
              </a:rPr>
              <a:t> </a:t>
            </a:r>
            <a:r>
              <a:rPr lang="en-GB" sz="1100" dirty="0">
                <a:latin typeface="Century Gothic" pitchFamily="34" charset="0"/>
              </a:rPr>
              <a:t>les </a:t>
            </a:r>
            <a:r>
              <a:rPr lang="en-GB" sz="1100" dirty="0" err="1">
                <a:latin typeface="Century Gothic" pitchFamily="34" charset="0"/>
              </a:rPr>
              <a:t>propriétés</a:t>
            </a:r>
            <a:r>
              <a:rPr lang="en-GB" sz="1100" dirty="0">
                <a:latin typeface="Century Gothic" pitchFamily="34" charset="0"/>
              </a:rPr>
              <a:t> </a:t>
            </a:r>
            <a:r>
              <a:rPr lang="en-GB" sz="1100" dirty="0" err="1">
                <a:latin typeface="Century Gothic" pitchFamily="34" charset="0"/>
              </a:rPr>
              <a:t>requises</a:t>
            </a:r>
            <a:r>
              <a:rPr lang="en-GB" sz="1100" dirty="0">
                <a:latin typeface="Century Gothic" pitchFamily="34" charset="0"/>
              </a:rPr>
              <a:t> pour les </a:t>
            </a:r>
            <a:r>
              <a:rPr lang="en-GB" sz="1100" dirty="0" err="1" smtClean="0">
                <a:latin typeface="Century Gothic" pitchFamily="34" charset="0"/>
              </a:rPr>
              <a:t>boîtiers</a:t>
            </a:r>
            <a:r>
              <a:rPr lang="en-GB" sz="1100" dirty="0" smtClean="0">
                <a:latin typeface="Century Gothic" pitchFamily="34" charset="0"/>
              </a:rPr>
              <a:t/>
            </a:r>
            <a:br>
              <a:rPr lang="en-GB" sz="1100" dirty="0" smtClean="0">
                <a:latin typeface="Century Gothic" pitchFamily="34" charset="0"/>
              </a:rPr>
            </a:br>
            <a:r>
              <a:rPr lang="en-GB" sz="1100" dirty="0" smtClean="0">
                <a:latin typeface="Century Gothic" pitchFamily="34" charset="0"/>
              </a:rPr>
              <a:t> </a:t>
            </a:r>
            <a:r>
              <a:rPr lang="en-GB" sz="1100" dirty="0">
                <a:latin typeface="Century Gothic" pitchFamily="34" charset="0"/>
              </a:rPr>
              <a:t>de </a:t>
            </a:r>
            <a:r>
              <a:rPr lang="en-GB" sz="1100" dirty="0" err="1">
                <a:latin typeface="Century Gothic" pitchFamily="34" charset="0"/>
              </a:rPr>
              <a:t>téléphones</a:t>
            </a:r>
            <a:endParaRPr lang="en-GB" sz="1100" dirty="0">
              <a:latin typeface="Century Gothic" pitchFamily="34" charset="0"/>
            </a:endParaRPr>
          </a:p>
        </p:txBody>
      </p:sp>
      <p:sp>
        <p:nvSpPr>
          <p:cNvPr id="108" name="TextBox 107"/>
          <p:cNvSpPr txBox="1"/>
          <p:nvPr/>
        </p:nvSpPr>
        <p:spPr>
          <a:xfrm>
            <a:off x="6156175" y="4838089"/>
            <a:ext cx="2664297" cy="1892826"/>
          </a:xfrm>
          <a:prstGeom prst="rect">
            <a:avLst/>
          </a:prstGeom>
          <a:noFill/>
        </p:spPr>
        <p:txBody>
          <a:bodyPr wrap="square" rtlCol="0">
            <a:spAutoFit/>
          </a:bodyPr>
          <a:lstStyle/>
          <a:p>
            <a:r>
              <a:rPr lang="en-GB" sz="1200" dirty="0" err="1">
                <a:latin typeface="Century Gothic" pitchFamily="34" charset="0"/>
              </a:rPr>
              <a:t>En</a:t>
            </a:r>
            <a:r>
              <a:rPr lang="en-GB" sz="1200" dirty="0">
                <a:latin typeface="Century Gothic" pitchFamily="34" charset="0"/>
              </a:rPr>
              <a:t> 2014, au sein de </a:t>
            </a:r>
            <a:r>
              <a:rPr lang="en-GB" sz="1200" dirty="0" err="1">
                <a:latin typeface="Century Gothic" pitchFamily="34" charset="0"/>
              </a:rPr>
              <a:t>l’UE</a:t>
            </a:r>
            <a:r>
              <a:rPr lang="en-GB" sz="1200" dirty="0">
                <a:latin typeface="Century Gothic" pitchFamily="34" charset="0"/>
              </a:rPr>
              <a:t>, </a:t>
            </a:r>
            <a:r>
              <a:rPr lang="en-GB" sz="1200" dirty="0" err="1">
                <a:latin typeface="Century Gothic" pitchFamily="34" charset="0"/>
              </a:rPr>
              <a:t>quel</a:t>
            </a:r>
            <a:r>
              <a:rPr lang="en-GB" sz="1200" dirty="0">
                <a:latin typeface="Century Gothic" pitchFamily="34" charset="0"/>
              </a:rPr>
              <a:t> </a:t>
            </a:r>
            <a:r>
              <a:rPr lang="en-GB" sz="1200" dirty="0" err="1">
                <a:latin typeface="Century Gothic" pitchFamily="34" charset="0"/>
              </a:rPr>
              <a:t>pourcentage</a:t>
            </a:r>
            <a:r>
              <a:rPr lang="en-GB" sz="1200" dirty="0">
                <a:latin typeface="Century Gothic" pitchFamily="34" charset="0"/>
              </a:rPr>
              <a:t> de </a:t>
            </a:r>
            <a:r>
              <a:rPr lang="en-GB" sz="1200" dirty="0" err="1">
                <a:latin typeface="Century Gothic" pitchFamily="34" charset="0"/>
              </a:rPr>
              <a:t>déchets</a:t>
            </a:r>
            <a:r>
              <a:rPr lang="en-GB" sz="1200" dirty="0">
                <a:latin typeface="Century Gothic" pitchFamily="34" charset="0"/>
              </a:rPr>
              <a:t> </a:t>
            </a:r>
            <a:r>
              <a:rPr lang="en-GB" sz="1200" dirty="0" err="1">
                <a:latin typeface="Century Gothic" pitchFamily="34" charset="0"/>
              </a:rPr>
              <a:t>électroniques</a:t>
            </a:r>
            <a:r>
              <a:rPr lang="en-GB" sz="1200" dirty="0">
                <a:latin typeface="Century Gothic" pitchFamily="34" charset="0"/>
              </a:rPr>
              <a:t> a </a:t>
            </a:r>
            <a:r>
              <a:rPr lang="en-GB" sz="1200" dirty="0" err="1">
                <a:latin typeface="Century Gothic" pitchFamily="34" charset="0"/>
              </a:rPr>
              <a:t>été</a:t>
            </a:r>
            <a:r>
              <a:rPr lang="en-GB" sz="1200" dirty="0">
                <a:latin typeface="Century Gothic" pitchFamily="34" charset="0"/>
              </a:rPr>
              <a:t> </a:t>
            </a:r>
            <a:r>
              <a:rPr lang="en-GB" sz="1200" dirty="0" err="1">
                <a:latin typeface="Century Gothic" pitchFamily="34" charset="0"/>
              </a:rPr>
              <a:t>recyclé</a:t>
            </a:r>
            <a:r>
              <a:rPr lang="en-GB" sz="1200" dirty="0">
                <a:latin typeface="Century Gothic" pitchFamily="34" charset="0"/>
              </a:rPr>
              <a:t> par le </a:t>
            </a:r>
            <a:r>
              <a:rPr lang="en-GB" sz="1200" dirty="0" err="1">
                <a:latin typeface="Century Gothic" pitchFamily="34" charset="0"/>
              </a:rPr>
              <a:t>biais</a:t>
            </a:r>
            <a:r>
              <a:rPr lang="en-GB" sz="1200" dirty="0">
                <a:latin typeface="Century Gothic" pitchFamily="34" charset="0"/>
              </a:rPr>
              <a:t> des programmes </a:t>
            </a:r>
            <a:r>
              <a:rPr lang="en-GB" sz="1200" dirty="0" err="1">
                <a:latin typeface="Century Gothic" pitchFamily="34" charset="0"/>
              </a:rPr>
              <a:t>officiels</a:t>
            </a:r>
            <a:r>
              <a:rPr lang="en-GB" sz="1200" dirty="0">
                <a:latin typeface="Century Gothic" pitchFamily="34" charset="0"/>
              </a:rPr>
              <a:t> ?</a:t>
            </a:r>
          </a:p>
          <a:p>
            <a:pPr marL="271463" indent="-271463">
              <a:spcBef>
                <a:spcPts val="600"/>
              </a:spcBef>
            </a:pPr>
            <a:r>
              <a:rPr lang="en-GB" sz="1400" b="1" dirty="0">
                <a:latin typeface="Century Gothic" pitchFamily="34" charset="0"/>
              </a:rPr>
              <a:t>A</a:t>
            </a:r>
            <a:r>
              <a:rPr lang="en-GB" sz="1400" dirty="0">
                <a:latin typeface="Century Gothic" pitchFamily="34" charset="0"/>
              </a:rPr>
              <a:t>	1 %</a:t>
            </a:r>
          </a:p>
          <a:p>
            <a:pPr marL="271463" indent="-271463">
              <a:spcBef>
                <a:spcPts val="600"/>
              </a:spcBef>
            </a:pPr>
            <a:r>
              <a:rPr lang="en-GB" sz="1400" b="1" dirty="0">
                <a:latin typeface="Century Gothic" pitchFamily="34" charset="0"/>
              </a:rPr>
              <a:t>B</a:t>
            </a:r>
            <a:r>
              <a:rPr lang="en-GB" sz="1400" dirty="0">
                <a:latin typeface="Century Gothic" pitchFamily="34" charset="0"/>
              </a:rPr>
              <a:t>	12 %</a:t>
            </a:r>
          </a:p>
          <a:p>
            <a:pPr marL="271463" indent="-271463">
              <a:spcBef>
                <a:spcPts val="600"/>
              </a:spcBef>
            </a:pPr>
            <a:r>
              <a:rPr lang="en-GB" sz="1400" b="1" dirty="0">
                <a:solidFill>
                  <a:schemeClr val="accent6">
                    <a:lumMod val="75000"/>
                  </a:schemeClr>
                </a:solidFill>
                <a:latin typeface="Century Gothic" pitchFamily="34" charset="0"/>
              </a:rPr>
              <a:t>C</a:t>
            </a:r>
            <a:r>
              <a:rPr lang="en-GB" sz="1400" dirty="0">
                <a:solidFill>
                  <a:schemeClr val="accent6">
                    <a:lumMod val="75000"/>
                  </a:schemeClr>
                </a:solidFill>
                <a:latin typeface="Century Gothic" pitchFamily="34" charset="0"/>
              </a:rPr>
              <a:t>	40 %</a:t>
            </a:r>
          </a:p>
        </p:txBody>
      </p:sp>
      <p:sp>
        <p:nvSpPr>
          <p:cNvPr id="109" name="TextBox 108"/>
          <p:cNvSpPr txBox="1"/>
          <p:nvPr/>
        </p:nvSpPr>
        <p:spPr>
          <a:xfrm>
            <a:off x="6075723" y="2117973"/>
            <a:ext cx="3024336" cy="1615827"/>
          </a:xfrm>
          <a:prstGeom prst="rect">
            <a:avLst/>
          </a:prstGeom>
          <a:noFill/>
        </p:spPr>
        <p:txBody>
          <a:bodyPr wrap="square" rtlCol="0">
            <a:spAutoFit/>
          </a:bodyPr>
          <a:lstStyle/>
          <a:p>
            <a:r>
              <a:rPr lang="en-GB" sz="1200" dirty="0" err="1">
                <a:latin typeface="Century Gothic" pitchFamily="34" charset="0"/>
              </a:rPr>
              <a:t>En</a:t>
            </a:r>
            <a:r>
              <a:rPr lang="en-GB" sz="1200" dirty="0">
                <a:latin typeface="Century Gothic" pitchFamily="34" charset="0"/>
              </a:rPr>
              <a:t> 2014, au sein de </a:t>
            </a:r>
            <a:r>
              <a:rPr lang="en-GB" sz="1200" dirty="0" err="1">
                <a:latin typeface="Century Gothic" pitchFamily="34" charset="0"/>
              </a:rPr>
              <a:t>l’UE</a:t>
            </a:r>
            <a:r>
              <a:rPr lang="en-GB" sz="1200" dirty="0">
                <a:latin typeface="Century Gothic" pitchFamily="34" charset="0"/>
              </a:rPr>
              <a:t>, </a:t>
            </a:r>
            <a:r>
              <a:rPr lang="en-GB" sz="1200" dirty="0" err="1">
                <a:latin typeface="Century Gothic" pitchFamily="34" charset="0"/>
              </a:rPr>
              <a:t>quelle</a:t>
            </a:r>
            <a:r>
              <a:rPr lang="en-GB" sz="1200" dirty="0">
                <a:latin typeface="Century Gothic" pitchFamily="34" charset="0"/>
              </a:rPr>
              <a:t> </a:t>
            </a:r>
            <a:r>
              <a:rPr lang="en-GB" sz="1200" dirty="0" err="1">
                <a:latin typeface="Century Gothic" pitchFamily="34" charset="0"/>
              </a:rPr>
              <a:t>est</a:t>
            </a:r>
            <a:r>
              <a:rPr lang="en-GB" sz="1200" dirty="0">
                <a:latin typeface="Century Gothic" pitchFamily="34" charset="0"/>
              </a:rPr>
              <a:t> la </a:t>
            </a:r>
            <a:r>
              <a:rPr lang="en-GB" sz="1200" dirty="0" err="1">
                <a:latin typeface="Century Gothic" pitchFamily="34" charset="0"/>
              </a:rPr>
              <a:t>quantité</a:t>
            </a:r>
            <a:r>
              <a:rPr lang="en-GB" sz="1200" dirty="0">
                <a:latin typeface="Century Gothic" pitchFamily="34" charset="0"/>
              </a:rPr>
              <a:t> de </a:t>
            </a:r>
            <a:r>
              <a:rPr lang="en-GB" sz="1200" dirty="0" err="1">
                <a:latin typeface="Century Gothic" pitchFamily="34" charset="0"/>
              </a:rPr>
              <a:t>déchets</a:t>
            </a:r>
            <a:r>
              <a:rPr lang="en-GB" sz="1200" dirty="0">
                <a:latin typeface="Century Gothic" pitchFamily="34" charset="0"/>
              </a:rPr>
              <a:t> </a:t>
            </a:r>
            <a:r>
              <a:rPr lang="en-GB" sz="1200" dirty="0" err="1">
                <a:latin typeface="Century Gothic" pitchFamily="34" charset="0"/>
              </a:rPr>
              <a:t>électroniques</a:t>
            </a:r>
            <a:r>
              <a:rPr lang="en-GB" sz="1200" dirty="0">
                <a:latin typeface="Century Gothic" pitchFamily="34" charset="0"/>
              </a:rPr>
              <a:t> (y </a:t>
            </a:r>
            <a:r>
              <a:rPr lang="en-GB" sz="1200" dirty="0" err="1">
                <a:latin typeface="Century Gothic" pitchFamily="34" charset="0"/>
              </a:rPr>
              <a:t>compris</a:t>
            </a:r>
            <a:r>
              <a:rPr lang="en-GB" sz="1200" dirty="0">
                <a:latin typeface="Century Gothic" pitchFamily="34" charset="0"/>
              </a:rPr>
              <a:t> le </a:t>
            </a:r>
            <a:r>
              <a:rPr lang="en-GB" sz="1200" dirty="0" err="1">
                <a:latin typeface="Century Gothic" pitchFamily="34" charset="0"/>
              </a:rPr>
              <a:t>gros</a:t>
            </a:r>
            <a:r>
              <a:rPr lang="en-GB" sz="1200" dirty="0">
                <a:latin typeface="Century Gothic" pitchFamily="34" charset="0"/>
              </a:rPr>
              <a:t> </a:t>
            </a:r>
            <a:r>
              <a:rPr lang="en-GB" sz="1200" dirty="0" err="1">
                <a:latin typeface="Century Gothic" pitchFamily="34" charset="0"/>
              </a:rPr>
              <a:t>électroménager</a:t>
            </a:r>
            <a:r>
              <a:rPr lang="en-GB" sz="1200" dirty="0">
                <a:latin typeface="Century Gothic" pitchFamily="34" charset="0"/>
              </a:rPr>
              <a:t>) </a:t>
            </a:r>
            <a:r>
              <a:rPr lang="en-GB" sz="1200" dirty="0" err="1">
                <a:latin typeface="Century Gothic" pitchFamily="34" charset="0"/>
              </a:rPr>
              <a:t>jetés</a:t>
            </a:r>
            <a:r>
              <a:rPr lang="en-GB" sz="1200" dirty="0">
                <a:latin typeface="Century Gothic" pitchFamily="34" charset="0"/>
              </a:rPr>
              <a:t>, par </a:t>
            </a:r>
            <a:r>
              <a:rPr lang="en-GB" sz="1200" dirty="0" err="1">
                <a:latin typeface="Century Gothic" pitchFamily="34" charset="0"/>
              </a:rPr>
              <a:t>personne</a:t>
            </a:r>
            <a:r>
              <a:rPr lang="en-GB" sz="1200" dirty="0">
                <a:latin typeface="Century Gothic" pitchFamily="34" charset="0"/>
              </a:rPr>
              <a:t> ?</a:t>
            </a:r>
          </a:p>
          <a:p>
            <a:pPr marL="271463" indent="-271463">
              <a:spcBef>
                <a:spcPts val="600"/>
              </a:spcBef>
            </a:pPr>
            <a:r>
              <a:rPr lang="en-GB" sz="1200" b="1" dirty="0">
                <a:latin typeface="Century Gothic" pitchFamily="34" charset="0"/>
              </a:rPr>
              <a:t>A</a:t>
            </a:r>
            <a:r>
              <a:rPr lang="en-GB" sz="1200" dirty="0">
                <a:latin typeface="Century Gothic" pitchFamily="34" charset="0"/>
              </a:rPr>
              <a:t>	16 g</a:t>
            </a:r>
          </a:p>
          <a:p>
            <a:pPr marL="271463" indent="-271463">
              <a:spcBef>
                <a:spcPts val="600"/>
              </a:spcBef>
            </a:pPr>
            <a:r>
              <a:rPr lang="en-GB" sz="1200" b="1" dirty="0">
                <a:solidFill>
                  <a:schemeClr val="accent6">
                    <a:lumMod val="75000"/>
                  </a:schemeClr>
                </a:solidFill>
                <a:latin typeface="Century Gothic" pitchFamily="34" charset="0"/>
              </a:rPr>
              <a:t>B</a:t>
            </a:r>
            <a:r>
              <a:rPr lang="en-GB" sz="1200" dirty="0">
                <a:solidFill>
                  <a:schemeClr val="accent6">
                    <a:lumMod val="75000"/>
                  </a:schemeClr>
                </a:solidFill>
                <a:latin typeface="Century Gothic" pitchFamily="34" charset="0"/>
              </a:rPr>
              <a:t>	16 kg</a:t>
            </a:r>
          </a:p>
          <a:p>
            <a:pPr marL="271463" indent="-271463">
              <a:spcBef>
                <a:spcPts val="600"/>
              </a:spcBef>
            </a:pPr>
            <a:r>
              <a:rPr lang="en-GB" sz="1200" b="1" dirty="0">
                <a:latin typeface="Century Gothic" pitchFamily="34" charset="0"/>
              </a:rPr>
              <a:t>C</a:t>
            </a:r>
            <a:r>
              <a:rPr lang="en-GB" sz="1200" dirty="0">
                <a:latin typeface="Century Gothic" pitchFamily="34" charset="0"/>
              </a:rPr>
              <a:t>	16 tonnes</a:t>
            </a:r>
            <a:endParaRPr lang="en-GB" sz="1200" dirty="0"/>
          </a:p>
        </p:txBody>
      </p:sp>
      <p:sp>
        <p:nvSpPr>
          <p:cNvPr id="110" name="TextBox 109"/>
          <p:cNvSpPr txBox="1"/>
          <p:nvPr/>
        </p:nvSpPr>
        <p:spPr>
          <a:xfrm>
            <a:off x="755576" y="3995772"/>
            <a:ext cx="1182948" cy="369332"/>
          </a:xfrm>
          <a:prstGeom prst="rect">
            <a:avLst/>
          </a:prstGeom>
          <a:noFill/>
        </p:spPr>
        <p:txBody>
          <a:bodyPr wrap="square" rtlCol="0">
            <a:spAutoFit/>
          </a:bodyPr>
          <a:lstStyle/>
          <a:p>
            <a:r>
              <a:rPr lang="en-GB" b="1" dirty="0" err="1">
                <a:latin typeface="Century Gothic" pitchFamily="34" charset="0"/>
              </a:rPr>
              <a:t>Plastique</a:t>
            </a:r>
            <a:endParaRPr lang="en-GB" dirty="0"/>
          </a:p>
        </p:txBody>
      </p:sp>
      <p:sp>
        <p:nvSpPr>
          <p:cNvPr id="111" name="TextBox 110"/>
          <p:cNvSpPr txBox="1"/>
          <p:nvPr/>
        </p:nvSpPr>
        <p:spPr>
          <a:xfrm>
            <a:off x="3707903" y="4005064"/>
            <a:ext cx="1191073" cy="369332"/>
          </a:xfrm>
          <a:prstGeom prst="rect">
            <a:avLst/>
          </a:prstGeom>
          <a:noFill/>
        </p:spPr>
        <p:txBody>
          <a:bodyPr wrap="square" rtlCol="0">
            <a:spAutoFit/>
          </a:bodyPr>
          <a:lstStyle/>
          <a:p>
            <a:r>
              <a:rPr lang="en-GB" b="1" dirty="0" err="1">
                <a:latin typeface="Century Gothic" pitchFamily="34" charset="0"/>
              </a:rPr>
              <a:t>Plastique</a:t>
            </a:r>
            <a:endParaRPr lang="en-GB" dirty="0"/>
          </a:p>
        </p:txBody>
      </p:sp>
      <p:sp>
        <p:nvSpPr>
          <p:cNvPr id="112" name="TextBox 111"/>
          <p:cNvSpPr txBox="1"/>
          <p:nvPr/>
        </p:nvSpPr>
        <p:spPr>
          <a:xfrm>
            <a:off x="6516215" y="3861048"/>
            <a:ext cx="1791755" cy="1118255"/>
          </a:xfrm>
          <a:prstGeom prst="rect">
            <a:avLst/>
          </a:prstGeom>
          <a:noFill/>
        </p:spPr>
        <p:txBody>
          <a:bodyPr wrap="square" rtlCol="0">
            <a:spAutoFit/>
          </a:bodyPr>
          <a:lstStyle/>
          <a:p>
            <a:pPr>
              <a:lnSpc>
                <a:spcPts val="2000"/>
              </a:lnSpc>
            </a:pPr>
            <a:r>
              <a:rPr lang="en-GB" b="1" dirty="0">
                <a:latin typeface="Century Gothic" pitchFamily="34" charset="0"/>
              </a:rPr>
              <a:t>Centre de </a:t>
            </a:r>
            <a:r>
              <a:rPr lang="en-GB" b="1" dirty="0" err="1">
                <a:latin typeface="Century Gothic" pitchFamily="34" charset="0"/>
              </a:rPr>
              <a:t>recyclage</a:t>
            </a:r>
            <a:r>
              <a:rPr lang="en-GB" b="1" dirty="0">
                <a:latin typeface="Century Gothic" pitchFamily="34" charset="0"/>
              </a:rPr>
              <a:t> des </a:t>
            </a:r>
            <a:r>
              <a:rPr lang="en-GB" b="1" dirty="0" err="1">
                <a:latin typeface="Century Gothic" pitchFamily="34" charset="0"/>
              </a:rPr>
              <a:t>déchets</a:t>
            </a:r>
            <a:r>
              <a:rPr lang="en-GB" b="1" dirty="0">
                <a:latin typeface="Century Gothic" pitchFamily="34" charset="0"/>
              </a:rPr>
              <a:t> </a:t>
            </a:r>
            <a:r>
              <a:rPr lang="en-GB" b="1" dirty="0" err="1">
                <a:latin typeface="Century Gothic" pitchFamily="34" charset="0"/>
              </a:rPr>
              <a:t>électroniques</a:t>
            </a:r>
            <a:endParaRPr lang="en-GB" b="1" dirty="0">
              <a:latin typeface="Century Gothic" pitchFamily="34" charset="0"/>
            </a:endParaRPr>
          </a:p>
        </p:txBody>
      </p:sp>
      <p:pic>
        <p:nvPicPr>
          <p:cNvPr id="115" name="Picture 114" descr="ecycling.png"/>
          <p:cNvPicPr>
            <a:picLocks noChangeAspect="1"/>
          </p:cNvPicPr>
          <p:nvPr/>
        </p:nvPicPr>
        <p:blipFill>
          <a:blip r:embed="rId5" cstate="print"/>
          <a:stretch>
            <a:fillRect/>
          </a:stretch>
        </p:blipFill>
        <p:spPr>
          <a:xfrm>
            <a:off x="8120368" y="916669"/>
            <a:ext cx="901134" cy="845736"/>
          </a:xfrm>
          <a:prstGeom prst="rect">
            <a:avLst/>
          </a:prstGeom>
          <a:effectLst>
            <a:outerShdw blurRad="50800" dist="38100" dir="2700000" algn="tl" rotWithShape="0">
              <a:prstClr val="black">
                <a:alpha val="40000"/>
              </a:prstClr>
            </a:outerShdw>
          </a:effectLst>
        </p:spPr>
      </p:pic>
      <p:pic>
        <p:nvPicPr>
          <p:cNvPr id="116" name="Picture 115" descr="ecycling.png"/>
          <p:cNvPicPr>
            <a:picLocks noChangeAspect="1"/>
          </p:cNvPicPr>
          <p:nvPr/>
        </p:nvPicPr>
        <p:blipFill>
          <a:blip r:embed="rId5" cstate="print"/>
          <a:stretch>
            <a:fillRect/>
          </a:stretch>
        </p:blipFill>
        <p:spPr>
          <a:xfrm>
            <a:off x="8067424" y="3951528"/>
            <a:ext cx="901134" cy="845736"/>
          </a:xfrm>
          <a:prstGeom prst="rect">
            <a:avLst/>
          </a:prstGeom>
          <a:effectLst>
            <a:outerShdw blurRad="50800" dist="38100" dir="2700000" algn="tl" rotWithShape="0">
              <a:prstClr val="black">
                <a:alpha val="40000"/>
              </a:prstClr>
            </a:outerShdw>
          </a:effectLst>
        </p:spPr>
      </p:pic>
      <p:pic>
        <p:nvPicPr>
          <p:cNvPr id="52" name="Picture 51" descr="copper.png"/>
          <p:cNvPicPr>
            <a:picLocks noChangeAspect="1"/>
          </p:cNvPicPr>
          <p:nvPr/>
        </p:nvPicPr>
        <p:blipFill>
          <a:blip r:embed="rId6" cstate="print"/>
          <a:stretch>
            <a:fillRect/>
          </a:stretch>
        </p:blipFill>
        <p:spPr>
          <a:xfrm flipV="1">
            <a:off x="5220072" y="908720"/>
            <a:ext cx="720080" cy="636070"/>
          </a:xfrm>
          <a:prstGeom prst="rect">
            <a:avLst/>
          </a:prstGeom>
        </p:spPr>
      </p:pic>
      <p:pic>
        <p:nvPicPr>
          <p:cNvPr id="54" name="Picture 53" descr="copper.png"/>
          <p:cNvPicPr>
            <a:picLocks noChangeAspect="1"/>
          </p:cNvPicPr>
          <p:nvPr/>
        </p:nvPicPr>
        <p:blipFill>
          <a:blip r:embed="rId6" cstate="print"/>
          <a:stretch>
            <a:fillRect/>
          </a:stretch>
        </p:blipFill>
        <p:spPr>
          <a:xfrm flipV="1">
            <a:off x="2319627" y="879322"/>
            <a:ext cx="720080" cy="636070"/>
          </a:xfrm>
          <a:prstGeom prst="rect">
            <a:avLst/>
          </a:prstGeom>
        </p:spPr>
      </p:pic>
      <p:pic>
        <p:nvPicPr>
          <p:cNvPr id="55" name="Picture 54" descr="plastic square.png"/>
          <p:cNvPicPr>
            <a:picLocks noChangeAspect="1"/>
          </p:cNvPicPr>
          <p:nvPr/>
        </p:nvPicPr>
        <p:blipFill>
          <a:blip r:embed="rId7" cstate="print"/>
          <a:stretch>
            <a:fillRect/>
          </a:stretch>
        </p:blipFill>
        <p:spPr>
          <a:xfrm rot="16200000">
            <a:off x="2149381" y="3763387"/>
            <a:ext cx="637954" cy="977292"/>
          </a:xfrm>
          <a:prstGeom prst="rect">
            <a:avLst/>
          </a:prstGeom>
          <a:effectLst>
            <a:outerShdw blurRad="50800" dist="38100" dir="2700000" algn="tl" rotWithShape="0">
              <a:prstClr val="black">
                <a:alpha val="40000"/>
              </a:prstClr>
            </a:outerShdw>
          </a:effectLst>
        </p:spPr>
      </p:pic>
      <p:pic>
        <p:nvPicPr>
          <p:cNvPr id="56" name="Picture 55" descr="plastic square.png"/>
          <p:cNvPicPr>
            <a:picLocks noChangeAspect="1"/>
          </p:cNvPicPr>
          <p:nvPr/>
        </p:nvPicPr>
        <p:blipFill>
          <a:blip r:embed="rId7" cstate="print"/>
          <a:stretch>
            <a:fillRect/>
          </a:stretch>
        </p:blipFill>
        <p:spPr>
          <a:xfrm rot="16200000">
            <a:off x="5132529" y="3763387"/>
            <a:ext cx="637954" cy="977292"/>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9"/>
          <p:cNvGrpSpPr/>
          <p:nvPr/>
        </p:nvGrpSpPr>
        <p:grpSpPr>
          <a:xfrm>
            <a:off x="7596336" y="0"/>
            <a:ext cx="1512962" cy="641606"/>
            <a:chOff x="7596336" y="0"/>
            <a:chExt cx="1512962" cy="641606"/>
          </a:xfrm>
        </p:grpSpPr>
        <p:sp>
          <p:nvSpPr>
            <p:cNvPr id="69" name="TextBox 68"/>
            <p:cNvSpPr txBox="1"/>
            <p:nvPr/>
          </p:nvSpPr>
          <p:spPr>
            <a:xfrm>
              <a:off x="7596336" y="0"/>
              <a:ext cx="1008906" cy="338554"/>
            </a:xfrm>
            <a:prstGeom prst="rect">
              <a:avLst/>
            </a:prstGeom>
            <a:noFill/>
          </p:spPr>
          <p:txBody>
            <a:bodyPr wrap="square" rtlCol="0">
              <a:spAutoFit/>
            </a:bodyPr>
            <a:lstStyle/>
            <a:p>
              <a:pPr algn="r"/>
              <a:r>
                <a:rPr lang="en-GB" sz="1600" dirty="0">
                  <a:latin typeface="Century Gothic" pitchFamily="34" charset="0"/>
                </a:rPr>
                <a:t>Fiche 4</a:t>
              </a:r>
            </a:p>
          </p:txBody>
        </p:sp>
        <p:pic>
          <p:nvPicPr>
            <p:cNvPr id="70" name="Picture 69" descr="Student sheets.png"/>
            <p:cNvPicPr>
              <a:picLocks noChangeAspect="1"/>
            </p:cNvPicPr>
            <p:nvPr/>
          </p:nvPicPr>
          <p:blipFill>
            <a:blip r:embed="rId4" cstate="email">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a:ext>
              </a:extLst>
            </a:blip>
            <a:stretch>
              <a:fillRect/>
            </a:stretch>
          </p:blipFill>
          <p:spPr>
            <a:xfrm>
              <a:off x="8598815" y="44624"/>
              <a:ext cx="510483" cy="596982"/>
            </a:xfrm>
            <a:prstGeom prst="rect">
              <a:avLst/>
            </a:prstGeom>
          </p:spPr>
        </p:pic>
      </p:grpSp>
      <p:sp>
        <p:nvSpPr>
          <p:cNvPr id="71" name="TextBox 70"/>
          <p:cNvSpPr txBox="1"/>
          <p:nvPr/>
        </p:nvSpPr>
        <p:spPr>
          <a:xfrm>
            <a:off x="1547664" y="406412"/>
            <a:ext cx="6912767" cy="584775"/>
          </a:xfrm>
          <a:prstGeom prst="rect">
            <a:avLst/>
          </a:prstGeom>
          <a:noFill/>
        </p:spPr>
        <p:txBody>
          <a:bodyPr wrap="square" rtlCol="0">
            <a:spAutoFit/>
          </a:bodyPr>
          <a:lstStyle/>
          <a:p>
            <a:pPr algn="ctr"/>
            <a:r>
              <a:rPr lang="en-GB" sz="3200" dirty="0" err="1">
                <a:latin typeface="Century Gothic" pitchFamily="34" charset="0"/>
                <a:ea typeface="+mj-ea"/>
                <a:cs typeface="+mj-cs"/>
              </a:rPr>
              <a:t>Cartes</a:t>
            </a:r>
            <a:r>
              <a:rPr lang="en-GB" sz="3200" dirty="0">
                <a:latin typeface="Century Gothic" pitchFamily="34" charset="0"/>
                <a:ea typeface="+mj-ea"/>
                <a:cs typeface="+mj-cs"/>
              </a:rPr>
              <a:t> du </a:t>
            </a:r>
            <a:r>
              <a:rPr lang="en-GB" sz="3200" dirty="0" err="1">
                <a:latin typeface="Century Gothic" pitchFamily="34" charset="0"/>
                <a:ea typeface="+mj-ea"/>
                <a:cs typeface="+mj-cs"/>
              </a:rPr>
              <a:t>jeu</a:t>
            </a:r>
            <a:r>
              <a:rPr lang="en-GB" sz="3200" dirty="0">
                <a:latin typeface="Century Gothic" pitchFamily="34" charset="0"/>
                <a:ea typeface="+mj-ea"/>
                <a:cs typeface="+mj-cs"/>
              </a:rPr>
              <a:t> des </a:t>
            </a:r>
            <a:r>
              <a:rPr lang="en-GB" sz="3200" dirty="0" err="1">
                <a:latin typeface="Century Gothic" pitchFamily="34" charset="0"/>
                <a:ea typeface="+mj-ea"/>
                <a:cs typeface="+mj-cs"/>
              </a:rPr>
              <a:t>conséquences</a:t>
            </a:r>
            <a:endParaRPr lang="en-GB" sz="3200" dirty="0">
              <a:latin typeface="Century Gothic" pitchFamily="34" charset="0"/>
              <a:ea typeface="+mj-ea"/>
              <a:cs typeface="+mj-cs"/>
            </a:endParaRPr>
          </a:p>
        </p:txBody>
      </p:sp>
      <p:sp>
        <p:nvSpPr>
          <p:cNvPr id="8" name="Rectangle 7"/>
          <p:cNvSpPr/>
          <p:nvPr/>
        </p:nvSpPr>
        <p:spPr>
          <a:xfrm>
            <a:off x="251520" y="1340768"/>
            <a:ext cx="1440000" cy="1440000"/>
          </a:xfrm>
          <a:prstGeom prst="rect">
            <a:avLst/>
          </a:prstGeom>
          <a:noFill/>
          <a:ln w="3175">
            <a:solidFill>
              <a:srgbClr val="28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691680" y="1340768"/>
            <a:ext cx="1440000" cy="1440000"/>
          </a:xfrm>
          <a:prstGeom prst="rect">
            <a:avLst/>
          </a:prstGeom>
          <a:noFill/>
          <a:ln w="3175">
            <a:solidFill>
              <a:srgbClr val="28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132000" y="1340768"/>
            <a:ext cx="1440000" cy="1440000"/>
          </a:xfrm>
          <a:prstGeom prst="rect">
            <a:avLst/>
          </a:prstGeom>
          <a:noFill/>
          <a:ln w="3175">
            <a:solidFill>
              <a:srgbClr val="28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572000" y="1340768"/>
            <a:ext cx="1440000" cy="1440000"/>
          </a:xfrm>
          <a:prstGeom prst="rect">
            <a:avLst/>
          </a:prstGeom>
          <a:noFill/>
          <a:ln w="3175">
            <a:solidFill>
              <a:srgbClr val="28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012160" y="1340768"/>
            <a:ext cx="1440000" cy="1440000"/>
          </a:xfrm>
          <a:prstGeom prst="rect">
            <a:avLst/>
          </a:prstGeom>
          <a:noFill/>
          <a:ln w="3175">
            <a:solidFill>
              <a:srgbClr val="28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51520" y="2780928"/>
            <a:ext cx="1440000" cy="1440000"/>
          </a:xfrm>
          <a:prstGeom prst="rect">
            <a:avLst/>
          </a:prstGeom>
          <a:noFill/>
          <a:ln w="3175">
            <a:solidFill>
              <a:srgbClr val="28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691680" y="2780928"/>
            <a:ext cx="1440000" cy="1440000"/>
          </a:xfrm>
          <a:prstGeom prst="rect">
            <a:avLst/>
          </a:prstGeom>
          <a:noFill/>
          <a:ln w="3175">
            <a:solidFill>
              <a:srgbClr val="28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132000" y="2780928"/>
            <a:ext cx="1440000" cy="1440000"/>
          </a:xfrm>
          <a:prstGeom prst="rect">
            <a:avLst/>
          </a:prstGeom>
          <a:noFill/>
          <a:ln w="3175">
            <a:solidFill>
              <a:srgbClr val="28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572000" y="2780928"/>
            <a:ext cx="1440000" cy="1440000"/>
          </a:xfrm>
          <a:prstGeom prst="rect">
            <a:avLst/>
          </a:prstGeom>
          <a:noFill/>
          <a:ln w="3175">
            <a:solidFill>
              <a:srgbClr val="28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012160" y="2780928"/>
            <a:ext cx="1440000" cy="1440000"/>
          </a:xfrm>
          <a:prstGeom prst="rect">
            <a:avLst/>
          </a:prstGeom>
          <a:noFill/>
          <a:ln w="3175">
            <a:solidFill>
              <a:srgbClr val="28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51520" y="4221088"/>
            <a:ext cx="1440000" cy="1440000"/>
          </a:xfrm>
          <a:prstGeom prst="rect">
            <a:avLst/>
          </a:prstGeom>
          <a:noFill/>
          <a:ln w="3175">
            <a:solidFill>
              <a:srgbClr val="28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691680" y="4221088"/>
            <a:ext cx="1440000" cy="1440000"/>
          </a:xfrm>
          <a:prstGeom prst="rect">
            <a:avLst/>
          </a:prstGeom>
          <a:noFill/>
          <a:ln w="3175">
            <a:solidFill>
              <a:srgbClr val="28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132000" y="4221088"/>
            <a:ext cx="1440000" cy="1440000"/>
          </a:xfrm>
          <a:prstGeom prst="rect">
            <a:avLst/>
          </a:prstGeom>
          <a:noFill/>
          <a:ln w="3175">
            <a:solidFill>
              <a:srgbClr val="28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572000" y="4221088"/>
            <a:ext cx="1440000" cy="1440000"/>
          </a:xfrm>
          <a:prstGeom prst="rect">
            <a:avLst/>
          </a:prstGeom>
          <a:noFill/>
          <a:ln w="3175">
            <a:solidFill>
              <a:srgbClr val="28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012160" y="4221088"/>
            <a:ext cx="1440000" cy="1440000"/>
          </a:xfrm>
          <a:prstGeom prst="rect">
            <a:avLst/>
          </a:prstGeom>
          <a:noFill/>
          <a:ln w="3175">
            <a:solidFill>
              <a:srgbClr val="28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Process 22"/>
          <p:cNvSpPr/>
          <p:nvPr/>
        </p:nvSpPr>
        <p:spPr>
          <a:xfrm>
            <a:off x="7452320" y="1340768"/>
            <a:ext cx="1440000" cy="4320480"/>
          </a:xfrm>
          <a:prstGeom prst="flowChartProcess">
            <a:avLst/>
          </a:prstGeom>
          <a:noFill/>
          <a:ln w="3175">
            <a:solidFill>
              <a:srgbClr val="28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6044132" y="6161237"/>
            <a:ext cx="2706190" cy="369332"/>
          </a:xfrm>
          <a:prstGeom prst="rect">
            <a:avLst/>
          </a:prstGeom>
        </p:spPr>
        <p:txBody>
          <a:bodyPr wrap="none" anchor="ctr">
            <a:spAutoFit/>
          </a:bodyPr>
          <a:lstStyle/>
          <a:p>
            <a:r>
              <a:rPr lang="fr-FR" b="1" dirty="0">
                <a:solidFill>
                  <a:srgbClr val="2FA342"/>
                </a:solidFill>
                <a:latin typeface="Century Gothic" pitchFamily="34" charset="0"/>
              </a:rPr>
              <a:t>Démarche</a:t>
            </a:r>
            <a:r>
              <a:rPr lang="en-GB" b="1" dirty="0">
                <a:solidFill>
                  <a:srgbClr val="2FA342"/>
                </a:solidFill>
                <a:latin typeface="Century Gothic" pitchFamily="34" charset="0"/>
              </a:rPr>
              <a:t> scientifique</a:t>
            </a:r>
            <a:endParaRPr lang="en-GB" dirty="0">
              <a:solidFill>
                <a:srgbClr val="2FA342"/>
              </a:solidFill>
            </a:endParaRPr>
          </a:p>
        </p:txBody>
      </p:sp>
      <p:sp>
        <p:nvSpPr>
          <p:cNvPr id="11" name="Rectangle 10"/>
          <p:cNvSpPr/>
          <p:nvPr/>
        </p:nvSpPr>
        <p:spPr>
          <a:xfrm>
            <a:off x="3780351" y="6169662"/>
            <a:ext cx="1531188" cy="369332"/>
          </a:xfrm>
          <a:prstGeom prst="rect">
            <a:avLst/>
          </a:prstGeom>
        </p:spPr>
        <p:txBody>
          <a:bodyPr wrap="none" anchor="ctr">
            <a:spAutoFit/>
          </a:bodyPr>
          <a:lstStyle/>
          <a:p>
            <a:r>
              <a:rPr lang="en-GB" b="1" dirty="0">
                <a:solidFill>
                  <a:srgbClr val="008EC0"/>
                </a:solidFill>
                <a:latin typeface="Century Gothic" pitchFamily="34" charset="0"/>
              </a:rPr>
              <a:t>Notions clés</a:t>
            </a:r>
            <a:endParaRPr lang="en-GB" dirty="0">
              <a:solidFill>
                <a:srgbClr val="008EC0"/>
              </a:solidFill>
            </a:endParaRPr>
          </a:p>
        </p:txBody>
      </p:sp>
      <p:pic>
        <p:nvPicPr>
          <p:cNvPr id="12" name="Picture 11" descr="citizen.png"/>
          <p:cNvPicPr>
            <a:picLocks noChangeAspect="1"/>
          </p:cNvPicPr>
          <p:nvPr/>
        </p:nvPicPr>
        <p:blipFill>
          <a:blip r:embed="rId4" cstate="print"/>
          <a:stretch>
            <a:fillRect/>
          </a:stretch>
        </p:blipFill>
        <p:spPr>
          <a:xfrm>
            <a:off x="5468068" y="6093296"/>
            <a:ext cx="555213" cy="509281"/>
          </a:xfrm>
          <a:prstGeom prst="rect">
            <a:avLst/>
          </a:prstGeom>
          <a:effectLst>
            <a:outerShdw blurRad="50800" dist="38100" dir="2700000" algn="tl" rotWithShape="0">
              <a:prstClr val="black">
                <a:alpha val="40000"/>
              </a:prstClr>
            </a:outerShdw>
          </a:effectLst>
        </p:spPr>
      </p:pic>
      <p:pic>
        <p:nvPicPr>
          <p:cNvPr id="13" name="Picture 12" descr="knowledge.png"/>
          <p:cNvPicPr>
            <a:picLocks noChangeAspect="1"/>
          </p:cNvPicPr>
          <p:nvPr/>
        </p:nvPicPr>
        <p:blipFill>
          <a:blip r:embed="rId5" cstate="print"/>
          <a:stretch>
            <a:fillRect/>
          </a:stretch>
        </p:blipFill>
        <p:spPr>
          <a:xfrm>
            <a:off x="3131840" y="6106079"/>
            <a:ext cx="648511" cy="496498"/>
          </a:xfrm>
          <a:prstGeom prst="rect">
            <a:avLst/>
          </a:prstGeom>
          <a:effectLst>
            <a:outerShdw blurRad="50800" dist="38100" dir="2700000" algn="tl" rotWithShape="0">
              <a:prstClr val="black">
                <a:alpha val="40000"/>
              </a:prstClr>
            </a:outerShdw>
          </a:effectLst>
        </p:spPr>
      </p:pic>
      <p:sp>
        <p:nvSpPr>
          <p:cNvPr id="16" name="Rectangle 15"/>
          <p:cNvSpPr/>
          <p:nvPr/>
        </p:nvSpPr>
        <p:spPr>
          <a:xfrm>
            <a:off x="611560" y="1844824"/>
            <a:ext cx="5832648" cy="553998"/>
          </a:xfrm>
          <a:prstGeom prst="rect">
            <a:avLst/>
          </a:prstGeom>
        </p:spPr>
        <p:txBody>
          <a:bodyPr wrap="square">
            <a:spAutoFit/>
          </a:bodyPr>
          <a:lstStyle/>
          <a:p>
            <a:pPr fontAlgn="base">
              <a:spcBef>
                <a:spcPts val="1800"/>
              </a:spcBef>
            </a:pPr>
            <a:r>
              <a:rPr lang="en-GB" sz="3000" b="1" dirty="0">
                <a:solidFill>
                  <a:srgbClr val="4772C9"/>
                </a:solidFill>
                <a:latin typeface="Century Gothic" pitchFamily="34" charset="0"/>
              </a:rPr>
              <a:t>Les ressources sur Terre</a:t>
            </a:r>
            <a:endParaRPr lang="en-GB" sz="3000" dirty="0">
              <a:solidFill>
                <a:schemeClr val="tx2">
                  <a:lumMod val="60000"/>
                  <a:lumOff val="40000"/>
                </a:schemeClr>
              </a:solidFill>
              <a:latin typeface="Century Gothic" pitchFamily="34" charset="0"/>
            </a:endParaRPr>
          </a:p>
        </p:txBody>
      </p:sp>
      <p:sp>
        <p:nvSpPr>
          <p:cNvPr id="21" name="Rectangle 20"/>
          <p:cNvSpPr/>
          <p:nvPr/>
        </p:nvSpPr>
        <p:spPr>
          <a:xfrm>
            <a:off x="589952" y="958703"/>
            <a:ext cx="5602816" cy="646331"/>
          </a:xfrm>
          <a:prstGeom prst="rect">
            <a:avLst/>
          </a:prstGeom>
        </p:spPr>
        <p:txBody>
          <a:bodyPr wrap="none">
            <a:spAutoFit/>
          </a:bodyPr>
          <a:lstStyle/>
          <a:p>
            <a:pPr fontAlgn="base">
              <a:spcBef>
                <a:spcPts val="1800"/>
              </a:spcBef>
            </a:pPr>
            <a:r>
              <a:rPr lang="en-GB" sz="3600" b="1" dirty="0">
                <a:latin typeface="Century Gothic" pitchFamily="34" charset="0"/>
              </a:rPr>
              <a:t>Objectifs pédagogiques</a:t>
            </a:r>
          </a:p>
        </p:txBody>
      </p:sp>
      <p:sp>
        <p:nvSpPr>
          <p:cNvPr id="15" name="Rectangle 14"/>
          <p:cNvSpPr/>
          <p:nvPr/>
        </p:nvSpPr>
        <p:spPr>
          <a:xfrm>
            <a:off x="347296" y="2492896"/>
            <a:ext cx="8496944" cy="954107"/>
          </a:xfrm>
          <a:prstGeom prst="rect">
            <a:avLst/>
          </a:prstGeom>
        </p:spPr>
        <p:txBody>
          <a:bodyPr wrap="square">
            <a:spAutoFit/>
          </a:bodyPr>
          <a:lstStyle/>
          <a:p>
            <a:pPr marL="358775" indent="-358775" fontAlgn="base">
              <a:buClr>
                <a:srgbClr val="5986B7"/>
              </a:buClr>
              <a:buSzPct val="70000"/>
              <a:buFont typeface="Wingdings 2" pitchFamily="18" charset="2"/>
              <a:buChar char=""/>
            </a:pPr>
            <a:r>
              <a:rPr lang="en-GB" sz="2800" dirty="0">
                <a:solidFill>
                  <a:srgbClr val="558ED5"/>
                </a:solidFill>
                <a:latin typeface="Century Gothic" pitchFamily="34" charset="0"/>
              </a:rPr>
              <a:t>Expliquer pourquoi le recyclage de certaines matières est </a:t>
            </a:r>
            <a:r>
              <a:rPr lang="en-GB" sz="2800" dirty="0" err="1">
                <a:solidFill>
                  <a:srgbClr val="558ED5"/>
                </a:solidFill>
                <a:latin typeface="Century Gothic" pitchFamily="34" charset="0"/>
              </a:rPr>
              <a:t>particulièrement</a:t>
            </a:r>
            <a:r>
              <a:rPr lang="en-GB" sz="2800" dirty="0">
                <a:solidFill>
                  <a:srgbClr val="558ED5"/>
                </a:solidFill>
                <a:latin typeface="Century Gothic" pitchFamily="34" charset="0"/>
              </a:rPr>
              <a:t> important</a:t>
            </a:r>
          </a:p>
        </p:txBody>
      </p:sp>
      <p:sp>
        <p:nvSpPr>
          <p:cNvPr id="14" name="Rectangle 13"/>
          <p:cNvSpPr/>
          <p:nvPr/>
        </p:nvSpPr>
        <p:spPr>
          <a:xfrm>
            <a:off x="360120" y="3735545"/>
            <a:ext cx="6300112" cy="553998"/>
          </a:xfrm>
          <a:prstGeom prst="rect">
            <a:avLst/>
          </a:prstGeom>
        </p:spPr>
        <p:txBody>
          <a:bodyPr wrap="square">
            <a:spAutoFit/>
          </a:bodyPr>
          <a:lstStyle/>
          <a:p>
            <a:pPr fontAlgn="base">
              <a:spcBef>
                <a:spcPts val="1800"/>
              </a:spcBef>
            </a:pPr>
            <a:r>
              <a:rPr lang="en-GB" sz="3000" b="1" dirty="0">
                <a:solidFill>
                  <a:srgbClr val="00B050"/>
                </a:solidFill>
                <a:latin typeface="Century Gothic" pitchFamily="34" charset="0"/>
              </a:rPr>
              <a:t>Utiliser des </a:t>
            </a:r>
            <a:r>
              <a:rPr lang="en-GB" sz="3000" b="1" dirty="0" err="1">
                <a:solidFill>
                  <a:srgbClr val="00B050"/>
                </a:solidFill>
                <a:latin typeface="Century Gothic" pitchFamily="34" charset="0"/>
              </a:rPr>
              <a:t>compétences</a:t>
            </a:r>
            <a:r>
              <a:rPr lang="en-GB" sz="3000" b="1" dirty="0">
                <a:solidFill>
                  <a:srgbClr val="00B050"/>
                </a:solidFill>
                <a:latin typeface="Century Gothic" pitchFamily="34" charset="0"/>
              </a:rPr>
              <a:t> pour :</a:t>
            </a:r>
          </a:p>
        </p:txBody>
      </p:sp>
      <p:sp>
        <p:nvSpPr>
          <p:cNvPr id="17" name="Rectangle 16"/>
          <p:cNvSpPr/>
          <p:nvPr/>
        </p:nvSpPr>
        <p:spPr>
          <a:xfrm>
            <a:off x="347296" y="4353126"/>
            <a:ext cx="9180432" cy="1384995"/>
          </a:xfrm>
          <a:prstGeom prst="rect">
            <a:avLst/>
          </a:prstGeom>
        </p:spPr>
        <p:txBody>
          <a:bodyPr wrap="square">
            <a:spAutoFit/>
          </a:bodyPr>
          <a:lstStyle/>
          <a:p>
            <a:pPr marL="358775" indent="-358775" fontAlgn="base">
              <a:buClr>
                <a:srgbClr val="28A046"/>
              </a:buClr>
              <a:buSzPct val="70000"/>
              <a:buFont typeface="Wingdings 2" pitchFamily="18" charset="2"/>
              <a:buChar char=""/>
            </a:pPr>
            <a:r>
              <a:rPr lang="fr-FR" sz="2800" dirty="0">
                <a:solidFill>
                  <a:srgbClr val="28A046"/>
                </a:solidFill>
                <a:latin typeface="Century Gothic" pitchFamily="34" charset="0"/>
              </a:rPr>
              <a:t>Interroger les sources, critiquer les affirmations, analyser les schémas, envisager les conséquences </a:t>
            </a:r>
            <a:r>
              <a:rPr lang="fr-FR" sz="2800" dirty="0">
                <a:latin typeface="Century Gothic" pitchFamily="34" charset="0"/>
              </a:rPr>
              <a:t>et </a:t>
            </a:r>
            <a:r>
              <a:rPr lang="fr-FR" sz="2800" dirty="0">
                <a:solidFill>
                  <a:srgbClr val="28A046"/>
                </a:solidFill>
                <a:latin typeface="Century Gothic" pitchFamily="34" charset="0"/>
              </a:rPr>
              <a:t>communiquer les idées</a:t>
            </a:r>
          </a:p>
        </p:txBody>
      </p:sp>
    </p:spTree>
    <p:custDataLst>
      <p:tags r:id="rId1"/>
    </p:custDataLst>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83825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nodeType="withEffect">
                                  <p:stCondLst>
                                    <p:cond delay="1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10" presetClass="entr" presetSubtype="0" fill="hold" nodeType="withEffect">
                                  <p:stCondLst>
                                    <p:cond delay="1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21" grpId="0"/>
      <p:bldP spid="15" grpId="0"/>
      <p:bldP spid="14" grpId="0"/>
      <p:bldP spid="17"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9"/>
          <p:cNvGrpSpPr/>
          <p:nvPr/>
        </p:nvGrpSpPr>
        <p:grpSpPr>
          <a:xfrm>
            <a:off x="7813154" y="0"/>
            <a:ext cx="1296144" cy="641606"/>
            <a:chOff x="7813154" y="0"/>
            <a:chExt cx="1296144" cy="641606"/>
          </a:xfrm>
        </p:grpSpPr>
        <p:sp>
          <p:nvSpPr>
            <p:cNvPr id="69" name="TextBox 68"/>
            <p:cNvSpPr txBox="1"/>
            <p:nvPr/>
          </p:nvSpPr>
          <p:spPr>
            <a:xfrm>
              <a:off x="7813154" y="0"/>
              <a:ext cx="792088" cy="584775"/>
            </a:xfrm>
            <a:prstGeom prst="rect">
              <a:avLst/>
            </a:prstGeom>
            <a:noFill/>
          </p:spPr>
          <p:txBody>
            <a:bodyPr wrap="square" rtlCol="0">
              <a:spAutoFit/>
            </a:bodyPr>
            <a:lstStyle/>
            <a:p>
              <a:pPr algn="r"/>
              <a:r>
                <a:rPr lang="en-GB" sz="1600" dirty="0">
                  <a:latin typeface="Century Gothic" pitchFamily="34" charset="0"/>
                </a:rPr>
                <a:t>Fiche 5</a:t>
              </a:r>
            </a:p>
          </p:txBody>
        </p:sp>
        <p:pic>
          <p:nvPicPr>
            <p:cNvPr id="70" name="Picture 69" descr="Student sheets.png"/>
            <p:cNvPicPr>
              <a:picLocks noChangeAspect="1"/>
            </p:cNvPicPr>
            <p:nvPr/>
          </p:nvPicPr>
          <p:blipFill>
            <a:blip r:embed="rId4" cstate="email">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a:ext>
              </a:extLst>
            </a:blip>
            <a:stretch>
              <a:fillRect/>
            </a:stretch>
          </p:blipFill>
          <p:spPr>
            <a:xfrm>
              <a:off x="8598815" y="44624"/>
              <a:ext cx="510483" cy="596982"/>
            </a:xfrm>
            <a:prstGeom prst="rect">
              <a:avLst/>
            </a:prstGeom>
          </p:spPr>
        </p:pic>
      </p:grpSp>
      <p:sp>
        <p:nvSpPr>
          <p:cNvPr id="71" name="TextBox 70"/>
          <p:cNvSpPr txBox="1"/>
          <p:nvPr/>
        </p:nvSpPr>
        <p:spPr>
          <a:xfrm>
            <a:off x="1653794" y="242937"/>
            <a:ext cx="6408711" cy="553998"/>
          </a:xfrm>
          <a:prstGeom prst="rect">
            <a:avLst/>
          </a:prstGeom>
          <a:noFill/>
        </p:spPr>
        <p:txBody>
          <a:bodyPr wrap="square" rtlCol="0">
            <a:spAutoFit/>
          </a:bodyPr>
          <a:lstStyle/>
          <a:p>
            <a:pPr algn="ctr"/>
            <a:r>
              <a:rPr lang="en-GB" sz="3000" dirty="0" err="1">
                <a:latin typeface="Century Gothic" pitchFamily="34" charset="0"/>
                <a:ea typeface="+mj-ea"/>
                <a:cs typeface="+mj-cs"/>
              </a:rPr>
              <a:t>Règles</a:t>
            </a:r>
            <a:r>
              <a:rPr lang="en-GB" sz="3000" dirty="0">
                <a:latin typeface="Century Gothic" pitchFamily="34" charset="0"/>
                <a:ea typeface="+mj-ea"/>
                <a:cs typeface="+mj-cs"/>
              </a:rPr>
              <a:t> du </a:t>
            </a:r>
            <a:r>
              <a:rPr lang="en-GB" sz="3000" dirty="0" err="1">
                <a:latin typeface="Century Gothic" pitchFamily="34" charset="0"/>
                <a:ea typeface="+mj-ea"/>
                <a:cs typeface="+mj-cs"/>
              </a:rPr>
              <a:t>jeu</a:t>
            </a:r>
            <a:r>
              <a:rPr lang="en-GB" sz="3000" dirty="0">
                <a:latin typeface="Century Gothic" pitchFamily="34" charset="0"/>
                <a:ea typeface="+mj-ea"/>
                <a:cs typeface="+mj-cs"/>
              </a:rPr>
              <a:t> des </a:t>
            </a:r>
            <a:r>
              <a:rPr lang="en-GB" sz="3000" dirty="0" err="1">
                <a:latin typeface="Century Gothic" pitchFamily="34" charset="0"/>
                <a:ea typeface="+mj-ea"/>
                <a:cs typeface="+mj-cs"/>
              </a:rPr>
              <a:t>conséquences</a:t>
            </a:r>
            <a:endParaRPr lang="en-GB" sz="3000" dirty="0">
              <a:latin typeface="Century Gothic" pitchFamily="34" charset="0"/>
              <a:ea typeface="+mj-ea"/>
              <a:cs typeface="+mj-cs"/>
            </a:endParaRPr>
          </a:p>
        </p:txBody>
      </p:sp>
      <p:sp>
        <p:nvSpPr>
          <p:cNvPr id="37" name="TextBox 36"/>
          <p:cNvSpPr txBox="1"/>
          <p:nvPr/>
        </p:nvSpPr>
        <p:spPr>
          <a:xfrm>
            <a:off x="4572000" y="2611949"/>
            <a:ext cx="4392488" cy="4370427"/>
          </a:xfrm>
          <a:prstGeom prst="rect">
            <a:avLst/>
          </a:prstGeom>
          <a:noFill/>
        </p:spPr>
        <p:txBody>
          <a:bodyPr wrap="square" rtlCol="0">
            <a:spAutoFit/>
          </a:bodyPr>
          <a:lstStyle/>
          <a:p>
            <a:pPr marL="228600" indent="-228600">
              <a:spcBef>
                <a:spcPts val="1200"/>
              </a:spcBef>
            </a:pPr>
            <a:r>
              <a:rPr lang="fr-FR" sz="1400" b="1" dirty="0">
                <a:solidFill>
                  <a:srgbClr val="2FA342"/>
                </a:solidFill>
                <a:latin typeface="Century Gothic" pitchFamily="34" charset="0"/>
              </a:rPr>
              <a:t>4</a:t>
            </a:r>
            <a:r>
              <a:rPr lang="fr-FR" sz="1400" dirty="0">
                <a:latin typeface="Century Gothic" pitchFamily="34" charset="0"/>
              </a:rPr>
              <a:t>	Maintenant, vous allez remplir les cases numéro 2 uniquement. Ce sont les conséquences des suggestions dans les cases numéro 1.</a:t>
            </a:r>
            <a:endParaRPr lang="fr-FR" sz="1400" b="1" dirty="0">
              <a:solidFill>
                <a:srgbClr val="C00000"/>
              </a:solidFill>
              <a:latin typeface="Century Gothic" pitchFamily="34" charset="0"/>
            </a:endParaRPr>
          </a:p>
          <a:p>
            <a:pPr marL="228600" indent="-228600">
              <a:spcBef>
                <a:spcPts val="1200"/>
              </a:spcBef>
            </a:pPr>
            <a:r>
              <a:rPr lang="fr-FR" sz="1400" b="1" dirty="0">
                <a:solidFill>
                  <a:srgbClr val="2FA342"/>
                </a:solidFill>
                <a:latin typeface="Century Gothic" pitchFamily="34" charset="0"/>
              </a:rPr>
              <a:t>5</a:t>
            </a:r>
            <a:r>
              <a:rPr lang="fr-FR" sz="1400" dirty="0">
                <a:latin typeface="Century Gothic" pitchFamily="34" charset="0"/>
              </a:rPr>
              <a:t>	Continuer jusqu’à ce que toutes les cases numéro 2 soient remplies. Ensuite vous remplirez les numéro 3.</a:t>
            </a:r>
          </a:p>
          <a:p>
            <a:pPr marL="228600" indent="-228600">
              <a:spcBef>
                <a:spcPts val="1200"/>
              </a:spcBef>
            </a:pPr>
            <a:r>
              <a:rPr lang="fr-FR" sz="1400" b="1" dirty="0">
                <a:solidFill>
                  <a:srgbClr val="2FA342"/>
                </a:solidFill>
                <a:latin typeface="Century Gothic" pitchFamily="34" charset="0"/>
              </a:rPr>
              <a:t>6</a:t>
            </a:r>
            <a:r>
              <a:rPr lang="fr-FR" sz="1400" dirty="0">
                <a:latin typeface="Century Gothic" pitchFamily="34" charset="0"/>
              </a:rPr>
              <a:t>	Une fois que toutes les cases sont remplies, passer en revue toutes les cases 2 et 3, et décider si c’est une conséquence positive ou négative. (certaines peuvent être à les deux à la fois. Marquer toutes les conséquences négatives en rouge, et les conséquences positives en vert.</a:t>
            </a:r>
          </a:p>
          <a:p>
            <a:pPr marL="228600" indent="-228600">
              <a:spcBef>
                <a:spcPts val="1200"/>
              </a:spcBef>
            </a:pPr>
            <a:r>
              <a:rPr lang="fr-FR" sz="1400" b="1" dirty="0">
                <a:solidFill>
                  <a:srgbClr val="2FA342"/>
                </a:solidFill>
                <a:latin typeface="Century Gothic" pitchFamily="34" charset="0"/>
              </a:rPr>
              <a:t>7</a:t>
            </a:r>
            <a:r>
              <a:rPr lang="fr-FR" sz="1400" dirty="0">
                <a:latin typeface="Century Gothic" pitchFamily="34" charset="0"/>
              </a:rPr>
              <a:t>	Ensuite, compter le nombre de conséquences négatives et positives.</a:t>
            </a:r>
          </a:p>
          <a:p>
            <a:pPr marL="228600" indent="-228600">
              <a:spcBef>
                <a:spcPts val="1200"/>
              </a:spcBef>
            </a:pPr>
            <a:endParaRPr lang="en-GB" sz="1400" dirty="0">
              <a:latin typeface="Century Gothic" pitchFamily="34" charset="0"/>
            </a:endParaRPr>
          </a:p>
        </p:txBody>
      </p:sp>
      <p:sp>
        <p:nvSpPr>
          <p:cNvPr id="38" name="TextBox 37"/>
          <p:cNvSpPr txBox="1"/>
          <p:nvPr/>
        </p:nvSpPr>
        <p:spPr>
          <a:xfrm>
            <a:off x="5652120" y="1268760"/>
            <a:ext cx="3024336" cy="830997"/>
          </a:xfrm>
          <a:prstGeom prst="rect">
            <a:avLst/>
          </a:prstGeom>
          <a:noFill/>
        </p:spPr>
        <p:txBody>
          <a:bodyPr wrap="square" rtlCol="0">
            <a:spAutoFit/>
          </a:bodyPr>
          <a:lstStyle/>
          <a:p>
            <a:r>
              <a:rPr lang="en-GB" sz="1600" dirty="0" err="1">
                <a:latin typeface="Century Gothic" pitchFamily="34" charset="0"/>
              </a:rPr>
              <a:t>Une</a:t>
            </a:r>
            <a:r>
              <a:rPr lang="en-GB" sz="1600" dirty="0">
                <a:latin typeface="Century Gothic" pitchFamily="34" charset="0"/>
              </a:rPr>
              <a:t> </a:t>
            </a:r>
            <a:r>
              <a:rPr lang="en-GB" sz="1600" dirty="0" err="1">
                <a:latin typeface="Century Gothic" pitchFamily="34" charset="0"/>
              </a:rPr>
              <a:t>conséquence</a:t>
            </a:r>
            <a:r>
              <a:rPr lang="en-GB" sz="1600" dirty="0">
                <a:latin typeface="Century Gothic" pitchFamily="34" charset="0"/>
              </a:rPr>
              <a:t> </a:t>
            </a:r>
            <a:r>
              <a:rPr lang="en-GB" sz="1600" dirty="0" err="1">
                <a:latin typeface="Century Gothic" pitchFamily="34" charset="0"/>
              </a:rPr>
              <a:t>est</a:t>
            </a:r>
            <a:r>
              <a:rPr lang="en-GB" sz="1600" dirty="0">
                <a:latin typeface="Century Gothic" pitchFamily="34" charset="0"/>
              </a:rPr>
              <a:t> </a:t>
            </a:r>
            <a:r>
              <a:rPr lang="en-GB" sz="1600" dirty="0" err="1">
                <a:latin typeface="Century Gothic" pitchFamily="34" charset="0"/>
              </a:rPr>
              <a:t>une</a:t>
            </a:r>
            <a:r>
              <a:rPr lang="en-GB" sz="1600" dirty="0">
                <a:latin typeface="Century Gothic" pitchFamily="34" charset="0"/>
              </a:rPr>
              <a:t> action avec un </a:t>
            </a:r>
            <a:r>
              <a:rPr lang="en-GB" sz="1600" dirty="0" err="1">
                <a:latin typeface="Century Gothic" pitchFamily="34" charset="0"/>
              </a:rPr>
              <a:t>effet</a:t>
            </a:r>
            <a:r>
              <a:rPr lang="en-GB" sz="1600" dirty="0">
                <a:latin typeface="Century Gothic" pitchFamily="34" charset="0"/>
              </a:rPr>
              <a:t> </a:t>
            </a:r>
            <a:r>
              <a:rPr lang="en-GB" sz="1600" dirty="0" err="1">
                <a:latin typeface="Century Gothic" pitchFamily="34" charset="0"/>
              </a:rPr>
              <a:t>soit</a:t>
            </a:r>
            <a:r>
              <a:rPr lang="en-GB" sz="1600" dirty="0">
                <a:latin typeface="Century Gothic" pitchFamily="34" charset="0"/>
              </a:rPr>
              <a:t> </a:t>
            </a:r>
            <a:r>
              <a:rPr lang="en-GB" sz="1600" dirty="0" err="1">
                <a:latin typeface="Century Gothic" pitchFamily="34" charset="0"/>
              </a:rPr>
              <a:t>négatif</a:t>
            </a:r>
            <a:r>
              <a:rPr lang="en-GB" sz="1600" dirty="0">
                <a:latin typeface="Century Gothic" pitchFamily="34" charset="0"/>
              </a:rPr>
              <a:t>, </a:t>
            </a:r>
            <a:r>
              <a:rPr lang="en-GB" sz="1600" dirty="0" err="1">
                <a:latin typeface="Century Gothic" pitchFamily="34" charset="0"/>
              </a:rPr>
              <a:t>soit</a:t>
            </a:r>
            <a:r>
              <a:rPr lang="en-GB" sz="1600" dirty="0">
                <a:latin typeface="Century Gothic" pitchFamily="34" charset="0"/>
              </a:rPr>
              <a:t> </a:t>
            </a:r>
            <a:r>
              <a:rPr lang="en-GB" sz="1600" dirty="0" err="1">
                <a:latin typeface="Century Gothic" pitchFamily="34" charset="0"/>
              </a:rPr>
              <a:t>positif</a:t>
            </a:r>
            <a:endParaRPr lang="en-GB" sz="1600" dirty="0">
              <a:latin typeface="Century Gothic" pitchFamily="34" charset="0"/>
            </a:endParaRPr>
          </a:p>
        </p:txBody>
      </p:sp>
      <p:sp>
        <p:nvSpPr>
          <p:cNvPr id="8" name="TextBox 7"/>
          <p:cNvSpPr txBox="1"/>
          <p:nvPr/>
        </p:nvSpPr>
        <p:spPr>
          <a:xfrm>
            <a:off x="323528" y="980728"/>
            <a:ext cx="2952328" cy="369332"/>
          </a:xfrm>
          <a:prstGeom prst="rect">
            <a:avLst/>
          </a:prstGeom>
          <a:noFill/>
        </p:spPr>
        <p:txBody>
          <a:bodyPr wrap="square" rtlCol="0">
            <a:spAutoFit/>
          </a:bodyPr>
          <a:lstStyle/>
          <a:p>
            <a:pPr>
              <a:spcBef>
                <a:spcPts val="1200"/>
              </a:spcBef>
            </a:pPr>
            <a:r>
              <a:rPr lang="en-GB" b="1" dirty="0" err="1" smtClean="0">
                <a:latin typeface="Century Gothic" pitchFamily="34" charset="0"/>
              </a:rPr>
              <a:t>Vous</a:t>
            </a:r>
            <a:r>
              <a:rPr lang="en-GB" b="1" dirty="0" smtClean="0">
                <a:latin typeface="Century Gothic" pitchFamily="34" charset="0"/>
              </a:rPr>
              <a:t> </a:t>
            </a:r>
            <a:r>
              <a:rPr lang="en-GB" b="1" dirty="0" err="1" smtClean="0">
                <a:latin typeface="Century Gothic" pitchFamily="34" charset="0"/>
              </a:rPr>
              <a:t>avez</a:t>
            </a:r>
            <a:r>
              <a:rPr lang="en-GB" b="1" dirty="0" smtClean="0">
                <a:latin typeface="Century Gothic" pitchFamily="34" charset="0"/>
              </a:rPr>
              <a:t> </a:t>
            </a:r>
            <a:r>
              <a:rPr lang="en-GB" b="1" dirty="0" err="1" smtClean="0">
                <a:latin typeface="Century Gothic" pitchFamily="34" charset="0"/>
              </a:rPr>
              <a:t>besoin</a:t>
            </a:r>
            <a:r>
              <a:rPr lang="en-GB" b="1" dirty="0" smtClean="0">
                <a:latin typeface="Century Gothic" pitchFamily="34" charset="0"/>
              </a:rPr>
              <a:t> de:</a:t>
            </a:r>
            <a:endParaRPr lang="en-GB" sz="1400" dirty="0">
              <a:latin typeface="Century Gothic" pitchFamily="34" charset="0"/>
            </a:endParaRPr>
          </a:p>
        </p:txBody>
      </p:sp>
      <p:sp>
        <p:nvSpPr>
          <p:cNvPr id="9" name="TextBox 8"/>
          <p:cNvSpPr txBox="1"/>
          <p:nvPr/>
        </p:nvSpPr>
        <p:spPr>
          <a:xfrm>
            <a:off x="323528" y="2420888"/>
            <a:ext cx="3816424" cy="4062651"/>
          </a:xfrm>
          <a:prstGeom prst="rect">
            <a:avLst/>
          </a:prstGeom>
          <a:noFill/>
        </p:spPr>
        <p:txBody>
          <a:bodyPr wrap="square" rtlCol="0">
            <a:spAutoFit/>
          </a:bodyPr>
          <a:lstStyle/>
          <a:p>
            <a:r>
              <a:rPr lang="fr-FR" sz="1400" b="1" dirty="0">
                <a:latin typeface="Century Gothic" pitchFamily="34" charset="0"/>
              </a:rPr>
              <a:t>Instructions</a:t>
            </a:r>
          </a:p>
          <a:p>
            <a:pPr marL="228600" indent="-228600">
              <a:spcBef>
                <a:spcPts val="1200"/>
              </a:spcBef>
            </a:pPr>
            <a:r>
              <a:rPr lang="fr-FR" sz="1400" b="1" dirty="0">
                <a:solidFill>
                  <a:srgbClr val="2FA342"/>
                </a:solidFill>
                <a:latin typeface="Century Gothic" pitchFamily="34" charset="0"/>
              </a:rPr>
              <a:t>1</a:t>
            </a:r>
            <a:r>
              <a:rPr lang="fr-FR" sz="1400" dirty="0">
                <a:latin typeface="Century Gothic" pitchFamily="34" charset="0"/>
              </a:rPr>
              <a:t>	Ecrire l’</a:t>
            </a:r>
            <a:r>
              <a:rPr lang="fr-FR" sz="1400" b="1" dirty="0">
                <a:solidFill>
                  <a:srgbClr val="2FA342"/>
                </a:solidFill>
                <a:latin typeface="Century Gothic" pitchFamily="34" charset="0"/>
              </a:rPr>
              <a:t>action (pas changer notre manière de fabriquer, d’utiliser et de jeter les smartphones) </a:t>
            </a:r>
            <a:r>
              <a:rPr lang="fr-FR" sz="1400" dirty="0">
                <a:latin typeface="Century Gothic" pitchFamily="34" charset="0"/>
              </a:rPr>
              <a:t>sur la grande carte et la placer au centre du plateau.</a:t>
            </a:r>
          </a:p>
          <a:p>
            <a:pPr marL="228600" indent="-228600">
              <a:spcBef>
                <a:spcPts val="1200"/>
              </a:spcBef>
            </a:pPr>
            <a:r>
              <a:rPr lang="fr-FR" sz="1400" b="1" dirty="0">
                <a:solidFill>
                  <a:srgbClr val="2FA342"/>
                </a:solidFill>
                <a:latin typeface="Century Gothic" pitchFamily="34" charset="0"/>
              </a:rPr>
              <a:t>2</a:t>
            </a:r>
            <a:r>
              <a:rPr lang="fr-FR" sz="1400" dirty="0">
                <a:latin typeface="Century Gothic" pitchFamily="34" charset="0"/>
              </a:rPr>
              <a:t>	Former une pile avec les autres cartes.</a:t>
            </a:r>
          </a:p>
          <a:p>
            <a:pPr marL="228600" indent="-228600">
              <a:spcBef>
                <a:spcPts val="1200"/>
              </a:spcBef>
            </a:pPr>
            <a:r>
              <a:rPr lang="fr-FR" sz="1400" b="1" dirty="0">
                <a:solidFill>
                  <a:srgbClr val="2FA342"/>
                </a:solidFill>
                <a:latin typeface="Century Gothic" pitchFamily="34" charset="0"/>
              </a:rPr>
              <a:t>3</a:t>
            </a:r>
            <a:r>
              <a:rPr lang="fr-FR" sz="1400" dirty="0">
                <a:latin typeface="Century Gothic" pitchFamily="34" charset="0"/>
              </a:rPr>
              <a:t>	S’ils sont d’accord sur le fait que c’est une conséquence, le joueur prend une petite carte sur la pile et écrit la conséquence, avec ses initiales. Il la place ensuite sur une des cases portant le numéro 1. Chaque joueur s’exprime à son tour jusqu’à ce que toutes les cases “1” soient remplies.</a:t>
            </a:r>
          </a:p>
          <a:p>
            <a:endParaRPr lang="en-GB" sz="1400" dirty="0">
              <a:latin typeface="Century Gothic" pitchFamily="34" charset="0"/>
            </a:endParaRPr>
          </a:p>
        </p:txBody>
      </p:sp>
      <p:sp>
        <p:nvSpPr>
          <p:cNvPr id="18" name="Rectangle 17"/>
          <p:cNvSpPr/>
          <p:nvPr/>
        </p:nvSpPr>
        <p:spPr>
          <a:xfrm flipH="1">
            <a:off x="477648" y="1825079"/>
            <a:ext cx="2520280" cy="288032"/>
          </a:xfrm>
          <a:prstGeom prst="rect">
            <a:avLst/>
          </a:prstGeom>
          <a:noFill/>
          <a:ln w="6350">
            <a:solidFill>
              <a:srgbClr val="2FA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19" name="TextBox 18"/>
          <p:cNvSpPr txBox="1"/>
          <p:nvPr/>
        </p:nvSpPr>
        <p:spPr>
          <a:xfrm flipH="1">
            <a:off x="477648" y="1825079"/>
            <a:ext cx="2520280" cy="307777"/>
          </a:xfrm>
          <a:prstGeom prst="rect">
            <a:avLst/>
          </a:prstGeom>
          <a:noFill/>
        </p:spPr>
        <p:txBody>
          <a:bodyPr wrap="square" rtlCol="0">
            <a:spAutoFit/>
          </a:bodyPr>
          <a:lstStyle/>
          <a:p>
            <a:pPr algn="ctr">
              <a:spcBef>
                <a:spcPts val="1200"/>
              </a:spcBef>
            </a:pPr>
            <a:r>
              <a:rPr lang="en-GB" sz="1400" dirty="0">
                <a:latin typeface="Century Gothic" pitchFamily="34" charset="0"/>
              </a:rPr>
              <a:t>Crayon/</a:t>
            </a:r>
            <a:r>
              <a:rPr lang="en-GB" sz="1400" dirty="0" err="1">
                <a:latin typeface="Century Gothic" pitchFamily="34" charset="0"/>
              </a:rPr>
              <a:t>stylo</a:t>
            </a:r>
            <a:r>
              <a:rPr lang="en-GB" sz="1400" dirty="0">
                <a:latin typeface="Century Gothic" pitchFamily="34" charset="0"/>
              </a:rPr>
              <a:t> rouge et vert</a:t>
            </a:r>
          </a:p>
        </p:txBody>
      </p:sp>
      <p:sp>
        <p:nvSpPr>
          <p:cNvPr id="15" name="Rectangle 14"/>
          <p:cNvSpPr/>
          <p:nvPr/>
        </p:nvSpPr>
        <p:spPr>
          <a:xfrm>
            <a:off x="3199047" y="1814700"/>
            <a:ext cx="940905" cy="288032"/>
          </a:xfrm>
          <a:prstGeom prst="rect">
            <a:avLst/>
          </a:prstGeom>
          <a:noFill/>
          <a:ln w="6350">
            <a:solidFill>
              <a:srgbClr val="2FA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20" name="TextBox 19"/>
          <p:cNvSpPr txBox="1"/>
          <p:nvPr/>
        </p:nvSpPr>
        <p:spPr>
          <a:xfrm>
            <a:off x="3127039" y="1814700"/>
            <a:ext cx="1008111" cy="307777"/>
          </a:xfrm>
          <a:prstGeom prst="rect">
            <a:avLst/>
          </a:prstGeom>
          <a:noFill/>
        </p:spPr>
        <p:txBody>
          <a:bodyPr wrap="square" rtlCol="0">
            <a:spAutoFit/>
          </a:bodyPr>
          <a:lstStyle/>
          <a:p>
            <a:pPr algn="ctr">
              <a:spcBef>
                <a:spcPts val="1200"/>
              </a:spcBef>
            </a:pPr>
            <a:r>
              <a:rPr lang="en-GB" sz="1400" dirty="0">
                <a:latin typeface="Century Gothic" pitchFamily="34" charset="0"/>
              </a:rPr>
              <a:t>3 </a:t>
            </a:r>
            <a:r>
              <a:rPr lang="en-GB" sz="1400" dirty="0" err="1">
                <a:latin typeface="Century Gothic" pitchFamily="34" charset="0"/>
              </a:rPr>
              <a:t>joueurs</a:t>
            </a:r>
            <a:endParaRPr lang="en-GB" sz="1400" dirty="0">
              <a:latin typeface="Century Gothic" pitchFamily="34" charset="0"/>
            </a:endParaRPr>
          </a:p>
        </p:txBody>
      </p:sp>
      <p:sp>
        <p:nvSpPr>
          <p:cNvPr id="16" name="Rectangle 15"/>
          <p:cNvSpPr/>
          <p:nvPr/>
        </p:nvSpPr>
        <p:spPr>
          <a:xfrm>
            <a:off x="395536" y="1350639"/>
            <a:ext cx="3096344" cy="317577"/>
          </a:xfrm>
          <a:prstGeom prst="rect">
            <a:avLst/>
          </a:prstGeom>
          <a:noFill/>
          <a:ln w="6350">
            <a:solidFill>
              <a:srgbClr val="2FA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21" name="TextBox 20"/>
          <p:cNvSpPr txBox="1"/>
          <p:nvPr/>
        </p:nvSpPr>
        <p:spPr>
          <a:xfrm>
            <a:off x="451081" y="1330316"/>
            <a:ext cx="3118967" cy="307776"/>
          </a:xfrm>
          <a:prstGeom prst="rect">
            <a:avLst/>
          </a:prstGeom>
          <a:noFill/>
        </p:spPr>
        <p:txBody>
          <a:bodyPr wrap="square" rtlCol="0">
            <a:spAutoFit/>
          </a:bodyPr>
          <a:lstStyle/>
          <a:p>
            <a:pPr>
              <a:spcBef>
                <a:spcPts val="1200"/>
              </a:spcBef>
            </a:pPr>
            <a:r>
              <a:rPr lang="en-GB" sz="1400" dirty="0">
                <a:latin typeface="Century Gothic" pitchFamily="34" charset="0"/>
              </a:rPr>
              <a:t>Plateau le </a:t>
            </a:r>
            <a:r>
              <a:rPr lang="en-GB" sz="1400" dirty="0" err="1">
                <a:latin typeface="Century Gothic" pitchFamily="34" charset="0"/>
              </a:rPr>
              <a:t>jeu</a:t>
            </a:r>
            <a:r>
              <a:rPr lang="en-GB" sz="1400" dirty="0">
                <a:latin typeface="Century Gothic" pitchFamily="34" charset="0"/>
              </a:rPr>
              <a:t> des </a:t>
            </a:r>
            <a:r>
              <a:rPr lang="en-GB" sz="1400" dirty="0" err="1">
                <a:latin typeface="Century Gothic" pitchFamily="34" charset="0"/>
              </a:rPr>
              <a:t>conséquences</a:t>
            </a:r>
            <a:endParaRPr lang="en-GB" sz="1400" dirty="0">
              <a:latin typeface="Century Gothic" pitchFamily="34" charset="0"/>
            </a:endParaRPr>
          </a:p>
        </p:txBody>
      </p:sp>
      <p:sp>
        <p:nvSpPr>
          <p:cNvPr id="17" name="Rectangle 16"/>
          <p:cNvSpPr/>
          <p:nvPr/>
        </p:nvSpPr>
        <p:spPr>
          <a:xfrm>
            <a:off x="3563888" y="1088649"/>
            <a:ext cx="1800200" cy="540151"/>
          </a:xfrm>
          <a:prstGeom prst="rect">
            <a:avLst/>
          </a:prstGeom>
          <a:noFill/>
          <a:ln w="6350">
            <a:solidFill>
              <a:srgbClr val="2FA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22" name="TextBox 21"/>
          <p:cNvSpPr txBox="1"/>
          <p:nvPr/>
        </p:nvSpPr>
        <p:spPr>
          <a:xfrm>
            <a:off x="3563888" y="1087294"/>
            <a:ext cx="1800200" cy="523220"/>
          </a:xfrm>
          <a:prstGeom prst="rect">
            <a:avLst/>
          </a:prstGeom>
          <a:noFill/>
        </p:spPr>
        <p:txBody>
          <a:bodyPr wrap="square" rtlCol="0">
            <a:spAutoFit/>
          </a:bodyPr>
          <a:lstStyle/>
          <a:p>
            <a:pPr>
              <a:spcBef>
                <a:spcPts val="1200"/>
              </a:spcBef>
            </a:pPr>
            <a:r>
              <a:rPr lang="en-GB" sz="1400" dirty="0" err="1">
                <a:latin typeface="Century Gothic" pitchFamily="34" charset="0"/>
              </a:rPr>
              <a:t>cartes</a:t>
            </a:r>
            <a:r>
              <a:rPr lang="en-GB" sz="1400" dirty="0">
                <a:latin typeface="Century Gothic" pitchFamily="34" charset="0"/>
              </a:rPr>
              <a:t> blanches </a:t>
            </a:r>
            <a:r>
              <a:rPr lang="en-GB" sz="1400" dirty="0" err="1">
                <a:latin typeface="Century Gothic" pitchFamily="34" charset="0"/>
              </a:rPr>
              <a:t>découpées</a:t>
            </a:r>
            <a:endParaRPr lang="en-GB" sz="1400" dirty="0">
              <a:latin typeface="Century Gothic" pitchFamily="34" charset="0"/>
            </a:endParaRPr>
          </a:p>
        </p:txBody>
      </p:sp>
      <p:cxnSp>
        <p:nvCxnSpPr>
          <p:cNvPr id="39" name="Straight Connector 38"/>
          <p:cNvCxnSpPr/>
          <p:nvPr/>
        </p:nvCxnSpPr>
        <p:spPr>
          <a:xfrm>
            <a:off x="4427984" y="2924944"/>
            <a:ext cx="0" cy="3240360"/>
          </a:xfrm>
          <a:prstGeom prst="line">
            <a:avLst/>
          </a:prstGeom>
          <a:ln w="6350">
            <a:solidFill>
              <a:srgbClr val="EB9F1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 name="Freeform 143"/>
          <p:cNvSpPr/>
          <p:nvPr/>
        </p:nvSpPr>
        <p:spPr>
          <a:xfrm>
            <a:off x="0" y="836712"/>
            <a:ext cx="9147965" cy="2482130"/>
          </a:xfrm>
          <a:custGeom>
            <a:avLst/>
            <a:gdLst>
              <a:gd name="connsiteX0" fmla="*/ 0 w 9112469"/>
              <a:gd name="connsiteY0" fmla="*/ 0 h 2475187"/>
              <a:gd name="connsiteX1" fmla="*/ 3279228 w 9112469"/>
              <a:gd name="connsiteY1" fmla="*/ 2475187 h 2475187"/>
              <a:gd name="connsiteX2" fmla="*/ 5959366 w 9112469"/>
              <a:gd name="connsiteY2" fmla="*/ 2475187 h 2475187"/>
              <a:gd name="connsiteX3" fmla="*/ 9112469 w 9112469"/>
              <a:gd name="connsiteY3" fmla="*/ 31531 h 2475187"/>
              <a:gd name="connsiteX4" fmla="*/ 0 w 9112469"/>
              <a:gd name="connsiteY4" fmla="*/ 0 h 2475187"/>
              <a:gd name="connsiteX0" fmla="*/ 0 w 9112469"/>
              <a:gd name="connsiteY0" fmla="*/ 0 h 2475187"/>
              <a:gd name="connsiteX1" fmla="*/ 3279228 w 9112469"/>
              <a:gd name="connsiteY1" fmla="*/ 2475187 h 2475187"/>
              <a:gd name="connsiteX2" fmla="*/ 5959366 w 9112469"/>
              <a:gd name="connsiteY2" fmla="*/ 2475187 h 2475187"/>
              <a:gd name="connsiteX3" fmla="*/ 9112469 w 9112469"/>
              <a:gd name="connsiteY3" fmla="*/ 1140 h 2475187"/>
              <a:gd name="connsiteX4" fmla="*/ 0 w 9112469"/>
              <a:gd name="connsiteY4" fmla="*/ 0 h 2475187"/>
              <a:gd name="connsiteX0" fmla="*/ 0 w 9112469"/>
              <a:gd name="connsiteY0" fmla="*/ 0 h 2475187"/>
              <a:gd name="connsiteX1" fmla="*/ 3279228 w 9112469"/>
              <a:gd name="connsiteY1" fmla="*/ 2475187 h 2475187"/>
              <a:gd name="connsiteX2" fmla="*/ 5908621 w 9112469"/>
              <a:gd name="connsiteY2" fmla="*/ 2449412 h 2475187"/>
              <a:gd name="connsiteX3" fmla="*/ 9112469 w 9112469"/>
              <a:gd name="connsiteY3" fmla="*/ 1140 h 2475187"/>
              <a:gd name="connsiteX4" fmla="*/ 0 w 9112469"/>
              <a:gd name="connsiteY4" fmla="*/ 0 h 2475187"/>
              <a:gd name="connsiteX0" fmla="*/ 0 w 9112469"/>
              <a:gd name="connsiteY0" fmla="*/ 799 h 2474047"/>
              <a:gd name="connsiteX1" fmla="*/ 3279228 w 9112469"/>
              <a:gd name="connsiteY1" fmla="*/ 2474047 h 2474047"/>
              <a:gd name="connsiteX2" fmla="*/ 5908621 w 9112469"/>
              <a:gd name="connsiteY2" fmla="*/ 2448272 h 2474047"/>
              <a:gd name="connsiteX3" fmla="*/ 9112469 w 9112469"/>
              <a:gd name="connsiteY3" fmla="*/ 0 h 2474047"/>
              <a:gd name="connsiteX4" fmla="*/ 0 w 9112469"/>
              <a:gd name="connsiteY4" fmla="*/ 799 h 2474047"/>
              <a:gd name="connsiteX0" fmla="*/ 0 w 9147965"/>
              <a:gd name="connsiteY0" fmla="*/ 0 h 2482130"/>
              <a:gd name="connsiteX1" fmla="*/ 3314724 w 9147965"/>
              <a:gd name="connsiteY1" fmla="*/ 2482130 h 2482130"/>
              <a:gd name="connsiteX2" fmla="*/ 5944117 w 9147965"/>
              <a:gd name="connsiteY2" fmla="*/ 2456355 h 2482130"/>
              <a:gd name="connsiteX3" fmla="*/ 9147965 w 9147965"/>
              <a:gd name="connsiteY3" fmla="*/ 8083 h 2482130"/>
              <a:gd name="connsiteX4" fmla="*/ 0 w 9147965"/>
              <a:gd name="connsiteY4" fmla="*/ 0 h 248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965" h="2482130">
                <a:moveTo>
                  <a:pt x="0" y="0"/>
                </a:moveTo>
                <a:lnTo>
                  <a:pt x="3314724" y="2482130"/>
                </a:lnTo>
                <a:lnTo>
                  <a:pt x="5944117" y="2456355"/>
                </a:lnTo>
                <a:lnTo>
                  <a:pt x="9147965" y="8083"/>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141"/>
          <p:cNvSpPr/>
          <p:nvPr/>
        </p:nvSpPr>
        <p:spPr>
          <a:xfrm>
            <a:off x="4600408" y="846958"/>
            <a:ext cx="4543592" cy="5693638"/>
          </a:xfrm>
          <a:custGeom>
            <a:avLst/>
            <a:gdLst>
              <a:gd name="connsiteX0" fmla="*/ 4508937 w 4524703"/>
              <a:gd name="connsiteY0" fmla="*/ 0 h 5659821"/>
              <a:gd name="connsiteX1" fmla="*/ 1355834 w 4524703"/>
              <a:gd name="connsiteY1" fmla="*/ 2443655 h 5659821"/>
              <a:gd name="connsiteX2" fmla="*/ 1387365 w 4524703"/>
              <a:gd name="connsiteY2" fmla="*/ 3184634 h 5659821"/>
              <a:gd name="connsiteX3" fmla="*/ 15765 w 4524703"/>
              <a:gd name="connsiteY3" fmla="*/ 3184634 h 5659821"/>
              <a:gd name="connsiteX4" fmla="*/ 0 w 4524703"/>
              <a:gd name="connsiteY4" fmla="*/ 5644055 h 5659821"/>
              <a:gd name="connsiteX5" fmla="*/ 4524703 w 4524703"/>
              <a:gd name="connsiteY5" fmla="*/ 5659821 h 5659821"/>
              <a:gd name="connsiteX6" fmla="*/ 4508937 w 4524703"/>
              <a:gd name="connsiteY6" fmla="*/ 0 h 5659821"/>
              <a:gd name="connsiteX0" fmla="*/ 4508937 w 4524703"/>
              <a:gd name="connsiteY0" fmla="*/ 0 h 5659821"/>
              <a:gd name="connsiteX1" fmla="*/ 1349797 w 4524703"/>
              <a:gd name="connsiteY1" fmla="*/ 2414087 h 5659821"/>
              <a:gd name="connsiteX2" fmla="*/ 1387365 w 4524703"/>
              <a:gd name="connsiteY2" fmla="*/ 3184634 h 5659821"/>
              <a:gd name="connsiteX3" fmla="*/ 15765 w 4524703"/>
              <a:gd name="connsiteY3" fmla="*/ 3184634 h 5659821"/>
              <a:gd name="connsiteX4" fmla="*/ 0 w 4524703"/>
              <a:gd name="connsiteY4" fmla="*/ 5644055 h 5659821"/>
              <a:gd name="connsiteX5" fmla="*/ 4524703 w 4524703"/>
              <a:gd name="connsiteY5" fmla="*/ 5659821 h 5659821"/>
              <a:gd name="connsiteX6" fmla="*/ 4508937 w 4524703"/>
              <a:gd name="connsiteY6" fmla="*/ 0 h 5659821"/>
              <a:gd name="connsiteX0" fmla="*/ 4508937 w 4524703"/>
              <a:gd name="connsiteY0" fmla="*/ 0 h 5659821"/>
              <a:gd name="connsiteX1" fmla="*/ 1349797 w 4524703"/>
              <a:gd name="connsiteY1" fmla="*/ 2414087 h 5659821"/>
              <a:gd name="connsiteX2" fmla="*/ 1358644 w 4524703"/>
              <a:gd name="connsiteY2" fmla="*/ 3148375 h 5659821"/>
              <a:gd name="connsiteX3" fmla="*/ 15765 w 4524703"/>
              <a:gd name="connsiteY3" fmla="*/ 3184634 h 5659821"/>
              <a:gd name="connsiteX4" fmla="*/ 0 w 4524703"/>
              <a:gd name="connsiteY4" fmla="*/ 5644055 h 5659821"/>
              <a:gd name="connsiteX5" fmla="*/ 4524703 w 4524703"/>
              <a:gd name="connsiteY5" fmla="*/ 5659821 h 5659821"/>
              <a:gd name="connsiteX6" fmla="*/ 4508937 w 4524703"/>
              <a:gd name="connsiteY6" fmla="*/ 0 h 5659821"/>
              <a:gd name="connsiteX0" fmla="*/ 4527238 w 4543004"/>
              <a:gd name="connsiteY0" fmla="*/ 0 h 5659821"/>
              <a:gd name="connsiteX1" fmla="*/ 1368098 w 4543004"/>
              <a:gd name="connsiteY1" fmla="*/ 2414087 h 5659821"/>
              <a:gd name="connsiteX2" fmla="*/ 1376945 w 4543004"/>
              <a:gd name="connsiteY2" fmla="*/ 3148375 h 5659821"/>
              <a:gd name="connsiteX3" fmla="*/ 0 w 4543004"/>
              <a:gd name="connsiteY3" fmla="*/ 3136993 h 5659821"/>
              <a:gd name="connsiteX4" fmla="*/ 18301 w 4543004"/>
              <a:gd name="connsiteY4" fmla="*/ 5644055 h 5659821"/>
              <a:gd name="connsiteX5" fmla="*/ 4543004 w 4543004"/>
              <a:gd name="connsiteY5" fmla="*/ 5659821 h 5659821"/>
              <a:gd name="connsiteX6" fmla="*/ 4527238 w 4543004"/>
              <a:gd name="connsiteY6" fmla="*/ 0 h 5659821"/>
              <a:gd name="connsiteX0" fmla="*/ 4527826 w 4543592"/>
              <a:gd name="connsiteY0" fmla="*/ 0 h 5675073"/>
              <a:gd name="connsiteX1" fmla="*/ 1368686 w 4543592"/>
              <a:gd name="connsiteY1" fmla="*/ 2414087 h 5675073"/>
              <a:gd name="connsiteX2" fmla="*/ 1377533 w 4543592"/>
              <a:gd name="connsiteY2" fmla="*/ 3148375 h 5675073"/>
              <a:gd name="connsiteX3" fmla="*/ 588 w 4543592"/>
              <a:gd name="connsiteY3" fmla="*/ 3136993 h 5675073"/>
              <a:gd name="connsiteX4" fmla="*/ 0 w 4543592"/>
              <a:gd name="connsiteY4" fmla="*/ 5675073 h 5675073"/>
              <a:gd name="connsiteX5" fmla="*/ 4543592 w 4543592"/>
              <a:gd name="connsiteY5" fmla="*/ 5659821 h 5675073"/>
              <a:gd name="connsiteX6" fmla="*/ 4527826 w 4543592"/>
              <a:gd name="connsiteY6" fmla="*/ 0 h 5675073"/>
              <a:gd name="connsiteX0" fmla="*/ 4538288 w 4543592"/>
              <a:gd name="connsiteY0" fmla="*/ 0 h 5693638"/>
              <a:gd name="connsiteX1" fmla="*/ 1368686 w 4543592"/>
              <a:gd name="connsiteY1" fmla="*/ 2432652 h 5693638"/>
              <a:gd name="connsiteX2" fmla="*/ 1377533 w 4543592"/>
              <a:gd name="connsiteY2" fmla="*/ 3166940 h 5693638"/>
              <a:gd name="connsiteX3" fmla="*/ 588 w 4543592"/>
              <a:gd name="connsiteY3" fmla="*/ 3155558 h 5693638"/>
              <a:gd name="connsiteX4" fmla="*/ 0 w 4543592"/>
              <a:gd name="connsiteY4" fmla="*/ 5693638 h 5693638"/>
              <a:gd name="connsiteX5" fmla="*/ 4543592 w 4543592"/>
              <a:gd name="connsiteY5" fmla="*/ 5678386 h 5693638"/>
              <a:gd name="connsiteX6" fmla="*/ 4538288 w 4543592"/>
              <a:gd name="connsiteY6" fmla="*/ 0 h 5693638"/>
              <a:gd name="connsiteX0" fmla="*/ 4538288 w 4543592"/>
              <a:gd name="connsiteY0" fmla="*/ 0 h 5693638"/>
              <a:gd name="connsiteX1" fmla="*/ 1371088 w 4543592"/>
              <a:gd name="connsiteY1" fmla="*/ 2422350 h 5693638"/>
              <a:gd name="connsiteX2" fmla="*/ 1377533 w 4543592"/>
              <a:gd name="connsiteY2" fmla="*/ 3166940 h 5693638"/>
              <a:gd name="connsiteX3" fmla="*/ 588 w 4543592"/>
              <a:gd name="connsiteY3" fmla="*/ 3155558 h 5693638"/>
              <a:gd name="connsiteX4" fmla="*/ 0 w 4543592"/>
              <a:gd name="connsiteY4" fmla="*/ 5693638 h 5693638"/>
              <a:gd name="connsiteX5" fmla="*/ 4543592 w 4543592"/>
              <a:gd name="connsiteY5" fmla="*/ 5678386 h 5693638"/>
              <a:gd name="connsiteX6" fmla="*/ 4538288 w 4543592"/>
              <a:gd name="connsiteY6" fmla="*/ 0 h 569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3592" h="5693638">
                <a:moveTo>
                  <a:pt x="4538288" y="0"/>
                </a:moveTo>
                <a:lnTo>
                  <a:pt x="1371088" y="2422350"/>
                </a:lnTo>
                <a:cubicBezTo>
                  <a:pt x="1373236" y="2670547"/>
                  <a:pt x="1375385" y="2918743"/>
                  <a:pt x="1377533" y="3166940"/>
                </a:cubicBezTo>
                <a:lnTo>
                  <a:pt x="588" y="3155558"/>
                </a:lnTo>
                <a:lnTo>
                  <a:pt x="0" y="5693638"/>
                </a:lnTo>
                <a:lnTo>
                  <a:pt x="4543592" y="5678386"/>
                </a:lnTo>
                <a:cubicBezTo>
                  <a:pt x="4538337" y="3791779"/>
                  <a:pt x="4543543" y="1886607"/>
                  <a:pt x="4538288"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140"/>
          <p:cNvSpPr/>
          <p:nvPr/>
        </p:nvSpPr>
        <p:spPr>
          <a:xfrm>
            <a:off x="-29449" y="826391"/>
            <a:ext cx="4648745" cy="5716299"/>
          </a:xfrm>
          <a:custGeom>
            <a:avLst/>
            <a:gdLst>
              <a:gd name="connsiteX0" fmla="*/ 26277 w 4629808"/>
              <a:gd name="connsiteY0" fmla="*/ 0 h 5722883"/>
              <a:gd name="connsiteX1" fmla="*/ 3305504 w 4629808"/>
              <a:gd name="connsiteY1" fmla="*/ 2490952 h 5722883"/>
              <a:gd name="connsiteX2" fmla="*/ 3321270 w 4629808"/>
              <a:gd name="connsiteY2" fmla="*/ 3184634 h 5722883"/>
              <a:gd name="connsiteX3" fmla="*/ 4629808 w 4629808"/>
              <a:gd name="connsiteY3" fmla="*/ 3184634 h 5722883"/>
              <a:gd name="connsiteX4" fmla="*/ 4614042 w 4629808"/>
              <a:gd name="connsiteY4" fmla="*/ 5722883 h 5722883"/>
              <a:gd name="connsiteX5" fmla="*/ 10511 w 4629808"/>
              <a:gd name="connsiteY5" fmla="*/ 5722883 h 5722883"/>
              <a:gd name="connsiteX6" fmla="*/ 26277 w 4629808"/>
              <a:gd name="connsiteY6" fmla="*/ 0 h 5722883"/>
              <a:gd name="connsiteX0" fmla="*/ 26277 w 4629808"/>
              <a:gd name="connsiteY0" fmla="*/ 0 h 5722883"/>
              <a:gd name="connsiteX1" fmla="*/ 3307829 w 4629808"/>
              <a:gd name="connsiteY1" fmla="*/ 2484149 h 5722883"/>
              <a:gd name="connsiteX2" fmla="*/ 3321270 w 4629808"/>
              <a:gd name="connsiteY2" fmla="*/ 3184634 h 5722883"/>
              <a:gd name="connsiteX3" fmla="*/ 4629808 w 4629808"/>
              <a:gd name="connsiteY3" fmla="*/ 3184634 h 5722883"/>
              <a:gd name="connsiteX4" fmla="*/ 4614042 w 4629808"/>
              <a:gd name="connsiteY4" fmla="*/ 5722883 h 5722883"/>
              <a:gd name="connsiteX5" fmla="*/ 10511 w 4629808"/>
              <a:gd name="connsiteY5" fmla="*/ 5722883 h 5722883"/>
              <a:gd name="connsiteX6" fmla="*/ 26277 w 4629808"/>
              <a:gd name="connsiteY6" fmla="*/ 0 h 5722883"/>
              <a:gd name="connsiteX0" fmla="*/ 26277 w 4629808"/>
              <a:gd name="connsiteY0" fmla="*/ 0 h 5722883"/>
              <a:gd name="connsiteX1" fmla="*/ 3307829 w 4629808"/>
              <a:gd name="connsiteY1" fmla="*/ 2484149 h 5722883"/>
              <a:gd name="connsiteX2" fmla="*/ 3285735 w 4629808"/>
              <a:gd name="connsiteY2" fmla="*/ 3178647 h 5722883"/>
              <a:gd name="connsiteX3" fmla="*/ 4629808 w 4629808"/>
              <a:gd name="connsiteY3" fmla="*/ 3184634 h 5722883"/>
              <a:gd name="connsiteX4" fmla="*/ 4614042 w 4629808"/>
              <a:gd name="connsiteY4" fmla="*/ 5722883 h 5722883"/>
              <a:gd name="connsiteX5" fmla="*/ 10511 w 4629808"/>
              <a:gd name="connsiteY5" fmla="*/ 5722883 h 5722883"/>
              <a:gd name="connsiteX6" fmla="*/ 26277 w 4629808"/>
              <a:gd name="connsiteY6" fmla="*/ 0 h 5722883"/>
              <a:gd name="connsiteX0" fmla="*/ 26277 w 4629808"/>
              <a:gd name="connsiteY0" fmla="*/ 0 h 5722883"/>
              <a:gd name="connsiteX1" fmla="*/ 3291183 w 4629808"/>
              <a:gd name="connsiteY1" fmla="*/ 2481140 h 5722883"/>
              <a:gd name="connsiteX2" fmla="*/ 3285735 w 4629808"/>
              <a:gd name="connsiteY2" fmla="*/ 3178647 h 5722883"/>
              <a:gd name="connsiteX3" fmla="*/ 4629808 w 4629808"/>
              <a:gd name="connsiteY3" fmla="*/ 3184634 h 5722883"/>
              <a:gd name="connsiteX4" fmla="*/ 4614042 w 4629808"/>
              <a:gd name="connsiteY4" fmla="*/ 5722883 h 5722883"/>
              <a:gd name="connsiteX5" fmla="*/ 10511 w 4629808"/>
              <a:gd name="connsiteY5" fmla="*/ 5722883 h 5722883"/>
              <a:gd name="connsiteX6" fmla="*/ 26277 w 4629808"/>
              <a:gd name="connsiteY6" fmla="*/ 0 h 5722883"/>
              <a:gd name="connsiteX0" fmla="*/ 26277 w 4637924"/>
              <a:gd name="connsiteY0" fmla="*/ 0 h 5707417"/>
              <a:gd name="connsiteX1" fmla="*/ 3299299 w 4637924"/>
              <a:gd name="connsiteY1" fmla="*/ 2465674 h 5707417"/>
              <a:gd name="connsiteX2" fmla="*/ 3293851 w 4637924"/>
              <a:gd name="connsiteY2" fmla="*/ 3163181 h 5707417"/>
              <a:gd name="connsiteX3" fmla="*/ 4637924 w 4637924"/>
              <a:gd name="connsiteY3" fmla="*/ 3169168 h 5707417"/>
              <a:gd name="connsiteX4" fmla="*/ 4622158 w 4637924"/>
              <a:gd name="connsiteY4" fmla="*/ 5707417 h 5707417"/>
              <a:gd name="connsiteX5" fmla="*/ 18627 w 4637924"/>
              <a:gd name="connsiteY5" fmla="*/ 5707417 h 5707417"/>
              <a:gd name="connsiteX6" fmla="*/ 26277 w 4637924"/>
              <a:gd name="connsiteY6" fmla="*/ 0 h 5707417"/>
              <a:gd name="connsiteX0" fmla="*/ 26277 w 4648745"/>
              <a:gd name="connsiteY0" fmla="*/ 0 h 5716299"/>
              <a:gd name="connsiteX1" fmla="*/ 3310120 w 4648745"/>
              <a:gd name="connsiteY1" fmla="*/ 2474556 h 5716299"/>
              <a:gd name="connsiteX2" fmla="*/ 3304672 w 4648745"/>
              <a:gd name="connsiteY2" fmla="*/ 3172063 h 5716299"/>
              <a:gd name="connsiteX3" fmla="*/ 4648745 w 4648745"/>
              <a:gd name="connsiteY3" fmla="*/ 3178050 h 5716299"/>
              <a:gd name="connsiteX4" fmla="*/ 4632979 w 4648745"/>
              <a:gd name="connsiteY4" fmla="*/ 5716299 h 5716299"/>
              <a:gd name="connsiteX5" fmla="*/ 29448 w 4648745"/>
              <a:gd name="connsiteY5" fmla="*/ 5716299 h 5716299"/>
              <a:gd name="connsiteX6" fmla="*/ 26277 w 4648745"/>
              <a:gd name="connsiteY6" fmla="*/ 0 h 57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745" h="5716299">
                <a:moveTo>
                  <a:pt x="26277" y="0"/>
                </a:moveTo>
                <a:lnTo>
                  <a:pt x="3310120" y="2474556"/>
                </a:lnTo>
                <a:lnTo>
                  <a:pt x="3304672" y="3172063"/>
                </a:lnTo>
                <a:lnTo>
                  <a:pt x="4648745" y="3178050"/>
                </a:lnTo>
                <a:cubicBezTo>
                  <a:pt x="4643490" y="4024133"/>
                  <a:pt x="4638234" y="4870216"/>
                  <a:pt x="4632979" y="5716299"/>
                </a:cubicBezTo>
                <a:lnTo>
                  <a:pt x="29448" y="5716299"/>
                </a:lnTo>
                <a:cubicBezTo>
                  <a:pt x="24193" y="3808671"/>
                  <a:pt x="0" y="1907628"/>
                  <a:pt x="2627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9"/>
          <p:cNvGrpSpPr/>
          <p:nvPr/>
        </p:nvGrpSpPr>
        <p:grpSpPr>
          <a:xfrm>
            <a:off x="7668344" y="0"/>
            <a:ext cx="1440954" cy="641606"/>
            <a:chOff x="7668344" y="0"/>
            <a:chExt cx="1440954" cy="641606"/>
          </a:xfrm>
        </p:grpSpPr>
        <p:sp>
          <p:nvSpPr>
            <p:cNvPr id="69" name="TextBox 68"/>
            <p:cNvSpPr txBox="1"/>
            <p:nvPr/>
          </p:nvSpPr>
          <p:spPr>
            <a:xfrm>
              <a:off x="7668344" y="0"/>
              <a:ext cx="936898" cy="338554"/>
            </a:xfrm>
            <a:prstGeom prst="rect">
              <a:avLst/>
            </a:prstGeom>
            <a:noFill/>
          </p:spPr>
          <p:txBody>
            <a:bodyPr wrap="square" rtlCol="0">
              <a:spAutoFit/>
            </a:bodyPr>
            <a:lstStyle/>
            <a:p>
              <a:pPr algn="r"/>
              <a:r>
                <a:rPr lang="en-GB" sz="1600" dirty="0">
                  <a:latin typeface="Century Gothic" pitchFamily="34" charset="0"/>
                </a:rPr>
                <a:t>Fiche 6</a:t>
              </a:r>
            </a:p>
          </p:txBody>
        </p:sp>
        <p:pic>
          <p:nvPicPr>
            <p:cNvPr id="70" name="Picture 69" descr="Student sheets.png"/>
            <p:cNvPicPr>
              <a:picLocks noChangeAspect="1"/>
            </p:cNvPicPr>
            <p:nvPr/>
          </p:nvPicPr>
          <p:blipFill>
            <a:blip r:embed="rId4" cstate="email">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a:ext>
              </a:extLst>
            </a:blip>
            <a:stretch>
              <a:fillRect/>
            </a:stretch>
          </p:blipFill>
          <p:spPr>
            <a:xfrm>
              <a:off x="8598815" y="44624"/>
              <a:ext cx="510483" cy="596982"/>
            </a:xfrm>
            <a:prstGeom prst="rect">
              <a:avLst/>
            </a:prstGeom>
          </p:spPr>
        </p:pic>
      </p:grpSp>
      <p:sp>
        <p:nvSpPr>
          <p:cNvPr id="71" name="TextBox 70"/>
          <p:cNvSpPr txBox="1"/>
          <p:nvPr/>
        </p:nvSpPr>
        <p:spPr>
          <a:xfrm>
            <a:off x="1907704" y="251937"/>
            <a:ext cx="5597051" cy="584775"/>
          </a:xfrm>
          <a:prstGeom prst="rect">
            <a:avLst/>
          </a:prstGeom>
          <a:noFill/>
        </p:spPr>
        <p:txBody>
          <a:bodyPr wrap="square" rtlCol="0">
            <a:spAutoFit/>
          </a:bodyPr>
          <a:lstStyle/>
          <a:p>
            <a:pPr algn="ctr"/>
            <a:r>
              <a:rPr lang="en-GB" sz="3200" dirty="0">
                <a:latin typeface="Century Gothic" pitchFamily="34" charset="0"/>
                <a:ea typeface="+mj-ea"/>
                <a:cs typeface="+mj-cs"/>
              </a:rPr>
              <a:t>Le </a:t>
            </a:r>
            <a:r>
              <a:rPr lang="en-GB" sz="3200" dirty="0" err="1">
                <a:latin typeface="Century Gothic" pitchFamily="34" charset="0"/>
                <a:ea typeface="+mj-ea"/>
                <a:cs typeface="+mj-cs"/>
              </a:rPr>
              <a:t>jeu</a:t>
            </a:r>
            <a:r>
              <a:rPr lang="en-GB" sz="3200" dirty="0">
                <a:latin typeface="Century Gothic" pitchFamily="34" charset="0"/>
                <a:ea typeface="+mj-ea"/>
                <a:cs typeface="+mj-cs"/>
              </a:rPr>
              <a:t> des </a:t>
            </a:r>
            <a:r>
              <a:rPr lang="en-GB" sz="3200" dirty="0" err="1">
                <a:latin typeface="Century Gothic" pitchFamily="34" charset="0"/>
                <a:ea typeface="+mj-ea"/>
                <a:cs typeface="+mj-cs"/>
              </a:rPr>
              <a:t>conséquences</a:t>
            </a:r>
            <a:endParaRPr lang="en-GB" sz="3200" dirty="0">
              <a:latin typeface="Century Gothic" pitchFamily="34" charset="0"/>
              <a:ea typeface="+mj-ea"/>
              <a:cs typeface="+mj-cs"/>
            </a:endParaRPr>
          </a:p>
        </p:txBody>
      </p:sp>
      <p:sp>
        <p:nvSpPr>
          <p:cNvPr id="7" name="Rectangle 6"/>
          <p:cNvSpPr/>
          <p:nvPr/>
        </p:nvSpPr>
        <p:spPr>
          <a:xfrm>
            <a:off x="2051720" y="4005064"/>
            <a:ext cx="720000" cy="720000"/>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372200" y="4005064"/>
            <a:ext cx="720000" cy="720000"/>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83568" y="4005064"/>
            <a:ext cx="720000" cy="720000"/>
          </a:xfrm>
          <a:prstGeom prst="rect">
            <a:avLst/>
          </a:prstGeom>
          <a:solidFill>
            <a:srgbClr val="009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051720" y="5301208"/>
            <a:ext cx="720000" cy="720000"/>
          </a:xfrm>
          <a:prstGeom prst="rect">
            <a:avLst/>
          </a:prstGeom>
          <a:solidFill>
            <a:srgbClr val="009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740352" y="4005064"/>
            <a:ext cx="720000" cy="720000"/>
          </a:xfrm>
          <a:prstGeom prst="rect">
            <a:avLst/>
          </a:prstGeom>
          <a:solidFill>
            <a:srgbClr val="009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372200" y="5301208"/>
            <a:ext cx="720000" cy="720000"/>
          </a:xfrm>
          <a:prstGeom prst="rect">
            <a:avLst/>
          </a:prstGeom>
          <a:solidFill>
            <a:srgbClr val="009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211960" y="2060928"/>
            <a:ext cx="720000" cy="720000"/>
          </a:xfrm>
          <a:prstGeom prst="rect">
            <a:avLst/>
          </a:prstGeom>
          <a:solidFill>
            <a:srgbClr val="FF9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915816" y="1124744"/>
            <a:ext cx="720000" cy="720000"/>
          </a:xfrm>
          <a:prstGeom prst="rect">
            <a:avLst/>
          </a:prstGeom>
          <a:solidFill>
            <a:srgbClr val="009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508104" y="1124744"/>
            <a:ext cx="720000" cy="720000"/>
          </a:xfrm>
          <a:prstGeom prst="rect">
            <a:avLst/>
          </a:prstGeom>
          <a:solidFill>
            <a:srgbClr val="009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691680" y="1124744"/>
            <a:ext cx="720000" cy="720000"/>
          </a:xfrm>
          <a:prstGeom prst="rect">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732240" y="1124744"/>
            <a:ext cx="720000" cy="720000"/>
          </a:xfrm>
          <a:prstGeom prst="rect">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83568" y="2852936"/>
            <a:ext cx="720000" cy="720000"/>
          </a:xfrm>
          <a:prstGeom prst="rect">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275856" y="5301208"/>
            <a:ext cx="720000" cy="720000"/>
          </a:xfrm>
          <a:prstGeom prst="rect">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740352" y="2852936"/>
            <a:ext cx="720000" cy="720000"/>
          </a:xfrm>
          <a:prstGeom prst="rect">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220072" y="5301208"/>
            <a:ext cx="720000" cy="720000"/>
          </a:xfrm>
          <a:prstGeom prst="rect">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p:cNvCxnSpPr>
            <a:stCxn id="6" idx="0"/>
            <a:endCxn id="13" idx="2"/>
          </p:cNvCxnSpPr>
          <p:nvPr/>
        </p:nvCxnSpPr>
        <p:spPr>
          <a:xfrm flipH="1" flipV="1">
            <a:off x="4571960" y="2780928"/>
            <a:ext cx="0" cy="504056"/>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1"/>
            <a:endCxn id="7" idx="3"/>
          </p:cNvCxnSpPr>
          <p:nvPr/>
        </p:nvCxnSpPr>
        <p:spPr>
          <a:xfrm flipH="1">
            <a:off x="2771720" y="3644984"/>
            <a:ext cx="504136" cy="72008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 idx="3"/>
            <a:endCxn id="8" idx="1"/>
          </p:cNvCxnSpPr>
          <p:nvPr/>
        </p:nvCxnSpPr>
        <p:spPr>
          <a:xfrm>
            <a:off x="5975856" y="3644984"/>
            <a:ext cx="396344" cy="72008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1"/>
            <a:endCxn id="14" idx="3"/>
          </p:cNvCxnSpPr>
          <p:nvPr/>
        </p:nvCxnSpPr>
        <p:spPr>
          <a:xfrm flipH="1" flipV="1">
            <a:off x="3635816" y="1484744"/>
            <a:ext cx="576144" cy="93618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3" idx="3"/>
            <a:endCxn id="15" idx="1"/>
          </p:cNvCxnSpPr>
          <p:nvPr/>
        </p:nvCxnSpPr>
        <p:spPr>
          <a:xfrm flipV="1">
            <a:off x="4931960" y="1484744"/>
            <a:ext cx="576144" cy="93618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4" idx="1"/>
            <a:endCxn id="16" idx="3"/>
          </p:cNvCxnSpPr>
          <p:nvPr/>
        </p:nvCxnSpPr>
        <p:spPr>
          <a:xfrm flipH="1">
            <a:off x="2411680" y="1484744"/>
            <a:ext cx="50413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5" idx="3"/>
            <a:endCxn id="17" idx="1"/>
          </p:cNvCxnSpPr>
          <p:nvPr/>
        </p:nvCxnSpPr>
        <p:spPr>
          <a:xfrm>
            <a:off x="6228104" y="1484744"/>
            <a:ext cx="50413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9" idx="0"/>
            <a:endCxn id="18" idx="2"/>
          </p:cNvCxnSpPr>
          <p:nvPr/>
        </p:nvCxnSpPr>
        <p:spPr>
          <a:xfrm flipV="1">
            <a:off x="1043568" y="3572936"/>
            <a:ext cx="0" cy="43212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0"/>
            <a:endCxn id="20" idx="2"/>
          </p:cNvCxnSpPr>
          <p:nvPr/>
        </p:nvCxnSpPr>
        <p:spPr>
          <a:xfrm flipV="1">
            <a:off x="8100352" y="3572936"/>
            <a:ext cx="0" cy="43212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0" idx="3"/>
            <a:endCxn id="19" idx="1"/>
          </p:cNvCxnSpPr>
          <p:nvPr/>
        </p:nvCxnSpPr>
        <p:spPr>
          <a:xfrm>
            <a:off x="2771720" y="5661208"/>
            <a:ext cx="50413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2" idx="1"/>
            <a:endCxn id="21" idx="3"/>
          </p:cNvCxnSpPr>
          <p:nvPr/>
        </p:nvCxnSpPr>
        <p:spPr>
          <a:xfrm flipH="1">
            <a:off x="5940072" y="5661208"/>
            <a:ext cx="43212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7" idx="1"/>
            <a:endCxn id="9" idx="3"/>
          </p:cNvCxnSpPr>
          <p:nvPr/>
        </p:nvCxnSpPr>
        <p:spPr>
          <a:xfrm flipH="1">
            <a:off x="1403568" y="4365064"/>
            <a:ext cx="6481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7" idx="2"/>
            <a:endCxn id="10" idx="0"/>
          </p:cNvCxnSpPr>
          <p:nvPr/>
        </p:nvCxnSpPr>
        <p:spPr>
          <a:xfrm>
            <a:off x="2411720" y="4725064"/>
            <a:ext cx="0" cy="57614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8" idx="3"/>
            <a:endCxn id="11" idx="1"/>
          </p:cNvCxnSpPr>
          <p:nvPr/>
        </p:nvCxnSpPr>
        <p:spPr>
          <a:xfrm>
            <a:off x="7092200" y="4365064"/>
            <a:ext cx="6481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8" idx="2"/>
            <a:endCxn id="12" idx="0"/>
          </p:cNvCxnSpPr>
          <p:nvPr/>
        </p:nvCxnSpPr>
        <p:spPr>
          <a:xfrm>
            <a:off x="6732200" y="4725064"/>
            <a:ext cx="0" cy="57614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4211960" y="2132936"/>
            <a:ext cx="720080" cy="584775"/>
          </a:xfrm>
          <a:prstGeom prst="rect">
            <a:avLst/>
          </a:prstGeom>
          <a:noFill/>
        </p:spPr>
        <p:txBody>
          <a:bodyPr wrap="square" rtlCol="0">
            <a:spAutoFit/>
          </a:bodyPr>
          <a:lstStyle/>
          <a:p>
            <a:pPr algn="ctr"/>
            <a:r>
              <a:rPr lang="en-GB" sz="3200" b="1" dirty="0">
                <a:solidFill>
                  <a:schemeClr val="bg1"/>
                </a:solidFill>
                <a:latin typeface="Century Gothic" pitchFamily="34" charset="0"/>
              </a:rPr>
              <a:t>1</a:t>
            </a:r>
          </a:p>
        </p:txBody>
      </p:sp>
      <p:sp>
        <p:nvSpPr>
          <p:cNvPr id="118" name="TextBox 117"/>
          <p:cNvSpPr txBox="1"/>
          <p:nvPr/>
        </p:nvSpPr>
        <p:spPr>
          <a:xfrm>
            <a:off x="2051720" y="4068361"/>
            <a:ext cx="720080" cy="584775"/>
          </a:xfrm>
          <a:prstGeom prst="rect">
            <a:avLst/>
          </a:prstGeom>
          <a:noFill/>
        </p:spPr>
        <p:txBody>
          <a:bodyPr wrap="square" rtlCol="0">
            <a:spAutoFit/>
          </a:bodyPr>
          <a:lstStyle/>
          <a:p>
            <a:pPr algn="ctr"/>
            <a:r>
              <a:rPr lang="en-GB" sz="3200" b="1" dirty="0">
                <a:solidFill>
                  <a:schemeClr val="bg1"/>
                </a:solidFill>
                <a:latin typeface="Century Gothic" pitchFamily="34" charset="0"/>
              </a:rPr>
              <a:t>1</a:t>
            </a:r>
          </a:p>
        </p:txBody>
      </p:sp>
      <p:sp>
        <p:nvSpPr>
          <p:cNvPr id="119" name="TextBox 118"/>
          <p:cNvSpPr txBox="1"/>
          <p:nvPr/>
        </p:nvSpPr>
        <p:spPr>
          <a:xfrm>
            <a:off x="6372200" y="4077072"/>
            <a:ext cx="720080" cy="584775"/>
          </a:xfrm>
          <a:prstGeom prst="rect">
            <a:avLst/>
          </a:prstGeom>
          <a:noFill/>
        </p:spPr>
        <p:txBody>
          <a:bodyPr wrap="square" rtlCol="0">
            <a:spAutoFit/>
          </a:bodyPr>
          <a:lstStyle/>
          <a:p>
            <a:pPr algn="ctr"/>
            <a:r>
              <a:rPr lang="en-GB" sz="3200" b="1" dirty="0">
                <a:solidFill>
                  <a:schemeClr val="bg1"/>
                </a:solidFill>
                <a:latin typeface="Century Gothic" pitchFamily="34" charset="0"/>
              </a:rPr>
              <a:t>1</a:t>
            </a:r>
          </a:p>
        </p:txBody>
      </p:sp>
      <p:sp>
        <p:nvSpPr>
          <p:cNvPr id="120" name="TextBox 119"/>
          <p:cNvSpPr txBox="1"/>
          <p:nvPr/>
        </p:nvSpPr>
        <p:spPr>
          <a:xfrm>
            <a:off x="5508104" y="1196752"/>
            <a:ext cx="720080" cy="584775"/>
          </a:xfrm>
          <a:prstGeom prst="rect">
            <a:avLst/>
          </a:prstGeom>
          <a:noFill/>
        </p:spPr>
        <p:txBody>
          <a:bodyPr wrap="square" rtlCol="0">
            <a:spAutoFit/>
          </a:bodyPr>
          <a:lstStyle/>
          <a:p>
            <a:pPr algn="ctr"/>
            <a:r>
              <a:rPr lang="en-GB" sz="3200" b="1" dirty="0">
                <a:solidFill>
                  <a:schemeClr val="bg1"/>
                </a:solidFill>
                <a:latin typeface="Century Gothic" pitchFamily="34" charset="0"/>
              </a:rPr>
              <a:t>2</a:t>
            </a:r>
          </a:p>
        </p:txBody>
      </p:sp>
      <p:sp>
        <p:nvSpPr>
          <p:cNvPr id="121" name="TextBox 120"/>
          <p:cNvSpPr txBox="1"/>
          <p:nvPr/>
        </p:nvSpPr>
        <p:spPr>
          <a:xfrm>
            <a:off x="2915816" y="1196752"/>
            <a:ext cx="720080" cy="584775"/>
          </a:xfrm>
          <a:prstGeom prst="rect">
            <a:avLst/>
          </a:prstGeom>
          <a:noFill/>
        </p:spPr>
        <p:txBody>
          <a:bodyPr wrap="square" rtlCol="0">
            <a:spAutoFit/>
          </a:bodyPr>
          <a:lstStyle/>
          <a:p>
            <a:pPr algn="ctr"/>
            <a:r>
              <a:rPr lang="en-GB" sz="3200" b="1" dirty="0">
                <a:solidFill>
                  <a:schemeClr val="bg1"/>
                </a:solidFill>
                <a:latin typeface="Century Gothic" pitchFamily="34" charset="0"/>
              </a:rPr>
              <a:t>2</a:t>
            </a:r>
          </a:p>
        </p:txBody>
      </p:sp>
      <p:sp>
        <p:nvSpPr>
          <p:cNvPr id="122" name="TextBox 121"/>
          <p:cNvSpPr txBox="1"/>
          <p:nvPr/>
        </p:nvSpPr>
        <p:spPr>
          <a:xfrm>
            <a:off x="683568" y="4077072"/>
            <a:ext cx="720080" cy="584775"/>
          </a:xfrm>
          <a:prstGeom prst="rect">
            <a:avLst/>
          </a:prstGeom>
          <a:noFill/>
        </p:spPr>
        <p:txBody>
          <a:bodyPr wrap="square" rtlCol="0">
            <a:spAutoFit/>
          </a:bodyPr>
          <a:lstStyle/>
          <a:p>
            <a:pPr algn="ctr"/>
            <a:r>
              <a:rPr lang="en-GB" sz="3200" b="1" dirty="0">
                <a:solidFill>
                  <a:schemeClr val="bg1"/>
                </a:solidFill>
                <a:latin typeface="Century Gothic" pitchFamily="34" charset="0"/>
              </a:rPr>
              <a:t>2</a:t>
            </a:r>
          </a:p>
        </p:txBody>
      </p:sp>
      <p:sp>
        <p:nvSpPr>
          <p:cNvPr id="123" name="TextBox 122"/>
          <p:cNvSpPr txBox="1"/>
          <p:nvPr/>
        </p:nvSpPr>
        <p:spPr>
          <a:xfrm>
            <a:off x="2051720" y="5373216"/>
            <a:ext cx="720080" cy="584775"/>
          </a:xfrm>
          <a:prstGeom prst="rect">
            <a:avLst/>
          </a:prstGeom>
          <a:noFill/>
        </p:spPr>
        <p:txBody>
          <a:bodyPr wrap="square" rtlCol="0">
            <a:spAutoFit/>
          </a:bodyPr>
          <a:lstStyle/>
          <a:p>
            <a:pPr algn="ctr"/>
            <a:r>
              <a:rPr lang="en-GB" sz="3200" b="1" dirty="0">
                <a:solidFill>
                  <a:schemeClr val="bg1"/>
                </a:solidFill>
                <a:latin typeface="Century Gothic" pitchFamily="34" charset="0"/>
              </a:rPr>
              <a:t>2</a:t>
            </a:r>
          </a:p>
        </p:txBody>
      </p:sp>
      <p:sp>
        <p:nvSpPr>
          <p:cNvPr id="124" name="TextBox 123"/>
          <p:cNvSpPr txBox="1"/>
          <p:nvPr/>
        </p:nvSpPr>
        <p:spPr>
          <a:xfrm>
            <a:off x="6372200" y="5373216"/>
            <a:ext cx="720080" cy="584775"/>
          </a:xfrm>
          <a:prstGeom prst="rect">
            <a:avLst/>
          </a:prstGeom>
          <a:noFill/>
        </p:spPr>
        <p:txBody>
          <a:bodyPr wrap="square" rtlCol="0">
            <a:spAutoFit/>
          </a:bodyPr>
          <a:lstStyle/>
          <a:p>
            <a:pPr algn="ctr"/>
            <a:r>
              <a:rPr lang="en-GB" sz="3200" b="1" dirty="0">
                <a:solidFill>
                  <a:schemeClr val="bg1"/>
                </a:solidFill>
                <a:latin typeface="Century Gothic" pitchFamily="34" charset="0"/>
              </a:rPr>
              <a:t>2</a:t>
            </a:r>
          </a:p>
        </p:txBody>
      </p:sp>
      <p:sp>
        <p:nvSpPr>
          <p:cNvPr id="125" name="TextBox 124"/>
          <p:cNvSpPr txBox="1"/>
          <p:nvPr/>
        </p:nvSpPr>
        <p:spPr>
          <a:xfrm>
            <a:off x="7740352" y="4077072"/>
            <a:ext cx="720080" cy="584775"/>
          </a:xfrm>
          <a:prstGeom prst="rect">
            <a:avLst/>
          </a:prstGeom>
          <a:noFill/>
        </p:spPr>
        <p:txBody>
          <a:bodyPr wrap="square" rtlCol="0">
            <a:spAutoFit/>
          </a:bodyPr>
          <a:lstStyle/>
          <a:p>
            <a:pPr algn="ctr"/>
            <a:r>
              <a:rPr lang="en-GB" sz="3200" b="1" dirty="0">
                <a:solidFill>
                  <a:schemeClr val="bg1"/>
                </a:solidFill>
                <a:latin typeface="Century Gothic" pitchFamily="34" charset="0"/>
              </a:rPr>
              <a:t>2</a:t>
            </a:r>
          </a:p>
        </p:txBody>
      </p:sp>
      <p:sp>
        <p:nvSpPr>
          <p:cNvPr id="126" name="TextBox 125"/>
          <p:cNvSpPr txBox="1"/>
          <p:nvPr/>
        </p:nvSpPr>
        <p:spPr>
          <a:xfrm>
            <a:off x="1691680" y="1196752"/>
            <a:ext cx="720080" cy="584775"/>
          </a:xfrm>
          <a:prstGeom prst="rect">
            <a:avLst/>
          </a:prstGeom>
          <a:noFill/>
        </p:spPr>
        <p:txBody>
          <a:bodyPr wrap="square" rtlCol="0">
            <a:spAutoFit/>
          </a:bodyPr>
          <a:lstStyle/>
          <a:p>
            <a:pPr algn="ctr"/>
            <a:r>
              <a:rPr lang="en-GB" sz="3200" b="1" dirty="0">
                <a:solidFill>
                  <a:schemeClr val="bg1"/>
                </a:solidFill>
                <a:latin typeface="Century Gothic" pitchFamily="34" charset="0"/>
              </a:rPr>
              <a:t>3</a:t>
            </a:r>
          </a:p>
        </p:txBody>
      </p:sp>
      <p:sp>
        <p:nvSpPr>
          <p:cNvPr id="127" name="TextBox 126"/>
          <p:cNvSpPr txBox="1"/>
          <p:nvPr/>
        </p:nvSpPr>
        <p:spPr>
          <a:xfrm>
            <a:off x="683568" y="2924944"/>
            <a:ext cx="720080" cy="584775"/>
          </a:xfrm>
          <a:prstGeom prst="rect">
            <a:avLst/>
          </a:prstGeom>
          <a:noFill/>
        </p:spPr>
        <p:txBody>
          <a:bodyPr wrap="square" rtlCol="0">
            <a:spAutoFit/>
          </a:bodyPr>
          <a:lstStyle/>
          <a:p>
            <a:pPr algn="ctr"/>
            <a:r>
              <a:rPr lang="en-GB" sz="3200" b="1" dirty="0">
                <a:solidFill>
                  <a:schemeClr val="bg1"/>
                </a:solidFill>
                <a:latin typeface="Century Gothic" pitchFamily="34" charset="0"/>
              </a:rPr>
              <a:t>3</a:t>
            </a:r>
          </a:p>
        </p:txBody>
      </p:sp>
      <p:sp>
        <p:nvSpPr>
          <p:cNvPr id="128" name="TextBox 127"/>
          <p:cNvSpPr txBox="1"/>
          <p:nvPr/>
        </p:nvSpPr>
        <p:spPr>
          <a:xfrm>
            <a:off x="6732240" y="1196752"/>
            <a:ext cx="720080" cy="584775"/>
          </a:xfrm>
          <a:prstGeom prst="rect">
            <a:avLst/>
          </a:prstGeom>
          <a:noFill/>
        </p:spPr>
        <p:txBody>
          <a:bodyPr wrap="square" rtlCol="0">
            <a:spAutoFit/>
          </a:bodyPr>
          <a:lstStyle/>
          <a:p>
            <a:pPr algn="ctr"/>
            <a:r>
              <a:rPr lang="en-GB" sz="3200" b="1" dirty="0">
                <a:solidFill>
                  <a:schemeClr val="bg1"/>
                </a:solidFill>
                <a:latin typeface="Century Gothic" pitchFamily="34" charset="0"/>
              </a:rPr>
              <a:t>3</a:t>
            </a:r>
          </a:p>
        </p:txBody>
      </p:sp>
      <p:sp>
        <p:nvSpPr>
          <p:cNvPr id="129" name="TextBox 128"/>
          <p:cNvSpPr txBox="1"/>
          <p:nvPr/>
        </p:nvSpPr>
        <p:spPr>
          <a:xfrm>
            <a:off x="3275856" y="5373216"/>
            <a:ext cx="720080" cy="584775"/>
          </a:xfrm>
          <a:prstGeom prst="rect">
            <a:avLst/>
          </a:prstGeom>
          <a:noFill/>
        </p:spPr>
        <p:txBody>
          <a:bodyPr wrap="square" rtlCol="0">
            <a:spAutoFit/>
          </a:bodyPr>
          <a:lstStyle/>
          <a:p>
            <a:pPr algn="ctr"/>
            <a:r>
              <a:rPr lang="en-GB" sz="3200" b="1" dirty="0">
                <a:solidFill>
                  <a:schemeClr val="bg1"/>
                </a:solidFill>
                <a:latin typeface="Century Gothic" pitchFamily="34" charset="0"/>
              </a:rPr>
              <a:t>3</a:t>
            </a:r>
          </a:p>
        </p:txBody>
      </p:sp>
      <p:sp>
        <p:nvSpPr>
          <p:cNvPr id="130" name="TextBox 129"/>
          <p:cNvSpPr txBox="1"/>
          <p:nvPr/>
        </p:nvSpPr>
        <p:spPr>
          <a:xfrm>
            <a:off x="7740352" y="2924944"/>
            <a:ext cx="720080" cy="584775"/>
          </a:xfrm>
          <a:prstGeom prst="rect">
            <a:avLst/>
          </a:prstGeom>
          <a:noFill/>
        </p:spPr>
        <p:txBody>
          <a:bodyPr wrap="square" rtlCol="0">
            <a:spAutoFit/>
          </a:bodyPr>
          <a:lstStyle/>
          <a:p>
            <a:pPr algn="ctr"/>
            <a:r>
              <a:rPr lang="en-GB" sz="3200" b="1" dirty="0">
                <a:solidFill>
                  <a:schemeClr val="bg1"/>
                </a:solidFill>
                <a:latin typeface="Century Gothic" pitchFamily="34" charset="0"/>
              </a:rPr>
              <a:t>3</a:t>
            </a:r>
          </a:p>
        </p:txBody>
      </p:sp>
      <p:sp>
        <p:nvSpPr>
          <p:cNvPr id="131" name="TextBox 130"/>
          <p:cNvSpPr txBox="1"/>
          <p:nvPr/>
        </p:nvSpPr>
        <p:spPr>
          <a:xfrm>
            <a:off x="5220072" y="5373216"/>
            <a:ext cx="720080" cy="584775"/>
          </a:xfrm>
          <a:prstGeom prst="rect">
            <a:avLst/>
          </a:prstGeom>
          <a:noFill/>
        </p:spPr>
        <p:txBody>
          <a:bodyPr wrap="square" rtlCol="0">
            <a:spAutoFit/>
          </a:bodyPr>
          <a:lstStyle/>
          <a:p>
            <a:pPr algn="ctr"/>
            <a:r>
              <a:rPr lang="en-GB" sz="3200" b="1" dirty="0">
                <a:solidFill>
                  <a:schemeClr val="bg1"/>
                </a:solidFill>
                <a:latin typeface="Century Gothic" pitchFamily="34" charset="0"/>
              </a:rPr>
              <a:t>3</a:t>
            </a:r>
          </a:p>
        </p:txBody>
      </p:sp>
      <p:cxnSp>
        <p:nvCxnSpPr>
          <p:cNvPr id="136" name="Straight Connector 135"/>
          <p:cNvCxnSpPr/>
          <p:nvPr/>
        </p:nvCxnSpPr>
        <p:spPr>
          <a:xfrm flipH="1" flipV="1">
            <a:off x="0" y="836712"/>
            <a:ext cx="3275856" cy="2448272"/>
          </a:xfrm>
          <a:prstGeom prst="line">
            <a:avLst/>
          </a:prstGeom>
          <a:ln>
            <a:solidFill>
              <a:srgbClr val="2FA342"/>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12" idx="2"/>
          </p:cNvCxnSpPr>
          <p:nvPr/>
        </p:nvCxnSpPr>
        <p:spPr>
          <a:xfrm flipH="1">
            <a:off x="4590971" y="4005064"/>
            <a:ext cx="17033" cy="2547504"/>
          </a:xfrm>
          <a:prstGeom prst="line">
            <a:avLst/>
          </a:prstGeom>
          <a:ln>
            <a:solidFill>
              <a:srgbClr val="2FA342"/>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5940152" y="836712"/>
            <a:ext cx="3203848" cy="2448272"/>
          </a:xfrm>
          <a:prstGeom prst="line">
            <a:avLst/>
          </a:prstGeom>
          <a:ln>
            <a:solidFill>
              <a:srgbClr val="2FA34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4" idx="0"/>
            <a:endCxn id="144" idx="3"/>
          </p:cNvCxnSpPr>
          <p:nvPr/>
        </p:nvCxnSpPr>
        <p:spPr>
          <a:xfrm>
            <a:off x="0" y="836712"/>
            <a:ext cx="9147965" cy="8083"/>
          </a:xfrm>
          <a:prstGeom prst="line">
            <a:avLst/>
          </a:prstGeom>
          <a:ln>
            <a:solidFill>
              <a:srgbClr val="2FA34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275856" y="3284984"/>
            <a:ext cx="2700000" cy="720000"/>
          </a:xfrm>
          <a:prstGeom prst="rect">
            <a:avLst/>
          </a:prstGeom>
          <a:solidFill>
            <a:schemeClr val="bg1"/>
          </a:solidFill>
          <a:ln w="12700">
            <a:solidFill>
              <a:srgbClr val="2FA34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TextBox 111"/>
          <p:cNvSpPr txBox="1"/>
          <p:nvPr/>
        </p:nvSpPr>
        <p:spPr>
          <a:xfrm>
            <a:off x="3707904" y="3358733"/>
            <a:ext cx="1800200" cy="646331"/>
          </a:xfrm>
          <a:prstGeom prst="rect">
            <a:avLst/>
          </a:prstGeom>
          <a:noFill/>
        </p:spPr>
        <p:txBody>
          <a:bodyPr wrap="square" rtlCol="0">
            <a:spAutoFit/>
          </a:bodyPr>
          <a:lstStyle/>
          <a:p>
            <a:pPr algn="ctr"/>
            <a:r>
              <a:rPr lang="en-GB" sz="3600" b="1" dirty="0">
                <a:solidFill>
                  <a:srgbClr val="2FA342"/>
                </a:solidFill>
                <a:latin typeface="Century Gothic" pitchFamily="34" charset="0"/>
              </a:rPr>
              <a:t>Action</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9"/>
          <p:cNvGrpSpPr/>
          <p:nvPr/>
        </p:nvGrpSpPr>
        <p:grpSpPr>
          <a:xfrm>
            <a:off x="7236296" y="0"/>
            <a:ext cx="1873002" cy="641606"/>
            <a:chOff x="7236296" y="0"/>
            <a:chExt cx="1873002" cy="641606"/>
          </a:xfrm>
        </p:grpSpPr>
        <p:sp>
          <p:nvSpPr>
            <p:cNvPr id="69" name="TextBox 68"/>
            <p:cNvSpPr txBox="1"/>
            <p:nvPr/>
          </p:nvSpPr>
          <p:spPr>
            <a:xfrm>
              <a:off x="7236296" y="0"/>
              <a:ext cx="1368946" cy="338554"/>
            </a:xfrm>
            <a:prstGeom prst="rect">
              <a:avLst/>
            </a:prstGeom>
            <a:noFill/>
          </p:spPr>
          <p:txBody>
            <a:bodyPr wrap="square" rtlCol="0">
              <a:spAutoFit/>
            </a:bodyPr>
            <a:lstStyle/>
            <a:p>
              <a:pPr algn="r"/>
              <a:r>
                <a:rPr lang="en-GB" sz="1600" dirty="0">
                  <a:latin typeface="Century Gothic" pitchFamily="34" charset="0"/>
                </a:rPr>
                <a:t>Fiche 7</a:t>
              </a:r>
            </a:p>
          </p:txBody>
        </p:sp>
        <p:pic>
          <p:nvPicPr>
            <p:cNvPr id="70" name="Picture 69" descr="Student sheets.png"/>
            <p:cNvPicPr>
              <a:picLocks noChangeAspect="1"/>
            </p:cNvPicPr>
            <p:nvPr/>
          </p:nvPicPr>
          <p:blipFill>
            <a:blip r:embed="rId4" cstate="email">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a:ext>
              </a:extLst>
            </a:blip>
            <a:stretch>
              <a:fillRect/>
            </a:stretch>
          </p:blipFill>
          <p:spPr>
            <a:xfrm>
              <a:off x="8598815" y="44624"/>
              <a:ext cx="510483" cy="596982"/>
            </a:xfrm>
            <a:prstGeom prst="rect">
              <a:avLst/>
            </a:prstGeom>
          </p:spPr>
        </p:pic>
      </p:grpSp>
      <p:sp>
        <p:nvSpPr>
          <p:cNvPr id="71" name="TextBox 70"/>
          <p:cNvSpPr txBox="1"/>
          <p:nvPr/>
        </p:nvSpPr>
        <p:spPr>
          <a:xfrm>
            <a:off x="971600" y="-62756"/>
            <a:ext cx="2808312" cy="1015663"/>
          </a:xfrm>
          <a:prstGeom prst="rect">
            <a:avLst/>
          </a:prstGeom>
          <a:noFill/>
        </p:spPr>
        <p:txBody>
          <a:bodyPr wrap="square" rtlCol="0">
            <a:spAutoFit/>
          </a:bodyPr>
          <a:lstStyle/>
          <a:p>
            <a:pPr algn="ctr"/>
            <a:r>
              <a:rPr lang="en-GB" sz="2000" dirty="0" err="1">
                <a:latin typeface="Century Gothic" pitchFamily="34" charset="0"/>
                <a:ea typeface="+mj-ea"/>
                <a:cs typeface="+mj-cs"/>
              </a:rPr>
              <a:t>Personnes</a:t>
            </a:r>
            <a:r>
              <a:rPr lang="en-GB" sz="2000" dirty="0">
                <a:latin typeface="Century Gothic" pitchFamily="34" charset="0"/>
                <a:ea typeface="+mj-ea"/>
                <a:cs typeface="+mj-cs"/>
              </a:rPr>
              <a:t>, </a:t>
            </a:r>
            <a:r>
              <a:rPr lang="en-GB" sz="2000" dirty="0" err="1">
                <a:latin typeface="Century Gothic" pitchFamily="34" charset="0"/>
                <a:ea typeface="+mj-ea"/>
                <a:cs typeface="+mj-cs"/>
              </a:rPr>
              <a:t>économie</a:t>
            </a:r>
            <a:r>
              <a:rPr lang="en-GB" sz="2000" dirty="0">
                <a:latin typeface="Century Gothic" pitchFamily="34" charset="0"/>
                <a:ea typeface="+mj-ea"/>
                <a:cs typeface="+mj-cs"/>
              </a:rPr>
              <a:t>, </a:t>
            </a:r>
            <a:r>
              <a:rPr lang="en-GB" sz="2000" dirty="0" err="1">
                <a:latin typeface="Century Gothic" pitchFamily="34" charset="0"/>
                <a:ea typeface="+mj-ea"/>
                <a:cs typeface="+mj-cs"/>
              </a:rPr>
              <a:t>environnement</a:t>
            </a:r>
            <a:endParaRPr lang="en-GB" sz="2000" dirty="0">
              <a:latin typeface="Century Gothic" pitchFamily="34" charset="0"/>
              <a:ea typeface="+mj-ea"/>
              <a:cs typeface="+mj-cs"/>
            </a:endParaRPr>
          </a:p>
        </p:txBody>
      </p:sp>
      <p:grpSp>
        <p:nvGrpSpPr>
          <p:cNvPr id="3" name="Group 9"/>
          <p:cNvGrpSpPr/>
          <p:nvPr/>
        </p:nvGrpSpPr>
        <p:grpSpPr>
          <a:xfrm>
            <a:off x="2837381" y="10074"/>
            <a:ext cx="1662611" cy="641606"/>
            <a:chOff x="7446687" y="0"/>
            <a:chExt cx="1662611" cy="641606"/>
          </a:xfrm>
        </p:grpSpPr>
        <p:sp>
          <p:nvSpPr>
            <p:cNvPr id="13" name="TextBox 12"/>
            <p:cNvSpPr txBox="1"/>
            <p:nvPr/>
          </p:nvSpPr>
          <p:spPr>
            <a:xfrm>
              <a:off x="7446687" y="0"/>
              <a:ext cx="1158555" cy="338554"/>
            </a:xfrm>
            <a:prstGeom prst="rect">
              <a:avLst/>
            </a:prstGeom>
            <a:noFill/>
          </p:spPr>
          <p:txBody>
            <a:bodyPr wrap="square" rtlCol="0">
              <a:spAutoFit/>
            </a:bodyPr>
            <a:lstStyle/>
            <a:p>
              <a:pPr algn="r"/>
              <a:r>
                <a:rPr lang="en-GB" sz="1600" dirty="0">
                  <a:latin typeface="Century Gothic" pitchFamily="34" charset="0"/>
                </a:rPr>
                <a:t>Fiche 7</a:t>
              </a:r>
            </a:p>
          </p:txBody>
        </p:sp>
        <p:pic>
          <p:nvPicPr>
            <p:cNvPr id="14" name="Picture 13" descr="Student sheets.png"/>
            <p:cNvPicPr>
              <a:picLocks noChangeAspect="1"/>
            </p:cNvPicPr>
            <p:nvPr/>
          </p:nvPicPr>
          <p:blipFill>
            <a:blip r:embed="rId4" cstate="email">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a:ext>
              </a:extLst>
            </a:blip>
            <a:stretch>
              <a:fillRect/>
            </a:stretch>
          </p:blipFill>
          <p:spPr>
            <a:xfrm>
              <a:off x="8598815" y="44624"/>
              <a:ext cx="510483" cy="596982"/>
            </a:xfrm>
            <a:prstGeom prst="rect">
              <a:avLst/>
            </a:prstGeom>
          </p:spPr>
        </p:pic>
      </p:grpSp>
      <p:sp>
        <p:nvSpPr>
          <p:cNvPr id="17" name="Rounded Rectangle 16"/>
          <p:cNvSpPr/>
          <p:nvPr/>
        </p:nvSpPr>
        <p:spPr>
          <a:xfrm>
            <a:off x="179512" y="999132"/>
            <a:ext cx="4226557" cy="1944093"/>
          </a:xfrm>
          <a:prstGeom prst="roundRect">
            <a:avLst>
              <a:gd name="adj" fmla="val 7073"/>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85588" y="1226053"/>
            <a:ext cx="4414403" cy="1808187"/>
          </a:xfrm>
          <a:prstGeom prst="rect">
            <a:avLst/>
          </a:prstGeom>
          <a:noFill/>
        </p:spPr>
        <p:txBody>
          <a:bodyPr wrap="square" rtlCol="0">
            <a:spAutoFit/>
          </a:bodyPr>
          <a:lstStyle/>
          <a:p>
            <a:pPr marL="173038" indent="-173038">
              <a:spcAft>
                <a:spcPts val="300"/>
              </a:spcAft>
              <a:buClr>
                <a:schemeClr val="tx2"/>
              </a:buClr>
              <a:buSzPct val="80000"/>
              <a:buFont typeface="Wingdings 2" pitchFamily="18" charset="2"/>
              <a:buChar char=""/>
            </a:pPr>
            <a:r>
              <a:rPr lang="en-GB" sz="1300" dirty="0">
                <a:latin typeface="Century Gothic" pitchFamily="34" charset="0"/>
              </a:rPr>
              <a:t>Identifier les </a:t>
            </a:r>
            <a:r>
              <a:rPr lang="en-GB" sz="1300" dirty="0" err="1">
                <a:latin typeface="Century Gothic" pitchFamily="34" charset="0"/>
              </a:rPr>
              <a:t>groupes</a:t>
            </a:r>
            <a:r>
              <a:rPr lang="en-GB" sz="1300" dirty="0">
                <a:latin typeface="Century Gothic" pitchFamily="34" charset="0"/>
              </a:rPr>
              <a:t> qui </a:t>
            </a:r>
            <a:r>
              <a:rPr lang="en-GB" sz="1300" dirty="0" err="1">
                <a:latin typeface="Century Gothic" pitchFamily="34" charset="0"/>
              </a:rPr>
              <a:t>pourraient</a:t>
            </a:r>
            <a:r>
              <a:rPr lang="en-GB" sz="1300" dirty="0">
                <a:latin typeface="Century Gothic" pitchFamily="34" charset="0"/>
              </a:rPr>
              <a:t> </a:t>
            </a:r>
            <a:r>
              <a:rPr lang="en-GB" sz="1300" dirty="0" err="1">
                <a:latin typeface="Century Gothic" pitchFamily="34" charset="0"/>
              </a:rPr>
              <a:t>être</a:t>
            </a:r>
            <a:r>
              <a:rPr lang="en-GB" sz="1300" dirty="0">
                <a:latin typeface="Century Gothic" pitchFamily="34" charset="0"/>
              </a:rPr>
              <a:t> </a:t>
            </a:r>
            <a:r>
              <a:rPr lang="en-GB" sz="1300" dirty="0" err="1">
                <a:latin typeface="Century Gothic" pitchFamily="34" charset="0"/>
              </a:rPr>
              <a:t>affectés</a:t>
            </a:r>
            <a:r>
              <a:rPr lang="en-GB" sz="1300" dirty="0">
                <a:latin typeface="Century Gothic" pitchFamily="34" charset="0"/>
              </a:rPr>
              <a:t> par </a:t>
            </a:r>
            <a:r>
              <a:rPr lang="en-GB" sz="1300" dirty="0" err="1">
                <a:latin typeface="Century Gothic" pitchFamily="34" charset="0"/>
              </a:rPr>
              <a:t>l’action</a:t>
            </a:r>
            <a:endParaRPr lang="en-GB" sz="1300" dirty="0">
              <a:latin typeface="Century Gothic" pitchFamily="34" charset="0"/>
            </a:endParaRPr>
          </a:p>
          <a:p>
            <a:pPr marL="173038" indent="-173038">
              <a:spcAft>
                <a:spcPts val="300"/>
              </a:spcAft>
              <a:buClr>
                <a:schemeClr val="tx2"/>
              </a:buClr>
              <a:buSzPct val="80000"/>
              <a:buFont typeface="Wingdings 2" pitchFamily="18" charset="2"/>
              <a:buChar char=""/>
            </a:pPr>
            <a:r>
              <a:rPr lang="en-GB" sz="1300" dirty="0" err="1">
                <a:latin typeface="Century Gothic" pitchFamily="34" charset="0"/>
              </a:rPr>
              <a:t>Décrire</a:t>
            </a:r>
            <a:r>
              <a:rPr lang="en-GB" sz="1300" dirty="0">
                <a:latin typeface="Century Gothic" pitchFamily="34" charset="0"/>
              </a:rPr>
              <a:t> comment </a:t>
            </a:r>
            <a:r>
              <a:rPr lang="en-GB" sz="1300" dirty="0" err="1">
                <a:latin typeface="Century Gothic" pitchFamily="34" charset="0"/>
              </a:rPr>
              <a:t>chaque</a:t>
            </a:r>
            <a:r>
              <a:rPr lang="en-GB" sz="1300" dirty="0">
                <a:latin typeface="Century Gothic" pitchFamily="34" charset="0"/>
              </a:rPr>
              <a:t> </a:t>
            </a:r>
            <a:r>
              <a:rPr lang="en-GB" sz="1300" dirty="0" err="1">
                <a:latin typeface="Century Gothic" pitchFamily="34" charset="0"/>
              </a:rPr>
              <a:t>groupe</a:t>
            </a:r>
            <a:r>
              <a:rPr lang="en-GB" sz="1300" dirty="0">
                <a:latin typeface="Century Gothic" pitchFamily="34" charset="0"/>
              </a:rPr>
              <a:t>                     </a:t>
            </a:r>
            <a:r>
              <a:rPr lang="en-GB" sz="1300" dirty="0" err="1">
                <a:latin typeface="Century Gothic" pitchFamily="34" charset="0"/>
              </a:rPr>
              <a:t>pourrait</a:t>
            </a:r>
            <a:r>
              <a:rPr lang="en-GB" sz="1300" dirty="0">
                <a:latin typeface="Century Gothic" pitchFamily="34" charset="0"/>
              </a:rPr>
              <a:t> </a:t>
            </a:r>
            <a:r>
              <a:rPr lang="en-GB" sz="1300" dirty="0" err="1">
                <a:latin typeface="Century Gothic" pitchFamily="34" charset="0"/>
              </a:rPr>
              <a:t>en</a:t>
            </a:r>
            <a:r>
              <a:rPr lang="en-GB" sz="1300" dirty="0">
                <a:latin typeface="Century Gothic" pitchFamily="34" charset="0"/>
              </a:rPr>
              <a:t> </a:t>
            </a:r>
            <a:r>
              <a:rPr lang="en-GB" sz="1300" dirty="0" err="1">
                <a:latin typeface="Century Gothic" pitchFamily="34" charset="0"/>
              </a:rPr>
              <a:t>bénéficier</a:t>
            </a:r>
            <a:r>
              <a:rPr lang="en-GB" sz="1300" dirty="0">
                <a:latin typeface="Century Gothic" pitchFamily="34" charset="0"/>
              </a:rPr>
              <a:t> </a:t>
            </a:r>
            <a:r>
              <a:rPr lang="en-GB" sz="1300" dirty="0" err="1">
                <a:latin typeface="Century Gothic" pitchFamily="34" charset="0"/>
              </a:rPr>
              <a:t>ou</a:t>
            </a:r>
            <a:r>
              <a:rPr lang="en-GB" sz="1300" dirty="0">
                <a:latin typeface="Century Gothic" pitchFamily="34" charset="0"/>
              </a:rPr>
              <a:t> </a:t>
            </a:r>
            <a:r>
              <a:rPr lang="en-GB" sz="1300" dirty="0" err="1">
                <a:latin typeface="Century Gothic" pitchFamily="34" charset="0"/>
              </a:rPr>
              <a:t>en</a:t>
            </a:r>
            <a:r>
              <a:rPr lang="en-GB" sz="1300" dirty="0">
                <a:latin typeface="Century Gothic" pitchFamily="34" charset="0"/>
              </a:rPr>
              <a:t> </a:t>
            </a:r>
            <a:r>
              <a:rPr lang="en-GB" sz="1300" dirty="0" err="1">
                <a:latin typeface="Century Gothic" pitchFamily="34" charset="0"/>
              </a:rPr>
              <a:t>pâtir</a:t>
            </a:r>
            <a:endParaRPr lang="en-GB" sz="1300" dirty="0">
              <a:latin typeface="Century Gothic" pitchFamily="34" charset="0"/>
            </a:endParaRPr>
          </a:p>
          <a:p>
            <a:pPr marL="173038" indent="-173038">
              <a:spcAft>
                <a:spcPts val="300"/>
              </a:spcAft>
              <a:buClr>
                <a:schemeClr val="tx2"/>
              </a:buClr>
              <a:buSzPct val="80000"/>
              <a:buFont typeface="Wingdings 2" pitchFamily="18" charset="2"/>
              <a:buChar char=""/>
            </a:pPr>
            <a:r>
              <a:rPr lang="en-GB" sz="1300" dirty="0" err="1">
                <a:latin typeface="Century Gothic" pitchFamily="34" charset="0"/>
              </a:rPr>
              <a:t>Prédire</a:t>
            </a:r>
            <a:r>
              <a:rPr lang="en-GB" sz="1300" dirty="0">
                <a:latin typeface="Century Gothic" pitchFamily="34" charset="0"/>
              </a:rPr>
              <a:t> les points de </a:t>
            </a:r>
            <a:r>
              <a:rPr lang="en-GB" sz="1300" dirty="0" err="1">
                <a:latin typeface="Century Gothic" pitchFamily="34" charset="0"/>
              </a:rPr>
              <a:t>vue</a:t>
            </a:r>
            <a:r>
              <a:rPr lang="en-GB" sz="1300" dirty="0">
                <a:latin typeface="Century Gothic" pitchFamily="34" charset="0"/>
              </a:rPr>
              <a:t> des </a:t>
            </a:r>
            <a:r>
              <a:rPr lang="en-GB" sz="1300" dirty="0" err="1">
                <a:latin typeface="Century Gothic" pitchFamily="34" charset="0"/>
              </a:rPr>
              <a:t>différents</a:t>
            </a:r>
            <a:r>
              <a:rPr lang="en-GB" sz="1300" dirty="0">
                <a:latin typeface="Century Gothic" pitchFamily="34" charset="0"/>
              </a:rPr>
              <a:t> </a:t>
            </a:r>
            <a:r>
              <a:rPr lang="en-GB" sz="1300" dirty="0" err="1">
                <a:latin typeface="Century Gothic" pitchFamily="34" charset="0"/>
              </a:rPr>
              <a:t>groupes</a:t>
            </a:r>
            <a:r>
              <a:rPr lang="en-GB" sz="1300" dirty="0">
                <a:latin typeface="Century Gothic" pitchFamily="34" charset="0"/>
              </a:rPr>
              <a:t> </a:t>
            </a:r>
            <a:r>
              <a:rPr lang="en-GB" sz="1300" dirty="0" err="1">
                <a:latin typeface="Century Gothic" pitchFamily="34" charset="0"/>
              </a:rPr>
              <a:t>concernant</a:t>
            </a:r>
            <a:r>
              <a:rPr lang="en-GB" sz="1300" dirty="0">
                <a:latin typeface="Century Gothic" pitchFamily="34" charset="0"/>
              </a:rPr>
              <a:t> </a:t>
            </a:r>
            <a:r>
              <a:rPr lang="en-GB" sz="1300" dirty="0" err="1">
                <a:latin typeface="Century Gothic" pitchFamily="34" charset="0"/>
              </a:rPr>
              <a:t>l’action</a:t>
            </a:r>
            <a:endParaRPr lang="en-GB" sz="1300" dirty="0">
              <a:latin typeface="Century Gothic" pitchFamily="34" charset="0"/>
            </a:endParaRPr>
          </a:p>
          <a:p>
            <a:pPr marL="173038" indent="-173038">
              <a:spcAft>
                <a:spcPts val="300"/>
              </a:spcAft>
              <a:buClr>
                <a:schemeClr val="tx2"/>
              </a:buClr>
              <a:buSzPct val="80000"/>
              <a:buFont typeface="Wingdings 2" pitchFamily="18" charset="2"/>
              <a:buChar char=""/>
            </a:pPr>
            <a:r>
              <a:rPr lang="en-GB" sz="1300" dirty="0" err="1">
                <a:latin typeface="Century Gothic" pitchFamily="34" charset="0"/>
              </a:rPr>
              <a:t>Décrire</a:t>
            </a:r>
            <a:r>
              <a:rPr lang="en-GB" sz="1300" dirty="0">
                <a:latin typeface="Century Gothic" pitchFamily="34" charset="0"/>
              </a:rPr>
              <a:t> comment </a:t>
            </a:r>
            <a:r>
              <a:rPr lang="en-GB" sz="1300" dirty="0" err="1">
                <a:latin typeface="Century Gothic" pitchFamily="34" charset="0"/>
              </a:rPr>
              <a:t>cette</a:t>
            </a:r>
            <a:r>
              <a:rPr lang="en-GB" sz="1300" dirty="0">
                <a:latin typeface="Century Gothic" pitchFamily="34" charset="0"/>
              </a:rPr>
              <a:t> question </a:t>
            </a:r>
            <a:r>
              <a:rPr lang="en-GB" sz="1300" dirty="0" err="1">
                <a:latin typeface="Century Gothic" pitchFamily="34" charset="0"/>
              </a:rPr>
              <a:t>pourrait</a:t>
            </a:r>
            <a:r>
              <a:rPr lang="en-GB" sz="1300" dirty="0">
                <a:latin typeface="Century Gothic" pitchFamily="34" charset="0"/>
              </a:rPr>
              <a:t> </a:t>
            </a:r>
            <a:r>
              <a:rPr lang="en-GB" sz="1300" dirty="0" err="1">
                <a:latin typeface="Century Gothic" pitchFamily="34" charset="0"/>
              </a:rPr>
              <a:t>vous</a:t>
            </a:r>
            <a:r>
              <a:rPr lang="en-GB" sz="1300" dirty="0">
                <a:latin typeface="Century Gothic" pitchFamily="34" charset="0"/>
              </a:rPr>
              <a:t> affecter</a:t>
            </a:r>
          </a:p>
        </p:txBody>
      </p:sp>
      <p:sp>
        <p:nvSpPr>
          <p:cNvPr id="21" name="Rounded Rectangle 20"/>
          <p:cNvSpPr/>
          <p:nvPr/>
        </p:nvSpPr>
        <p:spPr>
          <a:xfrm>
            <a:off x="179512" y="945380"/>
            <a:ext cx="4248472" cy="301756"/>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313004" y="908720"/>
            <a:ext cx="3944786" cy="338554"/>
          </a:xfrm>
          <a:prstGeom prst="rect">
            <a:avLst/>
          </a:prstGeom>
          <a:noFill/>
        </p:spPr>
        <p:txBody>
          <a:bodyPr wrap="square" rtlCol="0">
            <a:spAutoFit/>
          </a:bodyPr>
          <a:lstStyle/>
          <a:p>
            <a:pPr algn="ctr"/>
            <a:r>
              <a:rPr lang="en-GB" sz="1600" b="1" dirty="0" err="1">
                <a:solidFill>
                  <a:schemeClr val="bg1"/>
                </a:solidFill>
                <a:latin typeface="Century Gothic" pitchFamily="34" charset="0"/>
              </a:rPr>
              <a:t>Prendre</a:t>
            </a:r>
            <a:r>
              <a:rPr lang="en-GB" sz="1600" b="1" dirty="0">
                <a:solidFill>
                  <a:schemeClr val="bg1"/>
                </a:solidFill>
                <a:latin typeface="Century Gothic" pitchFamily="34" charset="0"/>
              </a:rPr>
              <a:t> </a:t>
            </a:r>
            <a:r>
              <a:rPr lang="en-GB" sz="1600" b="1" dirty="0" err="1">
                <a:solidFill>
                  <a:schemeClr val="bg1"/>
                </a:solidFill>
                <a:latin typeface="Century Gothic" pitchFamily="34" charset="0"/>
              </a:rPr>
              <a:t>en</a:t>
            </a:r>
            <a:r>
              <a:rPr lang="en-GB" sz="1600" b="1" dirty="0">
                <a:solidFill>
                  <a:schemeClr val="bg1"/>
                </a:solidFill>
                <a:latin typeface="Century Gothic" pitchFamily="34" charset="0"/>
              </a:rPr>
              <a:t> </a:t>
            </a:r>
            <a:r>
              <a:rPr lang="en-GB" sz="1600" b="1" dirty="0" err="1">
                <a:solidFill>
                  <a:schemeClr val="bg1"/>
                </a:solidFill>
                <a:latin typeface="Century Gothic" pitchFamily="34" charset="0"/>
              </a:rPr>
              <a:t>compte</a:t>
            </a:r>
            <a:r>
              <a:rPr lang="en-GB" sz="1600" b="1" dirty="0">
                <a:solidFill>
                  <a:schemeClr val="bg1"/>
                </a:solidFill>
                <a:latin typeface="Century Gothic" pitchFamily="34" charset="0"/>
              </a:rPr>
              <a:t> la population</a:t>
            </a:r>
          </a:p>
        </p:txBody>
      </p:sp>
      <p:sp>
        <p:nvSpPr>
          <p:cNvPr id="22" name="Rounded Rectangle 21"/>
          <p:cNvSpPr/>
          <p:nvPr/>
        </p:nvSpPr>
        <p:spPr>
          <a:xfrm>
            <a:off x="179512" y="3087364"/>
            <a:ext cx="4226557" cy="1236986"/>
          </a:xfrm>
          <a:prstGeom prst="roundRect">
            <a:avLst>
              <a:gd name="adj" fmla="val 7073"/>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28583" y="3328211"/>
            <a:ext cx="4392298" cy="969496"/>
          </a:xfrm>
          <a:prstGeom prst="rect">
            <a:avLst/>
          </a:prstGeom>
          <a:noFill/>
        </p:spPr>
        <p:txBody>
          <a:bodyPr wrap="square" rtlCol="0">
            <a:spAutoFit/>
          </a:bodyPr>
          <a:lstStyle/>
          <a:p>
            <a:pPr marL="173038" indent="-173038">
              <a:spcAft>
                <a:spcPts val="300"/>
              </a:spcAft>
              <a:buClr>
                <a:schemeClr val="accent1">
                  <a:lumMod val="75000"/>
                </a:schemeClr>
              </a:buClr>
              <a:buSzPct val="80000"/>
              <a:buFont typeface="Wingdings 2" pitchFamily="18" charset="2"/>
              <a:buChar char=""/>
            </a:pPr>
            <a:r>
              <a:rPr lang="en-GB" sz="1300" dirty="0">
                <a:latin typeface="Century Gothic" pitchFamily="34" charset="0"/>
              </a:rPr>
              <a:t>Identifier les </a:t>
            </a:r>
            <a:r>
              <a:rPr lang="en-GB" sz="1300" dirty="0" err="1">
                <a:latin typeface="Century Gothic" pitchFamily="34" charset="0"/>
              </a:rPr>
              <a:t>individus</a:t>
            </a:r>
            <a:r>
              <a:rPr lang="en-GB" sz="1300" dirty="0">
                <a:latin typeface="Century Gothic" pitchFamily="34" charset="0"/>
              </a:rPr>
              <a:t> </a:t>
            </a:r>
            <a:r>
              <a:rPr lang="en-GB" sz="1300" dirty="0" err="1">
                <a:latin typeface="Century Gothic" pitchFamily="34" charset="0"/>
              </a:rPr>
              <a:t>ou</a:t>
            </a:r>
            <a:r>
              <a:rPr lang="en-GB" sz="1300" dirty="0">
                <a:latin typeface="Century Gothic" pitchFamily="34" charset="0"/>
              </a:rPr>
              <a:t> les organisations qui </a:t>
            </a:r>
            <a:r>
              <a:rPr lang="en-GB" sz="1300" dirty="0" err="1">
                <a:latin typeface="Century Gothic" pitchFamily="34" charset="0"/>
              </a:rPr>
              <a:t>pourraient</a:t>
            </a:r>
            <a:r>
              <a:rPr lang="en-GB" sz="1300" dirty="0">
                <a:latin typeface="Century Gothic" pitchFamily="34" charset="0"/>
              </a:rPr>
              <a:t> </a:t>
            </a:r>
            <a:r>
              <a:rPr lang="en-GB" sz="1300" dirty="0" err="1">
                <a:latin typeface="Century Gothic" pitchFamily="34" charset="0"/>
              </a:rPr>
              <a:t>bénéficier</a:t>
            </a:r>
            <a:r>
              <a:rPr lang="en-GB" sz="1300" dirty="0">
                <a:latin typeface="Century Gothic" pitchFamily="34" charset="0"/>
              </a:rPr>
              <a:t> de </a:t>
            </a:r>
            <a:r>
              <a:rPr lang="en-GB" sz="1300" dirty="0" err="1">
                <a:latin typeface="Century Gothic" pitchFamily="34" charset="0"/>
              </a:rPr>
              <a:t>l’action</a:t>
            </a:r>
            <a:r>
              <a:rPr lang="en-GB" sz="1300" dirty="0">
                <a:latin typeface="Century Gothic" pitchFamily="34" charset="0"/>
              </a:rPr>
              <a:t>, </a:t>
            </a:r>
            <a:r>
              <a:rPr lang="en-GB" sz="1300" dirty="0" err="1">
                <a:latin typeface="Century Gothic" pitchFamily="34" charset="0"/>
              </a:rPr>
              <a:t>ou</a:t>
            </a:r>
            <a:r>
              <a:rPr lang="en-GB" sz="1300" dirty="0">
                <a:latin typeface="Century Gothic" pitchFamily="34" charset="0"/>
              </a:rPr>
              <a:t> y </a:t>
            </a:r>
            <a:r>
              <a:rPr lang="en-GB" sz="1300" dirty="0" err="1">
                <a:latin typeface="Century Gothic" pitchFamily="34" charset="0"/>
              </a:rPr>
              <a:t>perdraient</a:t>
            </a:r>
            <a:endParaRPr lang="en-GB" sz="1300" dirty="0">
              <a:latin typeface="Century Gothic" pitchFamily="34" charset="0"/>
            </a:endParaRPr>
          </a:p>
          <a:p>
            <a:pPr marL="173038" indent="-173038">
              <a:spcAft>
                <a:spcPts val="300"/>
              </a:spcAft>
              <a:buClr>
                <a:schemeClr val="accent1">
                  <a:lumMod val="75000"/>
                </a:schemeClr>
              </a:buClr>
              <a:buSzPct val="80000"/>
              <a:buFont typeface="Wingdings 2" pitchFamily="18" charset="2"/>
              <a:buChar char=""/>
            </a:pPr>
            <a:r>
              <a:rPr lang="en-GB" sz="1300" dirty="0" err="1">
                <a:latin typeface="Century Gothic" pitchFamily="34" charset="0"/>
              </a:rPr>
              <a:t>Décrire</a:t>
            </a:r>
            <a:r>
              <a:rPr lang="en-GB" sz="1300" dirty="0">
                <a:latin typeface="Century Gothic" pitchFamily="34" charset="0"/>
              </a:rPr>
              <a:t> comment </a:t>
            </a:r>
            <a:r>
              <a:rPr lang="en-GB" sz="1300" dirty="0" err="1">
                <a:latin typeface="Century Gothic" pitchFamily="34" charset="0"/>
              </a:rPr>
              <a:t>cela</a:t>
            </a:r>
            <a:r>
              <a:rPr lang="en-GB" sz="1300" dirty="0">
                <a:latin typeface="Century Gothic" pitchFamily="34" charset="0"/>
              </a:rPr>
              <a:t> </a:t>
            </a:r>
            <a:r>
              <a:rPr lang="en-GB" sz="1300" dirty="0" err="1" smtClean="0">
                <a:latin typeface="Century Gothic" pitchFamily="34" charset="0"/>
              </a:rPr>
              <a:t>affecterait</a:t>
            </a:r>
            <a:endParaRPr lang="en-GB" sz="1300" dirty="0" smtClean="0">
              <a:latin typeface="Century Gothic" pitchFamily="34" charset="0"/>
            </a:endParaRPr>
          </a:p>
          <a:p>
            <a:pPr marL="173038" indent="-173038">
              <a:spcAft>
                <a:spcPts val="300"/>
              </a:spcAft>
              <a:buClr>
                <a:schemeClr val="accent1">
                  <a:lumMod val="75000"/>
                </a:schemeClr>
              </a:buClr>
              <a:buSzPct val="80000"/>
            </a:pPr>
            <a:r>
              <a:rPr lang="en-GB" sz="1300" dirty="0" err="1" smtClean="0">
                <a:latin typeface="Century Gothic" pitchFamily="34" charset="0"/>
              </a:rPr>
              <a:t>chaque</a:t>
            </a:r>
            <a:r>
              <a:rPr lang="en-GB" sz="1300" dirty="0" smtClean="0">
                <a:latin typeface="Century Gothic" pitchFamily="34" charset="0"/>
              </a:rPr>
              <a:t> </a:t>
            </a:r>
            <a:r>
              <a:rPr lang="en-GB" sz="1300" dirty="0" err="1">
                <a:latin typeface="Century Gothic" pitchFamily="34" charset="0"/>
              </a:rPr>
              <a:t>groupe</a:t>
            </a:r>
            <a:r>
              <a:rPr lang="en-GB" sz="1300" dirty="0">
                <a:latin typeface="Century Gothic" pitchFamily="34" charset="0"/>
              </a:rPr>
              <a:t> </a:t>
            </a:r>
            <a:r>
              <a:rPr lang="en-GB" sz="1300" dirty="0" err="1">
                <a:latin typeface="Century Gothic" pitchFamily="34" charset="0"/>
              </a:rPr>
              <a:t>financièrement</a:t>
            </a:r>
            <a:endParaRPr lang="en-GB" sz="1300" dirty="0">
              <a:latin typeface="Century Gothic" pitchFamily="34" charset="0"/>
            </a:endParaRPr>
          </a:p>
        </p:txBody>
      </p:sp>
      <p:sp>
        <p:nvSpPr>
          <p:cNvPr id="24" name="Rounded Rectangle 23"/>
          <p:cNvSpPr/>
          <p:nvPr/>
        </p:nvSpPr>
        <p:spPr>
          <a:xfrm>
            <a:off x="179512" y="3033612"/>
            <a:ext cx="4248472" cy="301756"/>
          </a:xfrm>
          <a:prstGeom prst="roundRect">
            <a:avLst/>
          </a:prstGeom>
          <a:solidFill>
            <a:srgbClr val="006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313004" y="2996952"/>
            <a:ext cx="3944786" cy="338554"/>
          </a:xfrm>
          <a:prstGeom prst="rect">
            <a:avLst/>
          </a:prstGeom>
          <a:noFill/>
        </p:spPr>
        <p:txBody>
          <a:bodyPr wrap="square" rtlCol="0">
            <a:spAutoFit/>
          </a:bodyPr>
          <a:lstStyle/>
          <a:p>
            <a:pPr algn="ctr"/>
            <a:r>
              <a:rPr lang="en-GB" sz="1600" b="1" dirty="0" err="1">
                <a:solidFill>
                  <a:schemeClr val="bg1"/>
                </a:solidFill>
                <a:latin typeface="Century Gothic" pitchFamily="34" charset="0"/>
              </a:rPr>
              <a:t>Prendre</a:t>
            </a:r>
            <a:r>
              <a:rPr lang="en-GB" sz="1600" b="1" dirty="0">
                <a:solidFill>
                  <a:schemeClr val="bg1"/>
                </a:solidFill>
                <a:latin typeface="Century Gothic" pitchFamily="34" charset="0"/>
              </a:rPr>
              <a:t> </a:t>
            </a:r>
            <a:r>
              <a:rPr lang="en-GB" sz="1600" b="1" dirty="0" err="1">
                <a:solidFill>
                  <a:schemeClr val="bg1"/>
                </a:solidFill>
                <a:latin typeface="Century Gothic" pitchFamily="34" charset="0"/>
              </a:rPr>
              <a:t>en</a:t>
            </a:r>
            <a:r>
              <a:rPr lang="en-GB" sz="1600" b="1" dirty="0">
                <a:solidFill>
                  <a:schemeClr val="bg1"/>
                </a:solidFill>
                <a:latin typeface="Century Gothic" pitchFamily="34" charset="0"/>
              </a:rPr>
              <a:t> </a:t>
            </a:r>
            <a:r>
              <a:rPr lang="en-GB" sz="1600" b="1" dirty="0" err="1">
                <a:solidFill>
                  <a:schemeClr val="bg1"/>
                </a:solidFill>
                <a:latin typeface="Century Gothic" pitchFamily="34" charset="0"/>
              </a:rPr>
              <a:t>compte</a:t>
            </a:r>
            <a:r>
              <a:rPr lang="en-GB" sz="1600" b="1" dirty="0">
                <a:solidFill>
                  <a:schemeClr val="bg1"/>
                </a:solidFill>
                <a:latin typeface="Century Gothic" pitchFamily="34" charset="0"/>
              </a:rPr>
              <a:t> </a:t>
            </a:r>
            <a:r>
              <a:rPr lang="en-GB" sz="1600" b="1" dirty="0" err="1">
                <a:solidFill>
                  <a:schemeClr val="bg1"/>
                </a:solidFill>
                <a:latin typeface="Century Gothic" pitchFamily="34" charset="0"/>
              </a:rPr>
              <a:t>l’économie</a:t>
            </a:r>
            <a:endParaRPr lang="en-GB" sz="1600" b="1" dirty="0">
              <a:solidFill>
                <a:schemeClr val="bg1"/>
              </a:solidFill>
              <a:latin typeface="Century Gothic" pitchFamily="34" charset="0"/>
            </a:endParaRPr>
          </a:p>
        </p:txBody>
      </p:sp>
      <p:sp>
        <p:nvSpPr>
          <p:cNvPr id="26" name="Rounded Rectangle 25"/>
          <p:cNvSpPr/>
          <p:nvPr/>
        </p:nvSpPr>
        <p:spPr>
          <a:xfrm>
            <a:off x="179512" y="4455516"/>
            <a:ext cx="4226557" cy="1954809"/>
          </a:xfrm>
          <a:prstGeom prst="roundRect">
            <a:avLst>
              <a:gd name="adj" fmla="val 7073"/>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02242" y="4681211"/>
            <a:ext cx="4397749" cy="1808187"/>
          </a:xfrm>
          <a:prstGeom prst="rect">
            <a:avLst/>
          </a:prstGeom>
          <a:noFill/>
        </p:spPr>
        <p:txBody>
          <a:bodyPr wrap="square" rtlCol="0">
            <a:spAutoFit/>
          </a:bodyPr>
          <a:lstStyle/>
          <a:p>
            <a:pPr marL="173038" indent="-173038">
              <a:spcAft>
                <a:spcPts val="300"/>
              </a:spcAft>
              <a:buClr>
                <a:schemeClr val="tx2"/>
              </a:buClr>
              <a:buSzPct val="80000"/>
              <a:buFont typeface="Wingdings 2" pitchFamily="18" charset="2"/>
              <a:buChar char=""/>
            </a:pPr>
            <a:r>
              <a:rPr lang="en-GB" sz="1300" dirty="0">
                <a:latin typeface="Century Gothic" pitchFamily="34" charset="0"/>
              </a:rPr>
              <a:t>Identifier les </a:t>
            </a:r>
            <a:r>
              <a:rPr lang="en-GB" sz="1300" dirty="0" err="1">
                <a:latin typeface="Century Gothic" pitchFamily="34" charset="0"/>
              </a:rPr>
              <a:t>conséquences</a:t>
            </a:r>
            <a:r>
              <a:rPr lang="en-GB" sz="1300" dirty="0">
                <a:latin typeface="Century Gothic" pitchFamily="34" charset="0"/>
              </a:rPr>
              <a:t> </a:t>
            </a:r>
            <a:r>
              <a:rPr lang="en-GB" sz="1300" dirty="0" err="1">
                <a:latin typeface="Century Gothic" pitchFamily="34" charset="0"/>
              </a:rPr>
              <a:t>possibles</a:t>
            </a:r>
            <a:r>
              <a:rPr lang="en-GB" sz="1300" dirty="0">
                <a:latin typeface="Century Gothic" pitchFamily="34" charset="0"/>
              </a:rPr>
              <a:t> pour des habitats </a:t>
            </a:r>
            <a:r>
              <a:rPr lang="en-GB" sz="1300" dirty="0" err="1">
                <a:latin typeface="Century Gothic" pitchFamily="34" charset="0"/>
              </a:rPr>
              <a:t>naturels</a:t>
            </a:r>
            <a:r>
              <a:rPr lang="en-GB" sz="1300" dirty="0">
                <a:latin typeface="Century Gothic" pitchFamily="34" charset="0"/>
              </a:rPr>
              <a:t> </a:t>
            </a:r>
            <a:r>
              <a:rPr lang="en-GB" sz="1300" dirty="0" err="1">
                <a:latin typeface="Century Gothic" pitchFamily="34" charset="0"/>
              </a:rPr>
              <a:t>spécifiques</a:t>
            </a:r>
            <a:endParaRPr lang="en-GB" sz="1300" dirty="0">
              <a:latin typeface="Century Gothic" pitchFamily="34" charset="0"/>
            </a:endParaRPr>
          </a:p>
          <a:p>
            <a:pPr marL="173038" indent="-173038">
              <a:spcAft>
                <a:spcPts val="300"/>
              </a:spcAft>
              <a:buClr>
                <a:schemeClr val="tx2"/>
              </a:buClr>
              <a:buSzPct val="80000"/>
              <a:buFont typeface="Wingdings 2" pitchFamily="18" charset="2"/>
              <a:buChar char=""/>
            </a:pPr>
            <a:r>
              <a:rPr lang="en-GB" sz="1300" dirty="0" err="1">
                <a:latin typeface="Century Gothic" pitchFamily="34" charset="0"/>
              </a:rPr>
              <a:t>Décrire</a:t>
            </a:r>
            <a:r>
              <a:rPr lang="en-GB" sz="1300" dirty="0">
                <a:latin typeface="Century Gothic" pitchFamily="34" charset="0"/>
              </a:rPr>
              <a:t> les </a:t>
            </a:r>
            <a:r>
              <a:rPr lang="en-GB" sz="1300" dirty="0" err="1">
                <a:latin typeface="Century Gothic" pitchFamily="34" charset="0"/>
              </a:rPr>
              <a:t>conséquences</a:t>
            </a:r>
            <a:r>
              <a:rPr lang="en-GB" sz="1300" dirty="0">
                <a:latin typeface="Century Gothic" pitchFamily="34" charset="0"/>
              </a:rPr>
              <a:t> </a:t>
            </a:r>
            <a:r>
              <a:rPr lang="en-GB" sz="1300" dirty="0" err="1">
                <a:latin typeface="Century Gothic" pitchFamily="34" charset="0"/>
              </a:rPr>
              <a:t>possibles</a:t>
            </a:r>
            <a:r>
              <a:rPr lang="en-GB" sz="1300" dirty="0">
                <a:latin typeface="Century Gothic" pitchFamily="34" charset="0"/>
              </a:rPr>
              <a:t> pour les </a:t>
            </a:r>
            <a:r>
              <a:rPr lang="en-GB" sz="1300" dirty="0" err="1">
                <a:latin typeface="Century Gothic" pitchFamily="34" charset="0"/>
              </a:rPr>
              <a:t>animaux</a:t>
            </a:r>
            <a:r>
              <a:rPr lang="en-GB" sz="1300" dirty="0">
                <a:latin typeface="Century Gothic" pitchFamily="34" charset="0"/>
              </a:rPr>
              <a:t> qui dependent de </a:t>
            </a:r>
            <a:r>
              <a:rPr lang="en-GB" sz="1300" dirty="0" err="1">
                <a:latin typeface="Century Gothic" pitchFamily="34" charset="0"/>
              </a:rPr>
              <a:t>ces</a:t>
            </a:r>
            <a:r>
              <a:rPr lang="en-GB" sz="1300" dirty="0">
                <a:latin typeface="Century Gothic" pitchFamily="34" charset="0"/>
              </a:rPr>
              <a:t> habitats</a:t>
            </a:r>
          </a:p>
          <a:p>
            <a:pPr marL="173038" indent="-173038">
              <a:spcAft>
                <a:spcPts val="300"/>
              </a:spcAft>
              <a:buClr>
                <a:schemeClr val="tx2"/>
              </a:buClr>
              <a:buSzPct val="80000"/>
              <a:buFont typeface="Wingdings 2" pitchFamily="18" charset="2"/>
              <a:buChar char=""/>
            </a:pPr>
            <a:r>
              <a:rPr lang="en-GB" sz="1300" dirty="0" err="1">
                <a:latin typeface="Century Gothic" pitchFamily="34" charset="0"/>
              </a:rPr>
              <a:t>Décrire</a:t>
            </a:r>
            <a:r>
              <a:rPr lang="en-GB" sz="1300" dirty="0">
                <a:latin typeface="Century Gothic" pitchFamily="34" charset="0"/>
              </a:rPr>
              <a:t> les </a:t>
            </a:r>
            <a:r>
              <a:rPr lang="en-GB" sz="1300" dirty="0" err="1">
                <a:latin typeface="Century Gothic" pitchFamily="34" charset="0"/>
              </a:rPr>
              <a:t>conséquences</a:t>
            </a:r>
            <a:r>
              <a:rPr lang="en-GB" sz="1300" dirty="0">
                <a:latin typeface="Century Gothic" pitchFamily="34" charset="0"/>
              </a:rPr>
              <a:t> </a:t>
            </a:r>
            <a:r>
              <a:rPr lang="en-GB" sz="1300" dirty="0" err="1">
                <a:latin typeface="Century Gothic" pitchFamily="34" charset="0"/>
              </a:rPr>
              <a:t>potentielles</a:t>
            </a:r>
            <a:r>
              <a:rPr lang="en-GB" sz="1300" dirty="0">
                <a:latin typeface="Century Gothic" pitchFamily="34" charset="0"/>
              </a:rPr>
              <a:t>                     sur la </a:t>
            </a:r>
            <a:r>
              <a:rPr lang="en-GB" sz="1300" dirty="0" err="1">
                <a:latin typeface="Century Gothic" pitchFamily="34" charset="0"/>
              </a:rPr>
              <a:t>qualité</a:t>
            </a:r>
            <a:r>
              <a:rPr lang="en-GB" sz="1300" dirty="0">
                <a:latin typeface="Century Gothic" pitchFamily="34" charset="0"/>
              </a:rPr>
              <a:t> de </a:t>
            </a:r>
            <a:r>
              <a:rPr lang="en-GB" sz="1300" dirty="0" err="1">
                <a:latin typeface="Century Gothic" pitchFamily="34" charset="0"/>
              </a:rPr>
              <a:t>l’air</a:t>
            </a:r>
            <a:endParaRPr lang="en-GB" sz="1300" dirty="0">
              <a:latin typeface="Century Gothic" pitchFamily="34" charset="0"/>
            </a:endParaRPr>
          </a:p>
          <a:p>
            <a:pPr marL="173038" indent="-173038">
              <a:spcAft>
                <a:spcPts val="300"/>
              </a:spcAft>
              <a:buClr>
                <a:schemeClr val="tx2"/>
              </a:buClr>
              <a:buSzPct val="80000"/>
              <a:buFont typeface="Wingdings 2" pitchFamily="18" charset="2"/>
              <a:buChar char=""/>
            </a:pPr>
            <a:r>
              <a:rPr lang="en-GB" sz="1300" dirty="0" err="1">
                <a:latin typeface="Century Gothic" pitchFamily="34" charset="0"/>
              </a:rPr>
              <a:t>Décrire</a:t>
            </a:r>
            <a:r>
              <a:rPr lang="en-GB" sz="1300" dirty="0">
                <a:latin typeface="Century Gothic" pitchFamily="34" charset="0"/>
              </a:rPr>
              <a:t> les impacts </a:t>
            </a:r>
            <a:r>
              <a:rPr lang="en-GB" sz="1300" dirty="0" err="1">
                <a:latin typeface="Century Gothic" pitchFamily="34" charset="0"/>
              </a:rPr>
              <a:t>potentiels</a:t>
            </a:r>
            <a:r>
              <a:rPr lang="en-GB" sz="1300" dirty="0">
                <a:latin typeface="Century Gothic" pitchFamily="34" charset="0"/>
              </a:rPr>
              <a:t>  pour les </a:t>
            </a:r>
            <a:r>
              <a:rPr lang="en-GB" sz="1300" dirty="0" err="1">
                <a:latin typeface="Century Gothic" pitchFamily="34" charset="0"/>
              </a:rPr>
              <a:t>endroits</a:t>
            </a:r>
            <a:r>
              <a:rPr lang="en-GB" sz="1300" dirty="0">
                <a:latin typeface="Century Gothic" pitchFamily="34" charset="0"/>
              </a:rPr>
              <a:t> plus </a:t>
            </a:r>
            <a:r>
              <a:rPr lang="en-GB" sz="1300" dirty="0" err="1">
                <a:latin typeface="Century Gothic" pitchFamily="34" charset="0"/>
              </a:rPr>
              <a:t>éloignés</a:t>
            </a:r>
            <a:endParaRPr lang="en-GB" sz="1300" dirty="0">
              <a:latin typeface="Century Gothic" pitchFamily="34" charset="0"/>
            </a:endParaRPr>
          </a:p>
        </p:txBody>
      </p:sp>
      <p:sp>
        <p:nvSpPr>
          <p:cNvPr id="28" name="Rounded Rectangle 27"/>
          <p:cNvSpPr/>
          <p:nvPr/>
        </p:nvSpPr>
        <p:spPr>
          <a:xfrm>
            <a:off x="179512" y="4401764"/>
            <a:ext cx="4248472" cy="301756"/>
          </a:xfrm>
          <a:prstGeom prst="roundRect">
            <a:avLst/>
          </a:prstGeom>
          <a:solidFill>
            <a:srgbClr val="0099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313004" y="4365104"/>
            <a:ext cx="3944786" cy="338554"/>
          </a:xfrm>
          <a:prstGeom prst="rect">
            <a:avLst/>
          </a:prstGeom>
          <a:noFill/>
        </p:spPr>
        <p:txBody>
          <a:bodyPr wrap="square" rtlCol="0">
            <a:spAutoFit/>
          </a:bodyPr>
          <a:lstStyle/>
          <a:p>
            <a:pPr algn="ctr"/>
            <a:r>
              <a:rPr lang="en-GB" sz="1600" b="1" dirty="0" err="1">
                <a:solidFill>
                  <a:schemeClr val="bg1"/>
                </a:solidFill>
                <a:latin typeface="Century Gothic" pitchFamily="34" charset="0"/>
              </a:rPr>
              <a:t>Prendre</a:t>
            </a:r>
            <a:r>
              <a:rPr lang="en-GB" sz="1600" b="1" dirty="0">
                <a:solidFill>
                  <a:schemeClr val="bg1"/>
                </a:solidFill>
                <a:latin typeface="Century Gothic" pitchFamily="34" charset="0"/>
              </a:rPr>
              <a:t> </a:t>
            </a:r>
            <a:r>
              <a:rPr lang="en-GB" sz="1600" b="1" dirty="0" err="1">
                <a:solidFill>
                  <a:schemeClr val="bg1"/>
                </a:solidFill>
                <a:latin typeface="Century Gothic" pitchFamily="34" charset="0"/>
              </a:rPr>
              <a:t>en</a:t>
            </a:r>
            <a:r>
              <a:rPr lang="en-GB" sz="1600" b="1" dirty="0">
                <a:solidFill>
                  <a:schemeClr val="bg1"/>
                </a:solidFill>
                <a:latin typeface="Century Gothic" pitchFamily="34" charset="0"/>
              </a:rPr>
              <a:t> </a:t>
            </a:r>
            <a:r>
              <a:rPr lang="en-GB" sz="1600" b="1" dirty="0" err="1">
                <a:solidFill>
                  <a:schemeClr val="bg1"/>
                </a:solidFill>
                <a:latin typeface="Century Gothic" pitchFamily="34" charset="0"/>
              </a:rPr>
              <a:t>compte</a:t>
            </a:r>
            <a:r>
              <a:rPr lang="en-GB" sz="1600" b="1" dirty="0">
                <a:solidFill>
                  <a:schemeClr val="bg1"/>
                </a:solidFill>
                <a:latin typeface="Century Gothic" pitchFamily="34" charset="0"/>
              </a:rPr>
              <a:t> </a:t>
            </a:r>
            <a:r>
              <a:rPr lang="en-GB" sz="1600" b="1" dirty="0" err="1">
                <a:solidFill>
                  <a:schemeClr val="bg1"/>
                </a:solidFill>
                <a:latin typeface="Century Gothic" pitchFamily="34" charset="0"/>
              </a:rPr>
              <a:t>l’environnement</a:t>
            </a:r>
            <a:endParaRPr lang="en-GB" sz="1600" b="1" dirty="0">
              <a:solidFill>
                <a:schemeClr val="bg1"/>
              </a:solidFill>
              <a:latin typeface="Century Gothic" pitchFamily="34" charset="0"/>
            </a:endParaRPr>
          </a:p>
        </p:txBody>
      </p:sp>
      <p:pic>
        <p:nvPicPr>
          <p:cNvPr id="30" name="Picture 29" descr="people icon.png"/>
          <p:cNvPicPr>
            <a:picLocks noChangeAspect="1"/>
          </p:cNvPicPr>
          <p:nvPr/>
        </p:nvPicPr>
        <p:blipFill>
          <a:blip r:embed="rId5" cstate="print"/>
          <a:stretch>
            <a:fillRect/>
          </a:stretch>
        </p:blipFill>
        <p:spPr>
          <a:xfrm>
            <a:off x="3200400" y="1600200"/>
            <a:ext cx="1063101" cy="360176"/>
          </a:xfrm>
          <a:prstGeom prst="rect">
            <a:avLst/>
          </a:prstGeom>
          <a:ln>
            <a:noFill/>
          </a:ln>
          <a:effectLst>
            <a:outerShdw blurRad="50800" dist="38100" dir="2700000" algn="tl" rotWithShape="0">
              <a:prstClr val="black">
                <a:alpha val="40000"/>
              </a:prstClr>
            </a:outerShdw>
          </a:effectLst>
        </p:spPr>
      </p:pic>
      <p:pic>
        <p:nvPicPr>
          <p:cNvPr id="31" name="Picture 30" descr="wallet.png"/>
          <p:cNvPicPr>
            <a:picLocks noChangeAspect="1"/>
          </p:cNvPicPr>
          <p:nvPr/>
        </p:nvPicPr>
        <p:blipFill>
          <a:blip r:embed="rId6" cstate="print"/>
          <a:stretch>
            <a:fillRect/>
          </a:stretch>
        </p:blipFill>
        <p:spPr>
          <a:xfrm>
            <a:off x="3581400" y="3810000"/>
            <a:ext cx="452135" cy="452135"/>
          </a:xfrm>
          <a:prstGeom prst="rect">
            <a:avLst/>
          </a:prstGeom>
          <a:ln>
            <a:noFill/>
          </a:ln>
          <a:effectLst>
            <a:outerShdw blurRad="50800" dist="38100" dir="2700000" algn="tl" rotWithShape="0">
              <a:prstClr val="black">
                <a:alpha val="40000"/>
              </a:prstClr>
            </a:outerShdw>
          </a:effectLst>
        </p:spPr>
      </p:pic>
      <p:pic>
        <p:nvPicPr>
          <p:cNvPr id="32" name="Picture 31" descr="environment icon.png"/>
          <p:cNvPicPr>
            <a:picLocks noChangeAspect="1"/>
          </p:cNvPicPr>
          <p:nvPr/>
        </p:nvPicPr>
        <p:blipFill>
          <a:blip r:embed="rId7" cstate="print"/>
          <a:stretch>
            <a:fillRect/>
          </a:stretch>
        </p:blipFill>
        <p:spPr>
          <a:xfrm>
            <a:off x="3429000" y="5334000"/>
            <a:ext cx="885550" cy="660971"/>
          </a:xfrm>
          <a:prstGeom prst="rect">
            <a:avLst/>
          </a:prstGeom>
        </p:spPr>
      </p:pic>
      <p:sp>
        <p:nvSpPr>
          <p:cNvPr id="33" name="TextBox 32"/>
          <p:cNvSpPr txBox="1"/>
          <p:nvPr/>
        </p:nvSpPr>
        <p:spPr>
          <a:xfrm>
            <a:off x="5620309" y="-7042"/>
            <a:ext cx="2664296" cy="1015663"/>
          </a:xfrm>
          <a:prstGeom prst="rect">
            <a:avLst/>
          </a:prstGeom>
          <a:noFill/>
        </p:spPr>
        <p:txBody>
          <a:bodyPr wrap="square" rtlCol="0">
            <a:spAutoFit/>
          </a:bodyPr>
          <a:lstStyle/>
          <a:p>
            <a:pPr algn="ctr"/>
            <a:r>
              <a:rPr lang="en-GB" sz="2000" dirty="0" err="1">
                <a:latin typeface="Century Gothic" pitchFamily="34" charset="0"/>
              </a:rPr>
              <a:t>Personnes</a:t>
            </a:r>
            <a:r>
              <a:rPr lang="en-GB" sz="2000" dirty="0">
                <a:latin typeface="Century Gothic" pitchFamily="34" charset="0"/>
              </a:rPr>
              <a:t>, </a:t>
            </a:r>
            <a:r>
              <a:rPr lang="en-GB" sz="2000" dirty="0" err="1">
                <a:latin typeface="Century Gothic" pitchFamily="34" charset="0"/>
              </a:rPr>
              <a:t>économie</a:t>
            </a:r>
            <a:r>
              <a:rPr lang="en-GB" sz="2000" dirty="0">
                <a:latin typeface="Century Gothic" pitchFamily="34" charset="0"/>
              </a:rPr>
              <a:t>, </a:t>
            </a:r>
            <a:r>
              <a:rPr lang="en-GB" sz="2000" dirty="0" err="1">
                <a:latin typeface="Century Gothic" pitchFamily="34" charset="0"/>
              </a:rPr>
              <a:t>environnement</a:t>
            </a:r>
            <a:endParaRPr lang="en-GB" sz="2000" dirty="0">
              <a:latin typeface="Century Gothic" pitchFamily="34" charset="0"/>
            </a:endParaRPr>
          </a:p>
        </p:txBody>
      </p:sp>
      <p:sp>
        <p:nvSpPr>
          <p:cNvPr id="34" name="Rounded Rectangle 33"/>
          <p:cNvSpPr/>
          <p:nvPr/>
        </p:nvSpPr>
        <p:spPr>
          <a:xfrm>
            <a:off x="4716016" y="999132"/>
            <a:ext cx="4226557" cy="1944093"/>
          </a:xfrm>
          <a:prstGeom prst="roundRect">
            <a:avLst>
              <a:gd name="adj" fmla="val 7073"/>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4633714" y="1198549"/>
            <a:ext cx="4510286" cy="1808187"/>
          </a:xfrm>
          <a:prstGeom prst="rect">
            <a:avLst/>
          </a:prstGeom>
          <a:noFill/>
        </p:spPr>
        <p:txBody>
          <a:bodyPr wrap="square" rtlCol="0">
            <a:spAutoFit/>
          </a:bodyPr>
          <a:lstStyle/>
          <a:p>
            <a:pPr marL="173038" indent="-173038">
              <a:spcAft>
                <a:spcPts val="300"/>
              </a:spcAft>
              <a:buClr>
                <a:schemeClr val="tx2"/>
              </a:buClr>
              <a:buSzPct val="80000"/>
              <a:buFont typeface="Wingdings 2" pitchFamily="18" charset="2"/>
              <a:buChar char=""/>
            </a:pPr>
            <a:r>
              <a:rPr lang="en-GB" sz="1300" dirty="0">
                <a:latin typeface="Century Gothic" pitchFamily="34" charset="0"/>
              </a:rPr>
              <a:t>Identifier les </a:t>
            </a:r>
            <a:r>
              <a:rPr lang="en-GB" sz="1300" dirty="0" err="1">
                <a:latin typeface="Century Gothic" pitchFamily="34" charset="0"/>
              </a:rPr>
              <a:t>groupes</a:t>
            </a:r>
            <a:r>
              <a:rPr lang="en-GB" sz="1300" dirty="0">
                <a:latin typeface="Century Gothic" pitchFamily="34" charset="0"/>
              </a:rPr>
              <a:t> qui </a:t>
            </a:r>
            <a:r>
              <a:rPr lang="en-GB" sz="1300" dirty="0" err="1">
                <a:latin typeface="Century Gothic" pitchFamily="34" charset="0"/>
              </a:rPr>
              <a:t>pourraient</a:t>
            </a:r>
            <a:r>
              <a:rPr lang="en-GB" sz="1300" dirty="0">
                <a:latin typeface="Century Gothic" pitchFamily="34" charset="0"/>
              </a:rPr>
              <a:t> </a:t>
            </a:r>
            <a:r>
              <a:rPr lang="en-GB" sz="1300" dirty="0" err="1">
                <a:latin typeface="Century Gothic" pitchFamily="34" charset="0"/>
              </a:rPr>
              <a:t>être</a:t>
            </a:r>
            <a:r>
              <a:rPr lang="en-GB" sz="1300" dirty="0">
                <a:latin typeface="Century Gothic" pitchFamily="34" charset="0"/>
              </a:rPr>
              <a:t> </a:t>
            </a:r>
            <a:r>
              <a:rPr lang="en-GB" sz="1300" dirty="0" err="1">
                <a:latin typeface="Century Gothic" pitchFamily="34" charset="0"/>
              </a:rPr>
              <a:t>affectés</a:t>
            </a:r>
            <a:r>
              <a:rPr lang="en-GB" sz="1300" dirty="0">
                <a:latin typeface="Century Gothic" pitchFamily="34" charset="0"/>
              </a:rPr>
              <a:t> par </a:t>
            </a:r>
            <a:r>
              <a:rPr lang="en-GB" sz="1300" dirty="0" err="1">
                <a:latin typeface="Century Gothic" pitchFamily="34" charset="0"/>
              </a:rPr>
              <a:t>l’action</a:t>
            </a:r>
            <a:endParaRPr lang="en-GB" sz="1300" dirty="0">
              <a:latin typeface="Century Gothic" pitchFamily="34" charset="0"/>
            </a:endParaRPr>
          </a:p>
          <a:p>
            <a:pPr marL="173038" indent="-173038">
              <a:spcAft>
                <a:spcPts val="300"/>
              </a:spcAft>
              <a:buClr>
                <a:schemeClr val="tx2"/>
              </a:buClr>
              <a:buSzPct val="80000"/>
              <a:buFont typeface="Wingdings 2" pitchFamily="18" charset="2"/>
              <a:buChar char=""/>
            </a:pPr>
            <a:r>
              <a:rPr lang="en-GB" sz="1300" dirty="0" err="1">
                <a:latin typeface="Century Gothic" pitchFamily="34" charset="0"/>
              </a:rPr>
              <a:t>Décrire</a:t>
            </a:r>
            <a:r>
              <a:rPr lang="en-GB" sz="1300" dirty="0">
                <a:latin typeface="Century Gothic" pitchFamily="34" charset="0"/>
              </a:rPr>
              <a:t> comment </a:t>
            </a:r>
            <a:r>
              <a:rPr lang="en-GB" sz="1300" dirty="0" err="1">
                <a:latin typeface="Century Gothic" pitchFamily="34" charset="0"/>
              </a:rPr>
              <a:t>chaque</a:t>
            </a:r>
            <a:r>
              <a:rPr lang="en-GB" sz="1300" dirty="0">
                <a:latin typeface="Century Gothic" pitchFamily="34" charset="0"/>
              </a:rPr>
              <a:t> </a:t>
            </a:r>
            <a:r>
              <a:rPr lang="en-GB" sz="1300" dirty="0" err="1">
                <a:latin typeface="Century Gothic" pitchFamily="34" charset="0"/>
              </a:rPr>
              <a:t>groupe</a:t>
            </a:r>
            <a:r>
              <a:rPr lang="en-GB" sz="1300" dirty="0">
                <a:latin typeface="Century Gothic" pitchFamily="34" charset="0"/>
              </a:rPr>
              <a:t>                     </a:t>
            </a:r>
            <a:r>
              <a:rPr lang="en-GB" sz="1300" dirty="0" err="1">
                <a:latin typeface="Century Gothic" pitchFamily="34" charset="0"/>
              </a:rPr>
              <a:t>pourrait</a:t>
            </a:r>
            <a:r>
              <a:rPr lang="en-GB" sz="1300" dirty="0">
                <a:latin typeface="Century Gothic" pitchFamily="34" charset="0"/>
              </a:rPr>
              <a:t> </a:t>
            </a:r>
            <a:r>
              <a:rPr lang="en-GB" sz="1300" dirty="0" err="1">
                <a:latin typeface="Century Gothic" pitchFamily="34" charset="0"/>
              </a:rPr>
              <a:t>en</a:t>
            </a:r>
            <a:r>
              <a:rPr lang="en-GB" sz="1300" dirty="0">
                <a:latin typeface="Century Gothic" pitchFamily="34" charset="0"/>
              </a:rPr>
              <a:t> </a:t>
            </a:r>
            <a:r>
              <a:rPr lang="en-GB" sz="1300" dirty="0" err="1">
                <a:latin typeface="Century Gothic" pitchFamily="34" charset="0"/>
              </a:rPr>
              <a:t>bénéficier</a:t>
            </a:r>
            <a:r>
              <a:rPr lang="en-GB" sz="1300" dirty="0">
                <a:latin typeface="Century Gothic" pitchFamily="34" charset="0"/>
              </a:rPr>
              <a:t> </a:t>
            </a:r>
            <a:r>
              <a:rPr lang="en-GB" sz="1300" dirty="0" err="1">
                <a:latin typeface="Century Gothic" pitchFamily="34" charset="0"/>
              </a:rPr>
              <a:t>ou</a:t>
            </a:r>
            <a:r>
              <a:rPr lang="en-GB" sz="1300" dirty="0">
                <a:latin typeface="Century Gothic" pitchFamily="34" charset="0"/>
              </a:rPr>
              <a:t> </a:t>
            </a:r>
            <a:r>
              <a:rPr lang="en-GB" sz="1300" dirty="0" err="1">
                <a:latin typeface="Century Gothic" pitchFamily="34" charset="0"/>
              </a:rPr>
              <a:t>en</a:t>
            </a:r>
            <a:r>
              <a:rPr lang="en-GB" sz="1300" dirty="0">
                <a:latin typeface="Century Gothic" pitchFamily="34" charset="0"/>
              </a:rPr>
              <a:t> </a:t>
            </a:r>
            <a:r>
              <a:rPr lang="en-GB" sz="1300" dirty="0" err="1">
                <a:latin typeface="Century Gothic" pitchFamily="34" charset="0"/>
              </a:rPr>
              <a:t>pâtir</a:t>
            </a:r>
            <a:endParaRPr lang="en-GB" sz="1300" dirty="0">
              <a:latin typeface="Century Gothic" pitchFamily="34" charset="0"/>
            </a:endParaRPr>
          </a:p>
          <a:p>
            <a:pPr marL="173038" indent="-173038">
              <a:spcAft>
                <a:spcPts val="300"/>
              </a:spcAft>
              <a:buClr>
                <a:schemeClr val="tx2"/>
              </a:buClr>
              <a:buSzPct val="80000"/>
              <a:buFont typeface="Wingdings 2" pitchFamily="18" charset="2"/>
              <a:buChar char=""/>
            </a:pPr>
            <a:r>
              <a:rPr lang="en-GB" sz="1300" dirty="0" err="1">
                <a:latin typeface="Century Gothic" pitchFamily="34" charset="0"/>
              </a:rPr>
              <a:t>Prédire</a:t>
            </a:r>
            <a:r>
              <a:rPr lang="en-GB" sz="1300" dirty="0">
                <a:latin typeface="Century Gothic" pitchFamily="34" charset="0"/>
              </a:rPr>
              <a:t> les points de </a:t>
            </a:r>
            <a:r>
              <a:rPr lang="en-GB" sz="1300" dirty="0" err="1">
                <a:latin typeface="Century Gothic" pitchFamily="34" charset="0"/>
              </a:rPr>
              <a:t>vue</a:t>
            </a:r>
            <a:r>
              <a:rPr lang="en-GB" sz="1300" dirty="0">
                <a:latin typeface="Century Gothic" pitchFamily="34" charset="0"/>
              </a:rPr>
              <a:t> des </a:t>
            </a:r>
            <a:r>
              <a:rPr lang="en-GB" sz="1300" dirty="0" err="1">
                <a:latin typeface="Century Gothic" pitchFamily="34" charset="0"/>
              </a:rPr>
              <a:t>différents</a:t>
            </a:r>
            <a:r>
              <a:rPr lang="en-GB" sz="1300" dirty="0">
                <a:latin typeface="Century Gothic" pitchFamily="34" charset="0"/>
              </a:rPr>
              <a:t> </a:t>
            </a:r>
            <a:r>
              <a:rPr lang="en-GB" sz="1300" dirty="0" err="1">
                <a:latin typeface="Century Gothic" pitchFamily="34" charset="0"/>
              </a:rPr>
              <a:t>groupes</a:t>
            </a:r>
            <a:r>
              <a:rPr lang="en-GB" sz="1300" dirty="0">
                <a:latin typeface="Century Gothic" pitchFamily="34" charset="0"/>
              </a:rPr>
              <a:t> </a:t>
            </a:r>
            <a:r>
              <a:rPr lang="en-GB" sz="1300" dirty="0" err="1">
                <a:latin typeface="Century Gothic" pitchFamily="34" charset="0"/>
              </a:rPr>
              <a:t>concernant</a:t>
            </a:r>
            <a:r>
              <a:rPr lang="en-GB" sz="1300" dirty="0">
                <a:latin typeface="Century Gothic" pitchFamily="34" charset="0"/>
              </a:rPr>
              <a:t> </a:t>
            </a:r>
            <a:r>
              <a:rPr lang="en-GB" sz="1300" dirty="0" err="1">
                <a:latin typeface="Century Gothic" pitchFamily="34" charset="0"/>
              </a:rPr>
              <a:t>l’action</a:t>
            </a:r>
            <a:endParaRPr lang="en-GB" sz="1300" dirty="0">
              <a:latin typeface="Century Gothic" pitchFamily="34" charset="0"/>
            </a:endParaRPr>
          </a:p>
          <a:p>
            <a:pPr marL="173038" indent="-173038">
              <a:spcAft>
                <a:spcPts val="300"/>
              </a:spcAft>
              <a:buClr>
                <a:schemeClr val="tx2"/>
              </a:buClr>
              <a:buSzPct val="80000"/>
              <a:buFont typeface="Wingdings 2" pitchFamily="18" charset="2"/>
              <a:buChar char=""/>
            </a:pPr>
            <a:r>
              <a:rPr lang="en-GB" sz="1300" dirty="0" err="1">
                <a:latin typeface="Century Gothic" pitchFamily="34" charset="0"/>
              </a:rPr>
              <a:t>Décrire</a:t>
            </a:r>
            <a:r>
              <a:rPr lang="en-GB" sz="1300" dirty="0">
                <a:latin typeface="Century Gothic" pitchFamily="34" charset="0"/>
              </a:rPr>
              <a:t> comment </a:t>
            </a:r>
            <a:r>
              <a:rPr lang="en-GB" sz="1300" dirty="0" err="1">
                <a:latin typeface="Century Gothic" pitchFamily="34" charset="0"/>
              </a:rPr>
              <a:t>cette</a:t>
            </a:r>
            <a:r>
              <a:rPr lang="en-GB" sz="1300" dirty="0">
                <a:latin typeface="Century Gothic" pitchFamily="34" charset="0"/>
              </a:rPr>
              <a:t> question </a:t>
            </a:r>
            <a:r>
              <a:rPr lang="en-GB" sz="1300" dirty="0" err="1">
                <a:latin typeface="Century Gothic" pitchFamily="34" charset="0"/>
              </a:rPr>
              <a:t>pourrait</a:t>
            </a:r>
            <a:r>
              <a:rPr lang="en-GB" sz="1300" dirty="0">
                <a:latin typeface="Century Gothic" pitchFamily="34" charset="0"/>
              </a:rPr>
              <a:t> </a:t>
            </a:r>
            <a:r>
              <a:rPr lang="en-GB" sz="1300" dirty="0" err="1">
                <a:latin typeface="Century Gothic" pitchFamily="34" charset="0"/>
              </a:rPr>
              <a:t>vous</a:t>
            </a:r>
            <a:r>
              <a:rPr lang="en-GB" sz="1300" dirty="0">
                <a:latin typeface="Century Gothic" pitchFamily="34" charset="0"/>
              </a:rPr>
              <a:t> affecter</a:t>
            </a:r>
          </a:p>
        </p:txBody>
      </p:sp>
      <p:sp>
        <p:nvSpPr>
          <p:cNvPr id="36" name="Rounded Rectangle 35"/>
          <p:cNvSpPr/>
          <p:nvPr/>
        </p:nvSpPr>
        <p:spPr>
          <a:xfrm>
            <a:off x="4716016" y="945380"/>
            <a:ext cx="4248472" cy="301756"/>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4849508" y="908720"/>
            <a:ext cx="3944786" cy="338554"/>
          </a:xfrm>
          <a:prstGeom prst="rect">
            <a:avLst/>
          </a:prstGeom>
          <a:noFill/>
        </p:spPr>
        <p:txBody>
          <a:bodyPr wrap="square" rtlCol="0">
            <a:spAutoFit/>
          </a:bodyPr>
          <a:lstStyle/>
          <a:p>
            <a:pPr algn="ctr"/>
            <a:r>
              <a:rPr lang="en-GB" sz="1600" b="1" dirty="0" err="1">
                <a:solidFill>
                  <a:schemeClr val="bg1"/>
                </a:solidFill>
                <a:latin typeface="Century Gothic" pitchFamily="34" charset="0"/>
              </a:rPr>
              <a:t>Prendre</a:t>
            </a:r>
            <a:r>
              <a:rPr lang="en-GB" sz="1600" b="1" dirty="0">
                <a:solidFill>
                  <a:schemeClr val="bg1"/>
                </a:solidFill>
                <a:latin typeface="Century Gothic" pitchFamily="34" charset="0"/>
              </a:rPr>
              <a:t> </a:t>
            </a:r>
            <a:r>
              <a:rPr lang="en-GB" sz="1600" b="1" dirty="0" err="1">
                <a:solidFill>
                  <a:schemeClr val="bg1"/>
                </a:solidFill>
                <a:latin typeface="Century Gothic" pitchFamily="34" charset="0"/>
              </a:rPr>
              <a:t>en</a:t>
            </a:r>
            <a:r>
              <a:rPr lang="en-GB" sz="1600" b="1" dirty="0">
                <a:solidFill>
                  <a:schemeClr val="bg1"/>
                </a:solidFill>
                <a:latin typeface="Century Gothic" pitchFamily="34" charset="0"/>
              </a:rPr>
              <a:t> </a:t>
            </a:r>
            <a:r>
              <a:rPr lang="en-GB" sz="1600" b="1" dirty="0" err="1">
                <a:solidFill>
                  <a:schemeClr val="bg1"/>
                </a:solidFill>
                <a:latin typeface="Century Gothic" pitchFamily="34" charset="0"/>
              </a:rPr>
              <a:t>compte</a:t>
            </a:r>
            <a:r>
              <a:rPr lang="en-GB" sz="1600" b="1" dirty="0">
                <a:solidFill>
                  <a:schemeClr val="bg1"/>
                </a:solidFill>
                <a:latin typeface="Century Gothic" pitchFamily="34" charset="0"/>
              </a:rPr>
              <a:t> la population</a:t>
            </a:r>
          </a:p>
        </p:txBody>
      </p:sp>
      <p:sp>
        <p:nvSpPr>
          <p:cNvPr id="42" name="Rounded Rectangle 41"/>
          <p:cNvSpPr/>
          <p:nvPr/>
        </p:nvSpPr>
        <p:spPr>
          <a:xfrm>
            <a:off x="4716016" y="3087364"/>
            <a:ext cx="4226557" cy="1236986"/>
          </a:xfrm>
          <a:prstGeom prst="roundRect">
            <a:avLst>
              <a:gd name="adj" fmla="val 7073"/>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4686748" y="3372028"/>
            <a:ext cx="4320480" cy="931024"/>
          </a:xfrm>
          <a:prstGeom prst="rect">
            <a:avLst/>
          </a:prstGeom>
          <a:noFill/>
        </p:spPr>
        <p:txBody>
          <a:bodyPr wrap="square" rtlCol="0">
            <a:spAutoFit/>
          </a:bodyPr>
          <a:lstStyle/>
          <a:p>
            <a:pPr marL="173038" indent="-173038">
              <a:spcAft>
                <a:spcPts val="300"/>
              </a:spcAft>
              <a:buClr>
                <a:schemeClr val="accent1">
                  <a:lumMod val="75000"/>
                </a:schemeClr>
              </a:buClr>
              <a:buSzPct val="80000"/>
              <a:buFont typeface="Wingdings 2" pitchFamily="18" charset="2"/>
              <a:buChar char=""/>
            </a:pPr>
            <a:r>
              <a:rPr lang="en-GB" sz="1300" dirty="0">
                <a:latin typeface="Century Gothic" pitchFamily="34" charset="0"/>
              </a:rPr>
              <a:t>Identifier les </a:t>
            </a:r>
            <a:r>
              <a:rPr lang="en-GB" sz="1300" dirty="0" err="1">
                <a:latin typeface="Century Gothic" pitchFamily="34" charset="0"/>
              </a:rPr>
              <a:t>individus</a:t>
            </a:r>
            <a:r>
              <a:rPr lang="en-GB" sz="1300" dirty="0">
                <a:latin typeface="Century Gothic" pitchFamily="34" charset="0"/>
              </a:rPr>
              <a:t> </a:t>
            </a:r>
            <a:r>
              <a:rPr lang="en-GB" sz="1300" dirty="0" err="1">
                <a:latin typeface="Century Gothic" pitchFamily="34" charset="0"/>
              </a:rPr>
              <a:t>ou</a:t>
            </a:r>
            <a:r>
              <a:rPr lang="en-GB" sz="1300" dirty="0">
                <a:latin typeface="Century Gothic" pitchFamily="34" charset="0"/>
              </a:rPr>
              <a:t> les organisations qui </a:t>
            </a:r>
            <a:r>
              <a:rPr lang="en-GB" sz="1300" dirty="0" err="1">
                <a:latin typeface="Century Gothic" pitchFamily="34" charset="0"/>
              </a:rPr>
              <a:t>pourraient</a:t>
            </a:r>
            <a:r>
              <a:rPr lang="en-GB" sz="1300" dirty="0">
                <a:latin typeface="Century Gothic" pitchFamily="34" charset="0"/>
              </a:rPr>
              <a:t> </a:t>
            </a:r>
            <a:r>
              <a:rPr lang="en-GB" sz="1300" dirty="0" err="1">
                <a:latin typeface="Century Gothic" pitchFamily="34" charset="0"/>
              </a:rPr>
              <a:t>bénéficier</a:t>
            </a:r>
            <a:r>
              <a:rPr lang="en-GB" sz="1300" dirty="0">
                <a:latin typeface="Century Gothic" pitchFamily="34" charset="0"/>
              </a:rPr>
              <a:t> de </a:t>
            </a:r>
            <a:r>
              <a:rPr lang="en-GB" sz="1300" dirty="0" err="1">
                <a:latin typeface="Century Gothic" pitchFamily="34" charset="0"/>
              </a:rPr>
              <a:t>l’action</a:t>
            </a:r>
            <a:r>
              <a:rPr lang="en-GB" sz="1300" dirty="0">
                <a:latin typeface="Century Gothic" pitchFamily="34" charset="0"/>
              </a:rPr>
              <a:t>, </a:t>
            </a:r>
            <a:r>
              <a:rPr lang="en-GB" sz="1300" dirty="0" err="1">
                <a:latin typeface="Century Gothic" pitchFamily="34" charset="0"/>
              </a:rPr>
              <a:t>ou</a:t>
            </a:r>
            <a:r>
              <a:rPr lang="en-GB" sz="1300" dirty="0">
                <a:latin typeface="Century Gothic" pitchFamily="34" charset="0"/>
              </a:rPr>
              <a:t> y </a:t>
            </a:r>
            <a:r>
              <a:rPr lang="en-GB" sz="1300" dirty="0" err="1">
                <a:latin typeface="Century Gothic" pitchFamily="34" charset="0"/>
              </a:rPr>
              <a:t>perdraient</a:t>
            </a:r>
            <a:endParaRPr lang="en-GB" sz="1300" dirty="0">
              <a:latin typeface="Century Gothic" pitchFamily="34" charset="0"/>
            </a:endParaRPr>
          </a:p>
          <a:p>
            <a:pPr marL="173038" indent="-173038">
              <a:spcAft>
                <a:spcPts val="300"/>
              </a:spcAft>
              <a:buClr>
                <a:schemeClr val="accent1">
                  <a:lumMod val="75000"/>
                </a:schemeClr>
              </a:buClr>
              <a:buSzPct val="80000"/>
              <a:buFont typeface="Wingdings 2" pitchFamily="18" charset="2"/>
              <a:buChar char=""/>
            </a:pPr>
            <a:r>
              <a:rPr lang="en-GB" sz="1300" dirty="0" err="1">
                <a:latin typeface="Century Gothic" pitchFamily="34" charset="0"/>
              </a:rPr>
              <a:t>Décrire</a:t>
            </a:r>
            <a:r>
              <a:rPr lang="en-GB" sz="1300" dirty="0">
                <a:latin typeface="Century Gothic" pitchFamily="34" charset="0"/>
              </a:rPr>
              <a:t> comment </a:t>
            </a:r>
            <a:r>
              <a:rPr lang="en-GB" sz="1300" dirty="0" err="1">
                <a:latin typeface="Century Gothic" pitchFamily="34" charset="0"/>
              </a:rPr>
              <a:t>cela</a:t>
            </a:r>
            <a:r>
              <a:rPr lang="en-GB" sz="1300" dirty="0">
                <a:latin typeface="Century Gothic" pitchFamily="34" charset="0"/>
              </a:rPr>
              <a:t> </a:t>
            </a:r>
            <a:r>
              <a:rPr lang="en-GB" sz="1300" dirty="0" err="1">
                <a:latin typeface="Century Gothic" pitchFamily="34" charset="0"/>
              </a:rPr>
              <a:t>affecterait</a:t>
            </a:r>
            <a:r>
              <a:rPr lang="en-GB" sz="1300" dirty="0">
                <a:latin typeface="Century Gothic" pitchFamily="34" charset="0"/>
              </a:rPr>
              <a:t>               </a:t>
            </a:r>
            <a:r>
              <a:rPr lang="en-GB" sz="1300" dirty="0" err="1">
                <a:latin typeface="Century Gothic" pitchFamily="34" charset="0"/>
              </a:rPr>
              <a:t>chaque</a:t>
            </a:r>
            <a:r>
              <a:rPr lang="en-GB" sz="1300" dirty="0">
                <a:latin typeface="Century Gothic" pitchFamily="34" charset="0"/>
              </a:rPr>
              <a:t> </a:t>
            </a:r>
            <a:r>
              <a:rPr lang="en-GB" sz="1300" dirty="0" err="1">
                <a:latin typeface="Century Gothic" pitchFamily="34" charset="0"/>
              </a:rPr>
              <a:t>groupe</a:t>
            </a:r>
            <a:r>
              <a:rPr lang="en-GB" sz="1300" dirty="0">
                <a:latin typeface="Century Gothic" pitchFamily="34" charset="0"/>
              </a:rPr>
              <a:t> </a:t>
            </a:r>
            <a:r>
              <a:rPr lang="en-GB" sz="1300" dirty="0" err="1">
                <a:latin typeface="Century Gothic" pitchFamily="34" charset="0"/>
              </a:rPr>
              <a:t>financièrement</a:t>
            </a:r>
            <a:endParaRPr lang="en-GB" sz="1300" dirty="0">
              <a:latin typeface="Century Gothic" pitchFamily="34" charset="0"/>
            </a:endParaRPr>
          </a:p>
        </p:txBody>
      </p:sp>
      <p:sp>
        <p:nvSpPr>
          <p:cNvPr id="46" name="Rounded Rectangle 45"/>
          <p:cNvSpPr/>
          <p:nvPr/>
        </p:nvSpPr>
        <p:spPr>
          <a:xfrm>
            <a:off x="4716016" y="3033612"/>
            <a:ext cx="4248472" cy="301756"/>
          </a:xfrm>
          <a:prstGeom prst="roundRect">
            <a:avLst/>
          </a:prstGeom>
          <a:solidFill>
            <a:srgbClr val="006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4849508" y="2996952"/>
            <a:ext cx="3944786" cy="338554"/>
          </a:xfrm>
          <a:prstGeom prst="rect">
            <a:avLst/>
          </a:prstGeom>
          <a:noFill/>
        </p:spPr>
        <p:txBody>
          <a:bodyPr wrap="square" rtlCol="0">
            <a:spAutoFit/>
          </a:bodyPr>
          <a:lstStyle/>
          <a:p>
            <a:pPr algn="ctr"/>
            <a:r>
              <a:rPr lang="en-GB" sz="1600" b="1" dirty="0" err="1">
                <a:solidFill>
                  <a:schemeClr val="bg1"/>
                </a:solidFill>
                <a:latin typeface="Century Gothic" pitchFamily="34" charset="0"/>
              </a:rPr>
              <a:t>Prendre</a:t>
            </a:r>
            <a:r>
              <a:rPr lang="en-GB" sz="1600" b="1" dirty="0">
                <a:solidFill>
                  <a:schemeClr val="bg1"/>
                </a:solidFill>
                <a:latin typeface="Century Gothic" pitchFamily="34" charset="0"/>
              </a:rPr>
              <a:t> </a:t>
            </a:r>
            <a:r>
              <a:rPr lang="en-GB" sz="1600" b="1" dirty="0" err="1">
                <a:solidFill>
                  <a:schemeClr val="bg1"/>
                </a:solidFill>
                <a:latin typeface="Century Gothic" pitchFamily="34" charset="0"/>
              </a:rPr>
              <a:t>en</a:t>
            </a:r>
            <a:r>
              <a:rPr lang="en-GB" sz="1600" b="1" dirty="0">
                <a:solidFill>
                  <a:schemeClr val="bg1"/>
                </a:solidFill>
                <a:latin typeface="Century Gothic" pitchFamily="34" charset="0"/>
              </a:rPr>
              <a:t> </a:t>
            </a:r>
            <a:r>
              <a:rPr lang="en-GB" sz="1600" b="1" dirty="0" err="1">
                <a:solidFill>
                  <a:schemeClr val="bg1"/>
                </a:solidFill>
                <a:latin typeface="Century Gothic" pitchFamily="34" charset="0"/>
              </a:rPr>
              <a:t>compte</a:t>
            </a:r>
            <a:r>
              <a:rPr lang="en-GB" sz="1600" b="1" dirty="0">
                <a:solidFill>
                  <a:schemeClr val="bg1"/>
                </a:solidFill>
                <a:latin typeface="Century Gothic" pitchFamily="34" charset="0"/>
              </a:rPr>
              <a:t> </a:t>
            </a:r>
            <a:r>
              <a:rPr lang="en-GB" sz="1600" b="1" dirty="0" err="1">
                <a:solidFill>
                  <a:schemeClr val="bg1"/>
                </a:solidFill>
                <a:latin typeface="Century Gothic" pitchFamily="34" charset="0"/>
              </a:rPr>
              <a:t>l’économie</a:t>
            </a:r>
            <a:endParaRPr lang="en-GB" sz="1600" b="1" dirty="0">
              <a:solidFill>
                <a:schemeClr val="bg1"/>
              </a:solidFill>
              <a:latin typeface="Century Gothic" pitchFamily="34" charset="0"/>
            </a:endParaRPr>
          </a:p>
        </p:txBody>
      </p:sp>
      <p:sp>
        <p:nvSpPr>
          <p:cNvPr id="48" name="Rounded Rectangle 47"/>
          <p:cNvSpPr/>
          <p:nvPr/>
        </p:nvSpPr>
        <p:spPr>
          <a:xfrm>
            <a:off x="4716016" y="4455516"/>
            <a:ext cx="4226557" cy="1954809"/>
          </a:xfrm>
          <a:prstGeom prst="roundRect">
            <a:avLst>
              <a:gd name="adj" fmla="val 7073"/>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4625036" y="4668344"/>
            <a:ext cx="4317537" cy="1808187"/>
          </a:xfrm>
          <a:prstGeom prst="rect">
            <a:avLst/>
          </a:prstGeom>
          <a:noFill/>
        </p:spPr>
        <p:txBody>
          <a:bodyPr wrap="square" rtlCol="0">
            <a:spAutoFit/>
          </a:bodyPr>
          <a:lstStyle/>
          <a:p>
            <a:pPr marL="173038" indent="-173038">
              <a:spcAft>
                <a:spcPts val="300"/>
              </a:spcAft>
              <a:buClr>
                <a:schemeClr val="tx2"/>
              </a:buClr>
              <a:buSzPct val="80000"/>
              <a:buFont typeface="Wingdings 2" pitchFamily="18" charset="2"/>
              <a:buChar char=""/>
            </a:pPr>
            <a:r>
              <a:rPr lang="en-GB" sz="1300" dirty="0">
                <a:latin typeface="Century Gothic" pitchFamily="34" charset="0"/>
              </a:rPr>
              <a:t>Identifier les </a:t>
            </a:r>
            <a:r>
              <a:rPr lang="en-GB" sz="1300" dirty="0" err="1">
                <a:latin typeface="Century Gothic" pitchFamily="34" charset="0"/>
              </a:rPr>
              <a:t>conséquences</a:t>
            </a:r>
            <a:r>
              <a:rPr lang="en-GB" sz="1300" dirty="0">
                <a:latin typeface="Century Gothic" pitchFamily="34" charset="0"/>
              </a:rPr>
              <a:t> </a:t>
            </a:r>
            <a:r>
              <a:rPr lang="en-GB" sz="1300" dirty="0" err="1">
                <a:latin typeface="Century Gothic" pitchFamily="34" charset="0"/>
              </a:rPr>
              <a:t>possibles</a:t>
            </a:r>
            <a:r>
              <a:rPr lang="en-GB" sz="1300" dirty="0">
                <a:latin typeface="Century Gothic" pitchFamily="34" charset="0"/>
              </a:rPr>
              <a:t> pour des habitats </a:t>
            </a:r>
            <a:r>
              <a:rPr lang="en-GB" sz="1300" dirty="0" err="1">
                <a:latin typeface="Century Gothic" pitchFamily="34" charset="0"/>
              </a:rPr>
              <a:t>naturels</a:t>
            </a:r>
            <a:r>
              <a:rPr lang="en-GB" sz="1300" dirty="0">
                <a:latin typeface="Century Gothic" pitchFamily="34" charset="0"/>
              </a:rPr>
              <a:t> </a:t>
            </a:r>
            <a:r>
              <a:rPr lang="en-GB" sz="1300" dirty="0" err="1">
                <a:latin typeface="Century Gothic" pitchFamily="34" charset="0"/>
              </a:rPr>
              <a:t>spécifiques</a:t>
            </a:r>
            <a:endParaRPr lang="en-GB" sz="1300" dirty="0">
              <a:latin typeface="Century Gothic" pitchFamily="34" charset="0"/>
            </a:endParaRPr>
          </a:p>
          <a:p>
            <a:pPr marL="173038" indent="-173038">
              <a:spcAft>
                <a:spcPts val="300"/>
              </a:spcAft>
              <a:buClr>
                <a:schemeClr val="tx2"/>
              </a:buClr>
              <a:buSzPct val="80000"/>
              <a:buFont typeface="Wingdings 2" pitchFamily="18" charset="2"/>
              <a:buChar char=""/>
            </a:pPr>
            <a:r>
              <a:rPr lang="en-GB" sz="1300" dirty="0" err="1">
                <a:latin typeface="Century Gothic" pitchFamily="34" charset="0"/>
              </a:rPr>
              <a:t>Décrire</a:t>
            </a:r>
            <a:r>
              <a:rPr lang="en-GB" sz="1300" dirty="0">
                <a:latin typeface="Century Gothic" pitchFamily="34" charset="0"/>
              </a:rPr>
              <a:t> les </a:t>
            </a:r>
            <a:r>
              <a:rPr lang="en-GB" sz="1300" dirty="0" err="1">
                <a:latin typeface="Century Gothic" pitchFamily="34" charset="0"/>
              </a:rPr>
              <a:t>conséquences</a:t>
            </a:r>
            <a:r>
              <a:rPr lang="en-GB" sz="1300" dirty="0">
                <a:latin typeface="Century Gothic" pitchFamily="34" charset="0"/>
              </a:rPr>
              <a:t> </a:t>
            </a:r>
            <a:r>
              <a:rPr lang="en-GB" sz="1300" dirty="0" err="1">
                <a:latin typeface="Century Gothic" pitchFamily="34" charset="0"/>
              </a:rPr>
              <a:t>possibles</a:t>
            </a:r>
            <a:r>
              <a:rPr lang="en-GB" sz="1300" dirty="0">
                <a:latin typeface="Century Gothic" pitchFamily="34" charset="0"/>
              </a:rPr>
              <a:t> pour les </a:t>
            </a:r>
            <a:r>
              <a:rPr lang="en-GB" sz="1300" dirty="0" err="1">
                <a:latin typeface="Century Gothic" pitchFamily="34" charset="0"/>
              </a:rPr>
              <a:t>animaux</a:t>
            </a:r>
            <a:r>
              <a:rPr lang="en-GB" sz="1300" dirty="0">
                <a:latin typeface="Century Gothic" pitchFamily="34" charset="0"/>
              </a:rPr>
              <a:t> qui dependent de </a:t>
            </a:r>
            <a:r>
              <a:rPr lang="en-GB" sz="1300" dirty="0" err="1">
                <a:latin typeface="Century Gothic" pitchFamily="34" charset="0"/>
              </a:rPr>
              <a:t>ces</a:t>
            </a:r>
            <a:r>
              <a:rPr lang="en-GB" sz="1300" dirty="0">
                <a:latin typeface="Century Gothic" pitchFamily="34" charset="0"/>
              </a:rPr>
              <a:t> habitats</a:t>
            </a:r>
          </a:p>
          <a:p>
            <a:pPr marL="173038" indent="-173038">
              <a:spcAft>
                <a:spcPts val="300"/>
              </a:spcAft>
              <a:buClr>
                <a:schemeClr val="tx2"/>
              </a:buClr>
              <a:buSzPct val="80000"/>
              <a:buFont typeface="Wingdings 2" pitchFamily="18" charset="2"/>
              <a:buChar char=""/>
            </a:pPr>
            <a:r>
              <a:rPr lang="en-GB" sz="1300" dirty="0" err="1">
                <a:latin typeface="Century Gothic" pitchFamily="34" charset="0"/>
              </a:rPr>
              <a:t>Décrire</a:t>
            </a:r>
            <a:r>
              <a:rPr lang="en-GB" sz="1300" dirty="0">
                <a:latin typeface="Century Gothic" pitchFamily="34" charset="0"/>
              </a:rPr>
              <a:t> les </a:t>
            </a:r>
            <a:r>
              <a:rPr lang="en-GB" sz="1300" dirty="0" err="1">
                <a:latin typeface="Century Gothic" pitchFamily="34" charset="0"/>
              </a:rPr>
              <a:t>conséquences</a:t>
            </a:r>
            <a:r>
              <a:rPr lang="en-GB" sz="1300" dirty="0">
                <a:latin typeface="Century Gothic" pitchFamily="34" charset="0"/>
              </a:rPr>
              <a:t> </a:t>
            </a:r>
            <a:r>
              <a:rPr lang="en-GB" sz="1300" dirty="0" err="1">
                <a:latin typeface="Century Gothic" pitchFamily="34" charset="0"/>
              </a:rPr>
              <a:t>potentielles</a:t>
            </a:r>
            <a:r>
              <a:rPr lang="en-GB" sz="1300" dirty="0">
                <a:latin typeface="Century Gothic" pitchFamily="34" charset="0"/>
              </a:rPr>
              <a:t>                    sur la </a:t>
            </a:r>
            <a:r>
              <a:rPr lang="en-GB" sz="1300" dirty="0" err="1">
                <a:latin typeface="Century Gothic" pitchFamily="34" charset="0"/>
              </a:rPr>
              <a:t>qualité</a:t>
            </a:r>
            <a:r>
              <a:rPr lang="en-GB" sz="1300" dirty="0">
                <a:latin typeface="Century Gothic" pitchFamily="34" charset="0"/>
              </a:rPr>
              <a:t> de </a:t>
            </a:r>
            <a:r>
              <a:rPr lang="en-GB" sz="1300" dirty="0" err="1">
                <a:latin typeface="Century Gothic" pitchFamily="34" charset="0"/>
              </a:rPr>
              <a:t>l’air</a:t>
            </a:r>
            <a:endParaRPr lang="en-GB" sz="1300" dirty="0">
              <a:latin typeface="Century Gothic" pitchFamily="34" charset="0"/>
            </a:endParaRPr>
          </a:p>
          <a:p>
            <a:pPr marL="173038" indent="-173038">
              <a:spcAft>
                <a:spcPts val="300"/>
              </a:spcAft>
              <a:buClr>
                <a:schemeClr val="tx2"/>
              </a:buClr>
              <a:buSzPct val="80000"/>
              <a:buFont typeface="Wingdings 2" pitchFamily="18" charset="2"/>
              <a:buChar char=""/>
            </a:pPr>
            <a:r>
              <a:rPr lang="en-GB" sz="1300" dirty="0" err="1">
                <a:latin typeface="Century Gothic" pitchFamily="34" charset="0"/>
              </a:rPr>
              <a:t>Décrire</a:t>
            </a:r>
            <a:r>
              <a:rPr lang="en-GB" sz="1300" dirty="0">
                <a:latin typeface="Century Gothic" pitchFamily="34" charset="0"/>
              </a:rPr>
              <a:t> les impacts </a:t>
            </a:r>
            <a:r>
              <a:rPr lang="en-GB" sz="1300" dirty="0" err="1">
                <a:latin typeface="Century Gothic" pitchFamily="34" charset="0"/>
              </a:rPr>
              <a:t>potentiels</a:t>
            </a:r>
            <a:r>
              <a:rPr lang="en-GB" sz="1300" dirty="0">
                <a:latin typeface="Century Gothic" pitchFamily="34" charset="0"/>
              </a:rPr>
              <a:t>  pour les </a:t>
            </a:r>
            <a:r>
              <a:rPr lang="en-GB" sz="1300" dirty="0" err="1">
                <a:latin typeface="Century Gothic" pitchFamily="34" charset="0"/>
              </a:rPr>
              <a:t>endroits</a:t>
            </a:r>
            <a:r>
              <a:rPr lang="en-GB" sz="1300" dirty="0">
                <a:latin typeface="Century Gothic" pitchFamily="34" charset="0"/>
              </a:rPr>
              <a:t> plus </a:t>
            </a:r>
            <a:r>
              <a:rPr lang="en-GB" sz="1300" dirty="0" err="1">
                <a:latin typeface="Century Gothic" pitchFamily="34" charset="0"/>
              </a:rPr>
              <a:t>éloignés</a:t>
            </a:r>
            <a:endParaRPr lang="en-GB" sz="1300" dirty="0">
              <a:latin typeface="Century Gothic" pitchFamily="34" charset="0"/>
            </a:endParaRPr>
          </a:p>
        </p:txBody>
      </p:sp>
      <p:sp>
        <p:nvSpPr>
          <p:cNvPr id="50" name="Rounded Rectangle 49"/>
          <p:cNvSpPr/>
          <p:nvPr/>
        </p:nvSpPr>
        <p:spPr>
          <a:xfrm>
            <a:off x="4716016" y="4401764"/>
            <a:ext cx="4248472" cy="301756"/>
          </a:xfrm>
          <a:prstGeom prst="roundRect">
            <a:avLst/>
          </a:prstGeom>
          <a:solidFill>
            <a:srgbClr val="0099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4849508" y="4365104"/>
            <a:ext cx="3944786" cy="338554"/>
          </a:xfrm>
          <a:prstGeom prst="rect">
            <a:avLst/>
          </a:prstGeom>
          <a:noFill/>
        </p:spPr>
        <p:txBody>
          <a:bodyPr wrap="square" rtlCol="0">
            <a:spAutoFit/>
          </a:bodyPr>
          <a:lstStyle/>
          <a:p>
            <a:pPr algn="ctr"/>
            <a:r>
              <a:rPr lang="en-GB" sz="1600" b="1" dirty="0" err="1">
                <a:solidFill>
                  <a:schemeClr val="bg1"/>
                </a:solidFill>
                <a:latin typeface="Century Gothic" pitchFamily="34" charset="0"/>
              </a:rPr>
              <a:t>Prendre</a:t>
            </a:r>
            <a:r>
              <a:rPr lang="en-GB" sz="1600" b="1" dirty="0">
                <a:solidFill>
                  <a:schemeClr val="bg1"/>
                </a:solidFill>
                <a:latin typeface="Century Gothic" pitchFamily="34" charset="0"/>
              </a:rPr>
              <a:t> </a:t>
            </a:r>
            <a:r>
              <a:rPr lang="en-GB" sz="1600" b="1" dirty="0" err="1">
                <a:solidFill>
                  <a:schemeClr val="bg1"/>
                </a:solidFill>
                <a:latin typeface="Century Gothic" pitchFamily="34" charset="0"/>
              </a:rPr>
              <a:t>en</a:t>
            </a:r>
            <a:r>
              <a:rPr lang="en-GB" sz="1600" b="1" dirty="0">
                <a:solidFill>
                  <a:schemeClr val="bg1"/>
                </a:solidFill>
                <a:latin typeface="Century Gothic" pitchFamily="34" charset="0"/>
              </a:rPr>
              <a:t> </a:t>
            </a:r>
            <a:r>
              <a:rPr lang="en-GB" sz="1600" b="1" dirty="0" err="1">
                <a:solidFill>
                  <a:schemeClr val="bg1"/>
                </a:solidFill>
                <a:latin typeface="Century Gothic" pitchFamily="34" charset="0"/>
              </a:rPr>
              <a:t>compte</a:t>
            </a:r>
            <a:r>
              <a:rPr lang="en-GB" sz="1600" b="1" dirty="0">
                <a:solidFill>
                  <a:schemeClr val="bg1"/>
                </a:solidFill>
                <a:latin typeface="Century Gothic" pitchFamily="34" charset="0"/>
              </a:rPr>
              <a:t> </a:t>
            </a:r>
            <a:r>
              <a:rPr lang="en-GB" sz="1600" b="1" dirty="0" err="1">
                <a:solidFill>
                  <a:schemeClr val="bg1"/>
                </a:solidFill>
                <a:latin typeface="Century Gothic" pitchFamily="34" charset="0"/>
              </a:rPr>
              <a:t>l’environnement</a:t>
            </a:r>
            <a:endParaRPr lang="en-GB" sz="1600" b="1" dirty="0">
              <a:solidFill>
                <a:schemeClr val="bg1"/>
              </a:solidFill>
              <a:latin typeface="Century Gothic" pitchFamily="34" charset="0"/>
            </a:endParaRPr>
          </a:p>
        </p:txBody>
      </p:sp>
      <p:pic>
        <p:nvPicPr>
          <p:cNvPr id="52" name="Picture 51" descr="people icon.png"/>
          <p:cNvPicPr>
            <a:picLocks noChangeAspect="1"/>
          </p:cNvPicPr>
          <p:nvPr/>
        </p:nvPicPr>
        <p:blipFill>
          <a:blip r:embed="rId5" cstate="print"/>
          <a:stretch>
            <a:fillRect/>
          </a:stretch>
        </p:blipFill>
        <p:spPr>
          <a:xfrm>
            <a:off x="7696200" y="1676400"/>
            <a:ext cx="1066800" cy="361430"/>
          </a:xfrm>
          <a:prstGeom prst="rect">
            <a:avLst/>
          </a:prstGeom>
          <a:ln>
            <a:noFill/>
          </a:ln>
          <a:effectLst>
            <a:outerShdw blurRad="50800" dist="38100" dir="2700000" algn="tl" rotWithShape="0">
              <a:prstClr val="black">
                <a:alpha val="40000"/>
              </a:prstClr>
            </a:outerShdw>
          </a:effectLst>
        </p:spPr>
      </p:pic>
      <p:pic>
        <p:nvPicPr>
          <p:cNvPr id="54" name="Picture 53" descr="environment icon.png"/>
          <p:cNvPicPr>
            <a:picLocks noChangeAspect="1"/>
          </p:cNvPicPr>
          <p:nvPr/>
        </p:nvPicPr>
        <p:blipFill>
          <a:blip r:embed="rId7" cstate="print"/>
          <a:stretch>
            <a:fillRect/>
          </a:stretch>
        </p:blipFill>
        <p:spPr>
          <a:xfrm>
            <a:off x="8000999" y="5321502"/>
            <a:ext cx="919097" cy="686011"/>
          </a:xfrm>
          <a:prstGeom prst="rect">
            <a:avLst/>
          </a:prstGeom>
        </p:spPr>
      </p:pic>
      <p:pic>
        <p:nvPicPr>
          <p:cNvPr id="41" name="Picture 40" descr="wallet.png"/>
          <p:cNvPicPr>
            <a:picLocks noChangeAspect="1"/>
          </p:cNvPicPr>
          <p:nvPr/>
        </p:nvPicPr>
        <p:blipFill>
          <a:blip r:embed="rId6" cstate="print"/>
          <a:stretch>
            <a:fillRect/>
          </a:stretch>
        </p:blipFill>
        <p:spPr>
          <a:xfrm>
            <a:off x="7924800" y="3886200"/>
            <a:ext cx="395592" cy="395592"/>
          </a:xfrm>
          <a:prstGeom prst="rect">
            <a:avLst/>
          </a:prstGeom>
          <a:ln>
            <a:noFill/>
          </a:ln>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10"/>
          <p:cNvSpPr/>
          <p:nvPr/>
        </p:nvSpPr>
        <p:spPr>
          <a:xfrm>
            <a:off x="400050" y="908720"/>
            <a:ext cx="8420422" cy="5489922"/>
          </a:xfrm>
          <a:prstGeom prst="rect">
            <a:avLst/>
          </a:prstGeom>
          <a:solidFill>
            <a:schemeClr val="bg1"/>
          </a:soli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95536" y="908720"/>
            <a:ext cx="8496944" cy="504056"/>
          </a:xfrm>
          <a:prstGeom prst="rect">
            <a:avLst/>
          </a:prstGeom>
          <a:solidFill>
            <a:schemeClr val="bg1"/>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987824" y="188640"/>
            <a:ext cx="3240360" cy="584775"/>
          </a:xfrm>
          <a:prstGeom prst="rect">
            <a:avLst/>
          </a:prstGeom>
        </p:spPr>
        <p:txBody>
          <a:bodyPr wrap="square">
            <a:spAutoFit/>
          </a:bodyPr>
          <a:lstStyle/>
          <a:p>
            <a:pPr algn="ctr">
              <a:spcBef>
                <a:spcPct val="0"/>
              </a:spcBef>
            </a:pPr>
            <a:r>
              <a:rPr lang="en-GB" sz="3200" dirty="0">
                <a:latin typeface="Century Gothic" pitchFamily="34" charset="0"/>
                <a:ea typeface="+mj-ea"/>
                <a:cs typeface="+mj-cs"/>
              </a:rPr>
              <a:t>Tableau SVCA</a:t>
            </a:r>
          </a:p>
        </p:txBody>
      </p:sp>
      <p:graphicFrame>
        <p:nvGraphicFramePr>
          <p:cNvPr id="7" name="Table 6"/>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2327377763"/>
              </p:ext>
            </p:extLst>
          </p:nvPr>
        </p:nvGraphicFramePr>
        <p:xfrm>
          <a:off x="395536" y="1412778"/>
          <a:ext cx="8496945" cy="5413697"/>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xmlns="" xmlns:p="http://schemas.openxmlformats.org/presentationml/2006/main" xmlns:r="http://schemas.openxmlformats.org/officeDocument/2006/relationships" xmlns:a="http://schemas.openxmlformats.org/drawingml/2006/main" val="20000"/>
                    </a:ext>
                  </a:extLst>
                </a:gridCol>
                <a:gridCol w="1728192">
                  <a:extLst>
                    <a:ext uri="{9D8B030D-6E8A-4147-A177-3AD203B41FA5}">
                      <a16:colId xmlns:a16="http://schemas.microsoft.com/office/drawing/2014/main" xmlns="" xmlns:p="http://schemas.openxmlformats.org/presentationml/2006/main" xmlns:r="http://schemas.openxmlformats.org/officeDocument/2006/relationships" xmlns:a="http://schemas.openxmlformats.org/drawingml/2006/main" val="20001"/>
                    </a:ext>
                  </a:extLst>
                </a:gridCol>
                <a:gridCol w="4752529">
                  <a:extLst>
                    <a:ext uri="{9D8B030D-6E8A-4147-A177-3AD203B41FA5}">
                      <a16:colId xmlns:a16="http://schemas.microsoft.com/office/drawing/2014/main" xmlns="" xmlns:p="http://schemas.openxmlformats.org/presentationml/2006/main" xmlns:r="http://schemas.openxmlformats.org/officeDocument/2006/relationships" xmlns:a="http://schemas.openxmlformats.org/drawingml/2006/main" val="20002"/>
                    </a:ext>
                  </a:extLst>
                </a:gridCol>
              </a:tblGrid>
              <a:tr h="72007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Century Gothic" pitchFamily="34" charset="0"/>
                        </a:rPr>
                        <a:t>Ce que </a:t>
                      </a:r>
                      <a:r>
                        <a:rPr lang="en-GB" sz="1400" b="1" dirty="0" err="1">
                          <a:latin typeface="Century Gothic" pitchFamily="34" charset="0"/>
                        </a:rPr>
                        <a:t>je</a:t>
                      </a:r>
                      <a:r>
                        <a:rPr lang="en-GB" sz="1400" b="1" dirty="0">
                          <a:latin typeface="Century Gothic" pitchFamily="34" charset="0"/>
                        </a:rPr>
                        <a:t> </a:t>
                      </a:r>
                      <a:r>
                        <a:rPr lang="en-GB" sz="1400" b="1" dirty="0">
                          <a:solidFill>
                            <a:srgbClr val="C00000"/>
                          </a:solidFill>
                          <a:latin typeface="Century Gothic" pitchFamily="34" charset="0"/>
                        </a:rPr>
                        <a:t>S</a:t>
                      </a:r>
                      <a:r>
                        <a:rPr lang="en-GB" sz="1400" b="1" dirty="0">
                          <a:latin typeface="Century Gothic" pitchFamily="34" charset="0"/>
                        </a:rPr>
                        <a:t>ais déjà</a:t>
                      </a:r>
                      <a:r>
                        <a:rPr lang="en-GB" sz="1400" b="1" baseline="0" dirty="0">
                          <a:latin typeface="Century Gothic" pitchFamily="34" charset="0"/>
                        </a:rPr>
                        <a:t> </a:t>
                      </a:r>
                      <a:r>
                        <a:rPr lang="en-GB" sz="1400" baseline="0" dirty="0">
                          <a:latin typeface="Century Gothic" pitchFamily="34" charset="0"/>
                        </a:rPr>
                        <a:t>Le </a:t>
                      </a:r>
                      <a:r>
                        <a:rPr lang="en-GB" sz="1400" baseline="0" dirty="0" err="1">
                          <a:latin typeface="Century Gothic" pitchFamily="34" charset="0"/>
                        </a:rPr>
                        <a:t>matériau</a:t>
                      </a:r>
                      <a:r>
                        <a:rPr lang="en-GB" sz="1400" baseline="0" dirty="0">
                          <a:latin typeface="Century Gothic" pitchFamily="34" charset="0"/>
                        </a:rPr>
                        <a:t> </a:t>
                      </a:r>
                      <a:r>
                        <a:rPr lang="en-GB" sz="1400" baseline="0" dirty="0" err="1">
                          <a:latin typeface="Century Gothic" pitchFamily="34" charset="0"/>
                        </a:rPr>
                        <a:t>utilisé</a:t>
                      </a:r>
                      <a:r>
                        <a:rPr lang="en-GB" sz="1400" baseline="0" dirty="0">
                          <a:latin typeface="Century Gothic" pitchFamily="34" charset="0"/>
                        </a:rPr>
                        <a:t> pour </a:t>
                      </a:r>
                      <a:r>
                        <a:rPr lang="en-GB" sz="1400" baseline="0" dirty="0" err="1">
                          <a:latin typeface="Century Gothic" pitchFamily="34" charset="0"/>
                        </a:rPr>
                        <a:t>cette</a:t>
                      </a:r>
                      <a:r>
                        <a:rPr lang="en-GB" sz="1400" baseline="0" dirty="0">
                          <a:latin typeface="Century Gothic" pitchFamily="34" charset="0"/>
                        </a:rPr>
                        <a:t> pièce du </a:t>
                      </a:r>
                      <a:r>
                        <a:rPr lang="en-GB" sz="1400" baseline="0" dirty="0" err="1">
                          <a:latin typeface="Century Gothic" pitchFamily="34" charset="0"/>
                        </a:rPr>
                        <a:t>téléphone</a:t>
                      </a:r>
                      <a:r>
                        <a:rPr lang="en-GB" sz="1400" baseline="0" dirty="0">
                          <a:latin typeface="Century Gothic" pitchFamily="34" charset="0"/>
                        </a:rPr>
                        <a:t> </a:t>
                      </a:r>
                      <a:r>
                        <a:rPr lang="en-GB" sz="1400" baseline="0" dirty="0" err="1">
                          <a:latin typeface="Century Gothic" pitchFamily="34" charset="0"/>
                        </a:rPr>
                        <a:t>doit</a:t>
                      </a:r>
                      <a:r>
                        <a:rPr lang="en-GB" sz="1400" baseline="0" dirty="0">
                          <a:latin typeface="Century Gothic" pitchFamily="34" charset="0"/>
                        </a:rPr>
                        <a:t> </a:t>
                      </a:r>
                      <a:r>
                        <a:rPr lang="en-GB" sz="1400" baseline="0" dirty="0" err="1">
                          <a:latin typeface="Century Gothic" pitchFamily="34" charset="0"/>
                        </a:rPr>
                        <a:t>avoir</a:t>
                      </a:r>
                      <a:r>
                        <a:rPr lang="en-GB" sz="1400" baseline="0" dirty="0">
                          <a:latin typeface="Century Gothic" pitchFamily="34" charset="0"/>
                        </a:rPr>
                        <a:t> </a:t>
                      </a:r>
                      <a:r>
                        <a:rPr lang="en-GB" sz="1400" baseline="0" dirty="0" err="1">
                          <a:latin typeface="Century Gothic" pitchFamily="34" charset="0"/>
                        </a:rPr>
                        <a:t>ces</a:t>
                      </a:r>
                      <a:r>
                        <a:rPr lang="en-GB" sz="1400" baseline="0" dirty="0">
                          <a:latin typeface="Century Gothic" pitchFamily="34" charset="0"/>
                        </a:rPr>
                        <a:t> </a:t>
                      </a:r>
                      <a:r>
                        <a:rPr lang="en-GB" sz="1400" baseline="0" dirty="0" err="1">
                          <a:latin typeface="Century Gothic" pitchFamily="34" charset="0"/>
                        </a:rPr>
                        <a:t>propriétés</a:t>
                      </a:r>
                      <a:r>
                        <a:rPr lang="en-GB" sz="1400" baseline="0" dirty="0">
                          <a:latin typeface="Century Gothic" pitchFamily="34" charset="0"/>
                        </a:rPr>
                        <a:t> :</a:t>
                      </a:r>
                    </a:p>
                    <a:p>
                      <a:pPr marL="342900" marR="0" indent="-342900" algn="l" defTabSz="914400" rtl="0" eaLnBrk="1" fontAlgn="auto" latinLnBrk="0" hangingPunct="1">
                        <a:lnSpc>
                          <a:spcPct val="100000"/>
                        </a:lnSpc>
                        <a:spcBef>
                          <a:spcPts val="0"/>
                        </a:spcBef>
                        <a:spcAft>
                          <a:spcPts val="0"/>
                        </a:spcAft>
                        <a:buClrTx/>
                        <a:buSzTx/>
                        <a:buFont typeface="Wingdings" pitchFamily="2" charset="2"/>
                        <a:buNone/>
                        <a:tabLst/>
                        <a:defRPr/>
                      </a:pPr>
                      <a:endParaRPr lang="en-GB" sz="1400" baseline="0" dirty="0">
                        <a:latin typeface="Century Gothic" pitchFamily="34" charset="0"/>
                      </a:endParaRP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GB" sz="1400" dirty="0">
                        <a:latin typeface="Century Gothic" pitchFamily="34" charset="0"/>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3">
                        <a:lumMod val="40000"/>
                        <a:lumOff val="60000"/>
                      </a:schemeClr>
                    </a:solidFill>
                  </a:tcPr>
                </a:tc>
                <a:tc hMerge="1">
                  <a:txBody>
                    <a:bodyPr/>
                    <a:lstStyle/>
                    <a:p>
                      <a:endParaRPr lang="en-GB" sz="1400" b="1"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hMerge="1">
                  <a:txBody>
                    <a:bodyPr/>
                    <a:lstStyle/>
                    <a:p>
                      <a:endParaRPr lang="en-GB" sz="1400" dirty="0">
                        <a:latin typeface="Century Gothic"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0"/>
                  </a:ext>
                </a:extLst>
              </a:tr>
              <a:tr h="7137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latin typeface="Century Gothic" pitchFamily="34" charset="0"/>
                        </a:rPr>
                        <a:t>Ce que </a:t>
                      </a:r>
                      <a:r>
                        <a:rPr lang="en-GB" sz="1400" b="0" dirty="0" err="1">
                          <a:latin typeface="Century Gothic" pitchFamily="34" charset="0"/>
                        </a:rPr>
                        <a:t>je</a:t>
                      </a:r>
                      <a:r>
                        <a:rPr lang="en-GB" sz="1400" b="0" dirty="0">
                          <a:latin typeface="Century Gothic" pitchFamily="34" charset="0"/>
                        </a:rPr>
                        <a:t> </a:t>
                      </a:r>
                      <a:r>
                        <a:rPr lang="en-GB" sz="1400" b="1" dirty="0" err="1">
                          <a:solidFill>
                            <a:srgbClr val="C00000"/>
                          </a:solidFill>
                          <a:latin typeface="Century Gothic" pitchFamily="34" charset="0"/>
                        </a:rPr>
                        <a:t>V</a:t>
                      </a:r>
                      <a:r>
                        <a:rPr lang="en-GB" sz="1400" b="0" dirty="0" err="1">
                          <a:solidFill>
                            <a:schemeClr val="tx1"/>
                          </a:solidFill>
                          <a:latin typeface="Century Gothic" pitchFamily="34" charset="0"/>
                        </a:rPr>
                        <a:t>eux</a:t>
                      </a:r>
                      <a:r>
                        <a:rPr lang="en-GB" sz="1400" b="0" baseline="0" dirty="0">
                          <a:solidFill>
                            <a:schemeClr val="tx1"/>
                          </a:solidFill>
                          <a:latin typeface="Century Gothic" pitchFamily="34" charset="0"/>
                        </a:rPr>
                        <a:t> savoir </a:t>
                      </a:r>
                      <a:r>
                        <a:rPr lang="en-GB" sz="1400" b="0" baseline="0" dirty="0" err="1">
                          <a:solidFill>
                            <a:schemeClr val="tx1"/>
                          </a:solidFill>
                          <a:latin typeface="Century Gothic" pitchFamily="34" charset="0"/>
                        </a:rPr>
                        <a:t>concernant</a:t>
                      </a:r>
                      <a:r>
                        <a:rPr lang="en-GB" sz="1400" b="0" baseline="0" dirty="0">
                          <a:solidFill>
                            <a:schemeClr val="tx1"/>
                          </a:solidFill>
                          <a:latin typeface="Century Gothic" pitchFamily="34" charset="0"/>
                        </a:rPr>
                        <a:t> les nouveaux </a:t>
                      </a:r>
                      <a:r>
                        <a:rPr lang="en-GB" sz="1400" b="0" baseline="0" dirty="0" err="1">
                          <a:solidFill>
                            <a:schemeClr val="tx1"/>
                          </a:solidFill>
                          <a:latin typeface="Century Gothic" pitchFamily="34" charset="0"/>
                        </a:rPr>
                        <a:t>matériaux</a:t>
                      </a:r>
                      <a:r>
                        <a:rPr lang="en-GB" sz="1400" b="0" baseline="0" dirty="0">
                          <a:solidFill>
                            <a:schemeClr val="tx1"/>
                          </a:solidFill>
                          <a:latin typeface="Century Gothic" pitchFamily="34" charset="0"/>
                        </a:rPr>
                        <a:t> pour </a:t>
                      </a:r>
                      <a:r>
                        <a:rPr lang="en-GB" sz="1400" b="0" baseline="0" dirty="0" err="1">
                          <a:solidFill>
                            <a:schemeClr val="tx1"/>
                          </a:solidFill>
                          <a:latin typeface="Century Gothic" pitchFamily="34" charset="0"/>
                        </a:rPr>
                        <a:t>cette</a:t>
                      </a:r>
                      <a:r>
                        <a:rPr lang="en-GB" sz="1400" b="0" baseline="0" dirty="0">
                          <a:solidFill>
                            <a:schemeClr val="tx1"/>
                          </a:solidFill>
                          <a:latin typeface="Century Gothic" pitchFamily="34" charset="0"/>
                        </a:rPr>
                        <a:t> pièce du </a:t>
                      </a:r>
                      <a:r>
                        <a:rPr lang="en-GB" sz="1400" b="0" baseline="0" dirty="0" err="1">
                          <a:solidFill>
                            <a:schemeClr val="tx1"/>
                          </a:solidFill>
                          <a:latin typeface="Century Gothic" pitchFamily="34" charset="0"/>
                        </a:rPr>
                        <a:t>téléphone</a:t>
                      </a:r>
                      <a:endParaRPr lang="en-GB" sz="1400" dirty="0">
                        <a:latin typeface="Century Gothic"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3">
                        <a:lumMod val="40000"/>
                        <a:lumOff val="60000"/>
                      </a:schemeClr>
                    </a:solidFill>
                  </a:tcPr>
                </a:tc>
                <a:tc>
                  <a:txBody>
                    <a:bodyPr/>
                    <a:lstStyle/>
                    <a:p>
                      <a:r>
                        <a:rPr lang="en-GB" sz="1400" b="1" dirty="0">
                          <a:solidFill>
                            <a:srgbClr val="C00000"/>
                          </a:solidFill>
                          <a:latin typeface="Century Gothic" pitchFamily="34" charset="0"/>
                        </a:rPr>
                        <a:t>C</a:t>
                      </a:r>
                      <a:r>
                        <a:rPr lang="en-GB" sz="1400" dirty="0">
                          <a:latin typeface="Century Gothic" pitchFamily="34" charset="0"/>
                        </a:rPr>
                        <a:t>omment</a:t>
                      </a:r>
                      <a:r>
                        <a:rPr lang="en-GB" sz="1400" baseline="0" dirty="0">
                          <a:latin typeface="Century Gothic" pitchFamily="34" charset="0"/>
                        </a:rPr>
                        <a:t> </a:t>
                      </a:r>
                      <a:r>
                        <a:rPr lang="en-GB" sz="1400" baseline="0" dirty="0" err="1">
                          <a:latin typeface="Century Gothic" pitchFamily="34" charset="0"/>
                        </a:rPr>
                        <a:t>je</a:t>
                      </a:r>
                      <a:r>
                        <a:rPr lang="en-GB" sz="1400" baseline="0" dirty="0">
                          <a:latin typeface="Century Gothic" pitchFamily="34" charset="0"/>
                        </a:rPr>
                        <a:t> </a:t>
                      </a:r>
                      <a:r>
                        <a:rPr lang="en-GB" sz="1400" baseline="0" dirty="0" err="1">
                          <a:latin typeface="Century Gothic" pitchFamily="34" charset="0"/>
                        </a:rPr>
                        <a:t>vais</a:t>
                      </a:r>
                      <a:r>
                        <a:rPr lang="en-GB" sz="1400" baseline="0" dirty="0">
                          <a:latin typeface="Century Gothic" pitchFamily="34" charset="0"/>
                        </a:rPr>
                        <a:t> </a:t>
                      </a:r>
                      <a:r>
                        <a:rPr lang="en-GB" sz="1400" baseline="0" dirty="0" err="1">
                          <a:latin typeface="Century Gothic" pitchFamily="34" charset="0"/>
                        </a:rPr>
                        <a:t>trouver</a:t>
                      </a:r>
                      <a:endParaRPr lang="en-GB" sz="1400" b="1" dirty="0"/>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3">
                        <a:lumMod val="40000"/>
                        <a:lumOff val="60000"/>
                      </a:schemeClr>
                    </a:solidFill>
                  </a:tcPr>
                </a:tc>
                <a:tc>
                  <a:txBody>
                    <a:bodyPr/>
                    <a:lstStyle/>
                    <a:p>
                      <a:r>
                        <a:rPr lang="en-GB" sz="1400" dirty="0">
                          <a:latin typeface="Century Gothic" pitchFamily="34" charset="0"/>
                        </a:rPr>
                        <a:t>Ce que </a:t>
                      </a:r>
                      <a:r>
                        <a:rPr lang="en-GB" sz="1400" dirty="0" err="1">
                          <a:latin typeface="Century Gothic" pitchFamily="34" charset="0"/>
                        </a:rPr>
                        <a:t>j’ai</a:t>
                      </a:r>
                      <a:r>
                        <a:rPr lang="en-GB" sz="1400" dirty="0">
                          <a:latin typeface="Century Gothic" pitchFamily="34" charset="0"/>
                        </a:rPr>
                        <a:t> </a:t>
                      </a:r>
                      <a:r>
                        <a:rPr lang="en-GB" sz="1400" b="1" dirty="0" err="1">
                          <a:solidFill>
                            <a:srgbClr val="C00000"/>
                          </a:solidFill>
                          <a:latin typeface="Century Gothic" pitchFamily="34" charset="0"/>
                        </a:rPr>
                        <a:t>A</a:t>
                      </a:r>
                      <a:r>
                        <a:rPr lang="en-GB" sz="1400" b="0" dirty="0" err="1">
                          <a:solidFill>
                            <a:schemeClr val="tx1"/>
                          </a:solidFill>
                          <a:latin typeface="Century Gothic" pitchFamily="34" charset="0"/>
                        </a:rPr>
                        <a:t>ppris</a:t>
                      </a:r>
                      <a:endParaRPr lang="en-GB" sz="1400" dirty="0">
                        <a:latin typeface="Century Gothic"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1"/>
                  </a:ext>
                </a:extLst>
              </a:tr>
              <a:tr h="587323">
                <a:tc>
                  <a:txBody>
                    <a:bodyPr/>
                    <a:lstStyle/>
                    <a:p>
                      <a:endParaRPr lang="en-GB" dirty="0"/>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2"/>
                  </a:ext>
                </a:extLst>
              </a:tr>
              <a:tr h="587323">
                <a:tc>
                  <a:txBody>
                    <a:bodyPr/>
                    <a:lstStyle/>
                    <a:p>
                      <a:endParaRPr lang="en-GB" dirty="0"/>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3"/>
                  </a:ext>
                </a:extLst>
              </a:tr>
              <a:tr h="587323">
                <a:tc>
                  <a:txBody>
                    <a:bodyPr/>
                    <a:lstStyle/>
                    <a:p>
                      <a:endParaRPr lang="en-GB" dirty="0"/>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tc>
                  <a:txBody>
                    <a:bodyPr/>
                    <a:lstStyle/>
                    <a:p>
                      <a:endParaRPr lang="en-GB"/>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4"/>
                  </a:ext>
                </a:extLst>
              </a:tr>
              <a:tr h="587323">
                <a:tc>
                  <a:txBody>
                    <a:bodyPr/>
                    <a:lstStyle/>
                    <a:p>
                      <a:endParaRPr lang="en-GB" dirty="0"/>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tc>
                  <a:txBody>
                    <a:bodyPr/>
                    <a:lstStyle/>
                    <a:p>
                      <a:endParaRPr lang="en-GB"/>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5"/>
                  </a:ext>
                </a:extLst>
              </a:tr>
              <a:tr h="587323">
                <a:tc>
                  <a:txBody>
                    <a:bodyPr/>
                    <a:lstStyle/>
                    <a:p>
                      <a:endParaRPr lang="en-GB" dirty="0"/>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6"/>
                  </a:ext>
                </a:extLst>
              </a:tr>
              <a:tr h="587323">
                <a:tc>
                  <a:txBody>
                    <a:bodyPr/>
                    <a:lstStyle/>
                    <a:p>
                      <a:endParaRPr lang="en-GB" dirty="0"/>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tc>
                  <a:txBody>
                    <a:bodyPr/>
                    <a:lstStyle/>
                    <a:p>
                      <a:endParaRPr lang="en-GB"/>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tc>
                  <a:txBody>
                    <a:bodyPr/>
                    <a:lstStyle/>
                    <a:p>
                      <a:endParaRPr lang="en-GB" dirty="0"/>
                    </a:p>
                  </a:txBody>
                  <a:tcPr>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0007"/>
                  </a:ext>
                </a:extLst>
              </a:tr>
            </a:tbl>
          </a:graphicData>
        </a:graphic>
      </p:graphicFrame>
      <p:sp>
        <p:nvSpPr>
          <p:cNvPr id="10" name="TextBox 9"/>
          <p:cNvSpPr txBox="1"/>
          <p:nvPr/>
        </p:nvSpPr>
        <p:spPr>
          <a:xfrm>
            <a:off x="394724" y="909732"/>
            <a:ext cx="8352928" cy="523220"/>
          </a:xfrm>
          <a:prstGeom prst="rect">
            <a:avLst/>
          </a:prstGeom>
          <a:noFill/>
        </p:spPr>
        <p:txBody>
          <a:bodyPr wrap="square" rtlCol="0">
            <a:spAutoFit/>
          </a:bodyPr>
          <a:lstStyle/>
          <a:p>
            <a:r>
              <a:rPr lang="en-GB" sz="1400" dirty="0">
                <a:latin typeface="Century Gothic" pitchFamily="34" charset="0"/>
              </a:rPr>
              <a:t>La pièce du telephone pour </a:t>
            </a:r>
            <a:r>
              <a:rPr lang="en-GB" sz="1400" dirty="0" err="1">
                <a:latin typeface="Century Gothic" pitchFamily="34" charset="0"/>
              </a:rPr>
              <a:t>laquelle</a:t>
            </a:r>
            <a:r>
              <a:rPr lang="en-GB" sz="1400" dirty="0">
                <a:latin typeface="Century Gothic" pitchFamily="34" charset="0"/>
              </a:rPr>
              <a:t> </a:t>
            </a:r>
            <a:r>
              <a:rPr lang="en-GB" sz="1400" dirty="0" err="1">
                <a:latin typeface="Century Gothic" pitchFamily="34" charset="0"/>
              </a:rPr>
              <a:t>je</a:t>
            </a:r>
            <a:r>
              <a:rPr lang="en-GB" sz="1400" dirty="0">
                <a:latin typeface="Century Gothic" pitchFamily="34" charset="0"/>
              </a:rPr>
              <a:t> </a:t>
            </a:r>
            <a:r>
              <a:rPr lang="en-GB" sz="1400" dirty="0" err="1">
                <a:latin typeface="Century Gothic" pitchFamily="34" charset="0"/>
              </a:rPr>
              <a:t>veux</a:t>
            </a:r>
            <a:r>
              <a:rPr lang="en-GB" sz="1400" dirty="0">
                <a:latin typeface="Century Gothic" pitchFamily="34" charset="0"/>
              </a:rPr>
              <a:t> </a:t>
            </a:r>
            <a:r>
              <a:rPr lang="en-GB" sz="1400" dirty="0" err="1">
                <a:latin typeface="Century Gothic" pitchFamily="34" charset="0"/>
              </a:rPr>
              <a:t>trouver</a:t>
            </a:r>
            <a:r>
              <a:rPr lang="en-GB" sz="1400" dirty="0">
                <a:latin typeface="Century Gothic" pitchFamily="34" charset="0"/>
              </a:rPr>
              <a:t> un nouveau </a:t>
            </a:r>
            <a:r>
              <a:rPr lang="en-GB" sz="1400" dirty="0" err="1">
                <a:latin typeface="Century Gothic" pitchFamily="34" charset="0"/>
              </a:rPr>
              <a:t>matériau</a:t>
            </a:r>
            <a:r>
              <a:rPr lang="en-GB" sz="1400" dirty="0">
                <a:latin typeface="Century Gothic" pitchFamily="34" charset="0"/>
              </a:rPr>
              <a:t> </a:t>
            </a:r>
            <a:r>
              <a:rPr lang="en-GB" sz="1400" dirty="0" err="1">
                <a:latin typeface="Century Gothic" pitchFamily="34" charset="0"/>
              </a:rPr>
              <a:t>est</a:t>
            </a:r>
            <a:r>
              <a:rPr lang="en-GB" sz="1400" dirty="0">
                <a:latin typeface="Century Gothic" pitchFamily="34" charset="0"/>
              </a:rPr>
              <a:t> </a:t>
            </a:r>
            <a:r>
              <a:rPr lang="en-GB" sz="1400" b="1" dirty="0">
                <a:latin typeface="Century Gothic" pitchFamily="34" charset="0"/>
              </a:rPr>
              <a:t>le </a:t>
            </a:r>
            <a:r>
              <a:rPr lang="en-GB" sz="1400" b="1" dirty="0" err="1">
                <a:latin typeface="Century Gothic" pitchFamily="34" charset="0"/>
              </a:rPr>
              <a:t>boîtier</a:t>
            </a:r>
            <a:r>
              <a:rPr lang="en-GB" sz="1400" b="1" dirty="0">
                <a:latin typeface="Century Gothic" pitchFamily="34" charset="0"/>
              </a:rPr>
              <a:t>/le circuit </a:t>
            </a:r>
            <a:r>
              <a:rPr lang="en-GB" sz="1400" b="1" dirty="0" err="1">
                <a:latin typeface="Century Gothic" pitchFamily="34" charset="0"/>
              </a:rPr>
              <a:t>imprimé</a:t>
            </a:r>
            <a:r>
              <a:rPr lang="en-GB" sz="1400" b="1" dirty="0">
                <a:latin typeface="Century Gothic" pitchFamily="34" charset="0"/>
              </a:rPr>
              <a:t>/la </a:t>
            </a:r>
            <a:r>
              <a:rPr lang="en-GB" sz="1400" b="1" dirty="0" err="1">
                <a:latin typeface="Century Gothic" pitchFamily="34" charset="0"/>
              </a:rPr>
              <a:t>batterie</a:t>
            </a:r>
            <a:r>
              <a:rPr lang="en-GB" sz="1400" dirty="0">
                <a:latin typeface="Century Gothic" pitchFamily="34" charset="0"/>
              </a:rPr>
              <a:t>.   </a:t>
            </a:r>
          </a:p>
        </p:txBody>
      </p:sp>
      <p:grpSp>
        <p:nvGrpSpPr>
          <p:cNvPr id="2" name="Group 9"/>
          <p:cNvGrpSpPr/>
          <p:nvPr/>
        </p:nvGrpSpPr>
        <p:grpSpPr>
          <a:xfrm>
            <a:off x="7668344" y="0"/>
            <a:ext cx="1440954" cy="641606"/>
            <a:chOff x="7668344" y="0"/>
            <a:chExt cx="1440954" cy="641606"/>
          </a:xfrm>
        </p:grpSpPr>
        <p:sp>
          <p:nvSpPr>
            <p:cNvPr id="12" name="TextBox 11"/>
            <p:cNvSpPr txBox="1"/>
            <p:nvPr/>
          </p:nvSpPr>
          <p:spPr>
            <a:xfrm>
              <a:off x="7668344" y="0"/>
              <a:ext cx="936898" cy="338554"/>
            </a:xfrm>
            <a:prstGeom prst="rect">
              <a:avLst/>
            </a:prstGeom>
            <a:noFill/>
          </p:spPr>
          <p:txBody>
            <a:bodyPr wrap="square" rtlCol="0">
              <a:spAutoFit/>
            </a:bodyPr>
            <a:lstStyle/>
            <a:p>
              <a:pPr algn="r"/>
              <a:r>
                <a:rPr lang="en-GB" sz="1600" dirty="0">
                  <a:latin typeface="Century Gothic" pitchFamily="34" charset="0"/>
                </a:rPr>
                <a:t>Fiche 8</a:t>
              </a:r>
            </a:p>
          </p:txBody>
        </p:sp>
        <p:pic>
          <p:nvPicPr>
            <p:cNvPr id="13" name="Picture 12" descr="Student sheets.png"/>
            <p:cNvPicPr>
              <a:picLocks noChangeAspect="1"/>
            </p:cNvPicPr>
            <p:nvPr/>
          </p:nvPicPr>
          <p:blipFill>
            <a:blip r:embed="rId4" cstate="print"/>
            <a:stretch>
              <a:fillRect/>
            </a:stretch>
          </p:blipFill>
          <p:spPr>
            <a:xfrm>
              <a:off x="8598815" y="44624"/>
              <a:ext cx="510483" cy="596982"/>
            </a:xfrm>
            <a:prstGeom prst="rect">
              <a:avLst/>
            </a:prstGeom>
          </p:spPr>
        </p:pic>
      </p:gr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BEBA8EAE-BF5A-486C-A8C5-ECC9F3942E4B}">
                <a14:imgProps xmlns:a14="http://schemas.microsoft.com/office/drawing/2010/main" xmlns="" xmlns:p="http://schemas.openxmlformats.org/presentationml/2006/main" xmlns:r="http://schemas.openxmlformats.org/officeDocument/2006/relationships" xmlns:a="http://schemas.openxmlformats.org/drawingml/2006/main">
                  <a14:imgLayer r:embed="rId5">
                    <a14:imgEffect>
                      <a14:backgroundRemoval t="2473" b="100000" l="0" r="100000"/>
                    </a14:imgEffect>
                  </a14:imgLayer>
                </a14:imgProps>
              </a:ex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b="23171"/>
          <a:stretch>
            <a:fillRect/>
          </a:stretch>
        </p:blipFill>
        <p:spPr>
          <a:xfrm>
            <a:off x="-2096" y="2209404"/>
            <a:ext cx="9146096" cy="4675980"/>
          </a:xfrm>
          <a:prstGeom prst="rect">
            <a:avLst/>
          </a:prstGeom>
          <a:ln>
            <a:noFill/>
          </a:ln>
          <a:effectLst>
            <a:outerShdw blurRad="292100" dist="139700" dir="2700000" algn="tl" rotWithShape="0">
              <a:srgbClr val="333333">
                <a:alpha val="65000"/>
              </a:srgbClr>
            </a:outerShdw>
          </a:effectLst>
        </p:spPr>
      </p:pic>
      <p:pic>
        <p:nvPicPr>
          <p:cNvPr id="8" name="Picture 7" descr="engagelogo.png"/>
          <p:cNvPicPr>
            <a:picLocks noChangeAspect="1"/>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3203531" y="404664"/>
            <a:ext cx="2823295" cy="1132828"/>
          </a:xfrm>
          <a:prstGeom prst="rect">
            <a:avLst/>
          </a:prstGeom>
        </p:spPr>
      </p:pic>
      <p:sp>
        <p:nvSpPr>
          <p:cNvPr id="10" name="TextBox 9"/>
          <p:cNvSpPr txBox="1"/>
          <p:nvPr/>
        </p:nvSpPr>
        <p:spPr>
          <a:xfrm>
            <a:off x="683569" y="1700811"/>
            <a:ext cx="7595050" cy="584775"/>
          </a:xfrm>
          <a:prstGeom prst="rect">
            <a:avLst/>
          </a:prstGeom>
          <a:noFill/>
        </p:spPr>
        <p:txBody>
          <a:bodyPr wrap="square" rtlCol="0">
            <a:spAutoFit/>
          </a:bodyPr>
          <a:lstStyle/>
          <a:p>
            <a:r>
              <a:rPr lang="en-GB" sz="3200" dirty="0" err="1">
                <a:solidFill>
                  <a:srgbClr val="639729"/>
                </a:solidFill>
                <a:latin typeface="Century Gothic" pitchFamily="34" charset="0"/>
              </a:rPr>
              <a:t>Promouvoir</a:t>
            </a:r>
            <a:r>
              <a:rPr lang="en-GB" sz="3200" dirty="0">
                <a:solidFill>
                  <a:srgbClr val="639729"/>
                </a:solidFill>
                <a:latin typeface="Century Gothic" pitchFamily="34" charset="0"/>
              </a:rPr>
              <a:t> le dialogue et la </a:t>
            </a:r>
            <a:r>
              <a:rPr lang="en-GB" sz="3200" dirty="0" err="1">
                <a:solidFill>
                  <a:srgbClr val="639729"/>
                </a:solidFill>
                <a:latin typeface="Century Gothic" pitchFamily="34" charset="0"/>
              </a:rPr>
              <a:t>réflexion</a:t>
            </a:r>
            <a:r>
              <a:rPr lang="en-GB" sz="3200" dirty="0">
                <a:solidFill>
                  <a:srgbClr val="639729"/>
                </a:solidFill>
                <a:latin typeface="Century Gothic" pitchFamily="34" charset="0"/>
              </a:rPr>
              <a:t> </a:t>
            </a:r>
            <a:endParaRPr lang="pt-BR" sz="3200" dirty="0">
              <a:solidFill>
                <a:srgbClr val="639729"/>
              </a:solidFill>
              <a:latin typeface="Century Gothic"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engagelogo.png"/>
          <p:cNvPicPr>
            <a:picLocks noChangeAspect="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899941" y="396248"/>
            <a:ext cx="5135866" cy="2060374"/>
          </a:xfrm>
          <a:prstGeom prst="rect">
            <a:avLst/>
          </a:prstGeom>
        </p:spPr>
      </p:pic>
      <p:sp>
        <p:nvSpPr>
          <p:cNvPr id="10" name="Rectangle 9"/>
          <p:cNvSpPr/>
          <p:nvPr/>
        </p:nvSpPr>
        <p:spPr>
          <a:xfrm>
            <a:off x="1391407" y="2558698"/>
            <a:ext cx="6912720" cy="307777"/>
          </a:xfrm>
          <a:prstGeom prst="rect">
            <a:avLst/>
          </a:prstGeom>
        </p:spPr>
        <p:txBody>
          <a:bodyPr wrap="square">
            <a:spAutoFit/>
          </a:bodyPr>
          <a:lstStyle/>
          <a:p>
            <a:r>
              <a:rPr lang="en-GB" sz="14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a:t>
            </a:r>
            <a:r>
              <a:rPr lang="en-GB" sz="14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nouvelles</a:t>
            </a:r>
            <a:r>
              <a:rPr lang="en-GB" sz="14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4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générations</a:t>
            </a:r>
            <a:r>
              <a:rPr lang="en-GB" sz="1400" b="1" dirty="0">
                <a:solidFill>
                  <a:schemeClr val="bg1">
                    <a:lumMod val="50000"/>
                  </a:schemeClr>
                </a:solidFill>
                <a:latin typeface="Century Gothic" pitchFamily="34" charset="0"/>
                <a:ea typeface="Ebrima" panose="02000000000000000000" pitchFamily="2" charset="0"/>
                <a:cs typeface="Mangal" panose="02040503050203030202" pitchFamily="18" charset="0"/>
              </a:rPr>
              <a:t> à </a:t>
            </a:r>
            <a:r>
              <a:rPr lang="en-GB" sz="14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s’impliquer</a:t>
            </a:r>
            <a:r>
              <a:rPr lang="en-GB" sz="14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4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dans</a:t>
            </a:r>
            <a:r>
              <a:rPr lang="en-GB" sz="1400" b="1" dirty="0">
                <a:solidFill>
                  <a:schemeClr val="bg1">
                    <a:lumMod val="50000"/>
                  </a:schemeClr>
                </a:solidFill>
                <a:latin typeface="Century Gothic" pitchFamily="34" charset="0"/>
                <a:ea typeface="Ebrima" panose="02000000000000000000" pitchFamily="2" charset="0"/>
                <a:cs typeface="Mangal" panose="02040503050203030202" pitchFamily="18" charset="0"/>
              </a:rPr>
              <a:t> les </a:t>
            </a:r>
            <a:r>
              <a:rPr lang="en-GB" sz="14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enjeux</a:t>
            </a:r>
            <a:r>
              <a:rPr lang="en-GB" sz="1400" b="1" dirty="0">
                <a:solidFill>
                  <a:schemeClr val="bg1">
                    <a:lumMod val="50000"/>
                  </a:schemeClr>
                </a:solidFill>
                <a:latin typeface="Century Gothic" pitchFamily="34" charset="0"/>
                <a:ea typeface="Ebrima" panose="02000000000000000000" pitchFamily="2" charset="0"/>
                <a:cs typeface="Mangal" panose="02040503050203030202" pitchFamily="18" charset="0"/>
              </a:rPr>
              <a:t> des sciences </a:t>
            </a:r>
          </a:p>
        </p:txBody>
      </p:sp>
      <p:pic>
        <p:nvPicPr>
          <p:cNvPr id="6" name="Picture 3"/>
          <p:cNvPicPr>
            <a:picLocks noChangeAspect="1" noChangeArrowheads="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579938" y="5157192"/>
            <a:ext cx="1872785" cy="40325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7" name="Picture 6"/>
          <p:cNvPicPr>
            <a:picLocks noChangeAspect="1" noChangeArrowheads="1"/>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252270" y="4437112"/>
            <a:ext cx="1285875" cy="4953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8" name="Picture 7"/>
          <p:cNvPicPr>
            <a:picLocks noChangeAspect="1" noChangeArrowheads="1"/>
          </p:cNvPicPr>
          <p:nvPr/>
        </p:nvPicPr>
        <p:blipFill>
          <a:blip r:embed="rId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4212022" y="4365104"/>
            <a:ext cx="912456" cy="439638"/>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12" name="Picture 8"/>
          <p:cNvPicPr>
            <a:picLocks noChangeAspect="1" noChangeArrowheads="1"/>
          </p:cNvPicPr>
          <p:nvPr/>
        </p:nvPicPr>
        <p:blipFill>
          <a:blip r:embed="rId8"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2340140" y="4437112"/>
            <a:ext cx="1181328" cy="502692"/>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13" name="Picture 9"/>
          <p:cNvPicPr>
            <a:picLocks noChangeAspect="1" noChangeArrowheads="1"/>
          </p:cNvPicPr>
          <p:nvPr/>
        </p:nvPicPr>
        <p:blipFill>
          <a:blip r:embed="rId9"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7811797" y="5157192"/>
            <a:ext cx="611742" cy="418966"/>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14" name="Picture 10"/>
          <p:cNvPicPr>
            <a:picLocks noChangeAspect="1" noChangeArrowheads="1"/>
          </p:cNvPicPr>
          <p:nvPr/>
        </p:nvPicPr>
        <p:blipFill>
          <a:blip r:embed="rId10"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12248" y="3717032"/>
            <a:ext cx="601988" cy="256586"/>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15" name="Picture 14"/>
          <p:cNvPicPr>
            <a:picLocks noChangeAspect="1" noChangeArrowheads="1"/>
          </p:cNvPicPr>
          <p:nvPr/>
        </p:nvPicPr>
        <p:blipFill>
          <a:blip r:embed="rId11"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96262" y="5229203"/>
            <a:ext cx="1407851" cy="313467"/>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16" name="Picture 15"/>
          <p:cNvPicPr>
            <a:picLocks noChangeAspect="1" noChangeArrowheads="1"/>
          </p:cNvPicPr>
          <p:nvPr/>
        </p:nvPicPr>
        <p:blipFill>
          <a:blip r:embed="rId1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507942" y="4149083"/>
            <a:ext cx="1824038" cy="58102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17" name="Picture 11"/>
          <p:cNvPicPr>
            <a:picLocks noChangeAspect="1" noChangeArrowheads="1"/>
          </p:cNvPicPr>
          <p:nvPr/>
        </p:nvPicPr>
        <p:blipFill>
          <a:blip r:embed="rId1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4428010" y="3501011"/>
            <a:ext cx="495823" cy="431151"/>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
        <p:nvSpPr>
          <p:cNvPr id="18" name="TextBox 17"/>
          <p:cNvSpPr txBox="1"/>
          <p:nvPr/>
        </p:nvSpPr>
        <p:spPr>
          <a:xfrm>
            <a:off x="7667808" y="4437112"/>
            <a:ext cx="1216616" cy="369332"/>
          </a:xfrm>
          <a:prstGeom prst="rect">
            <a:avLst/>
          </a:prstGeom>
          <a:noFill/>
        </p:spPr>
        <p:txBody>
          <a:bodyPr wrap="square" rtlCol="0">
            <a:spAutoFit/>
          </a:bodyPr>
          <a:lstStyle/>
          <a:p>
            <a:r>
              <a:rPr lang="en-GB" dirty="0"/>
              <a:t>TRACES</a:t>
            </a:r>
            <a:endParaRPr lang="pt-BR" dirty="0"/>
          </a:p>
        </p:txBody>
      </p:sp>
      <p:pic>
        <p:nvPicPr>
          <p:cNvPr id="19" name="Picture 16"/>
          <p:cNvPicPr>
            <a:picLocks noChangeAspect="1" noChangeArrowheads="1"/>
          </p:cNvPicPr>
          <p:nvPr/>
        </p:nvPicPr>
        <p:blipFill rotWithShape="1">
          <a:blip r:embed="rId1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l="12568" r="40409"/>
          <a:stretch/>
        </p:blipFill>
        <p:spPr bwMode="auto">
          <a:xfrm>
            <a:off x="4068033" y="5157192"/>
            <a:ext cx="1104065" cy="375668"/>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20" name="Picture 17"/>
          <p:cNvPicPr>
            <a:picLocks noChangeAspect="1" noChangeArrowheads="1"/>
          </p:cNvPicPr>
          <p:nvPr/>
        </p:nvPicPr>
        <p:blipFill>
          <a:blip r:embed="rId1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579937" y="3501011"/>
            <a:ext cx="855663" cy="379413"/>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21" name="Picture 20"/>
          <p:cNvPicPr>
            <a:picLocks noChangeAspect="1" noChangeArrowheads="1"/>
          </p:cNvPicPr>
          <p:nvPr/>
        </p:nvPicPr>
        <p:blipFill>
          <a:blip r:embed="rId1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2340140" y="5301211"/>
            <a:ext cx="1221254" cy="28120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22" name="Picture 22"/>
          <p:cNvPicPr>
            <a:picLocks noChangeAspect="1" noChangeArrowheads="1"/>
          </p:cNvPicPr>
          <p:nvPr/>
        </p:nvPicPr>
        <p:blipFill>
          <a:blip r:embed="rId1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7811799" y="3573016"/>
            <a:ext cx="410310" cy="470406"/>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23" name="Picture 23"/>
          <p:cNvPicPr>
            <a:picLocks noChangeAspect="1" noChangeArrowheads="1"/>
          </p:cNvPicPr>
          <p:nvPr/>
        </p:nvPicPr>
        <p:blipFill>
          <a:blip r:embed="rId18"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2268144" y="3501011"/>
            <a:ext cx="878253" cy="608021"/>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
        <p:nvSpPr>
          <p:cNvPr id="24" name="Rectangle 23"/>
          <p:cNvSpPr/>
          <p:nvPr/>
        </p:nvSpPr>
        <p:spPr>
          <a:xfrm>
            <a:off x="180275" y="3212976"/>
            <a:ext cx="8783451" cy="2664296"/>
          </a:xfrm>
          <a:prstGeom prst="rect">
            <a:avLst/>
          </a:prstGeom>
          <a:noFill/>
          <a:ln w="6350">
            <a:solidFill>
              <a:srgbClr val="0091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ZoneTexte 25"/>
          <p:cNvSpPr txBox="1"/>
          <p:nvPr/>
        </p:nvSpPr>
        <p:spPr>
          <a:xfrm>
            <a:off x="1905000" y="6477000"/>
            <a:ext cx="5562600" cy="338554"/>
          </a:xfrm>
          <a:prstGeom prst="rect">
            <a:avLst/>
          </a:prstGeom>
          <a:solidFill>
            <a:schemeClr val="bg1"/>
          </a:solidFill>
        </p:spPr>
        <p:txBody>
          <a:bodyPr wrap="square" rtlCol="0">
            <a:spAutoFit/>
          </a:bodyPr>
          <a:lstStyle/>
          <a:p>
            <a:pPr algn="ctr"/>
            <a:r>
              <a:rPr lang="fr-FR" sz="1600" b="1" dirty="0" smtClean="0">
                <a:latin typeface="Century Gothic"/>
                <a:cs typeface="Century Gothic"/>
              </a:rPr>
              <a:t>Pour en savoir plus, visitez </a:t>
            </a:r>
            <a:r>
              <a:rPr lang="fr-FR" sz="1600" b="1" dirty="0" err="1" smtClean="0">
                <a:latin typeface="Century Gothic"/>
                <a:cs typeface="Century Gothic"/>
              </a:rPr>
              <a:t>EngagingScience.eu/fr</a:t>
            </a:r>
            <a:endParaRPr lang="fr-FR" sz="1600" b="1" dirty="0">
              <a:latin typeface="Century Gothic"/>
              <a:cs typeface="Century Gothic"/>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l="9142" r="18759"/>
          <a:stretch>
            <a:fillRect/>
          </a:stretch>
        </p:blipFill>
        <p:spPr bwMode="auto">
          <a:xfrm>
            <a:off x="1727176" y="0"/>
            <a:ext cx="7416824" cy="6858000"/>
          </a:xfrm>
          <a:prstGeom prst="rect">
            <a:avLst/>
          </a:prstGeom>
          <a:noFill/>
          <a:ln w="9525">
            <a:noFill/>
            <a:miter lim="800000"/>
            <a:headEnd/>
            <a:tailEnd/>
          </a:ln>
        </p:spPr>
      </p:pic>
      <p:sp>
        <p:nvSpPr>
          <p:cNvPr id="41" name="TextBox 40"/>
          <p:cNvSpPr txBox="1"/>
          <p:nvPr/>
        </p:nvSpPr>
        <p:spPr>
          <a:xfrm>
            <a:off x="251520" y="1412776"/>
            <a:ext cx="3888432" cy="1846659"/>
          </a:xfrm>
          <a:prstGeom prst="rect">
            <a:avLst/>
          </a:prstGeom>
          <a:noFill/>
        </p:spPr>
        <p:txBody>
          <a:bodyPr wrap="square" rtlCol="0">
            <a:spAutoFit/>
          </a:bodyPr>
          <a:lstStyle/>
          <a:p>
            <a:r>
              <a:rPr lang="en-GB" sz="3800" dirty="0" err="1">
                <a:latin typeface="Century Gothic" pitchFamily="34" charset="0"/>
              </a:rPr>
              <a:t>Pourriez-vous</a:t>
            </a:r>
            <a:r>
              <a:rPr lang="en-GB" sz="3800" dirty="0">
                <a:latin typeface="Century Gothic" pitchFamily="34" charset="0"/>
              </a:rPr>
              <a:t> vivre sans </a:t>
            </a:r>
            <a:r>
              <a:rPr lang="en-GB" sz="3800" dirty="0" err="1">
                <a:latin typeface="Century Gothic" pitchFamily="34" charset="0"/>
              </a:rPr>
              <a:t>votre</a:t>
            </a:r>
            <a:r>
              <a:rPr lang="en-GB" sz="3800" dirty="0">
                <a:latin typeface="Century Gothic" pitchFamily="34" charset="0"/>
              </a:rPr>
              <a:t> </a:t>
            </a:r>
            <a:r>
              <a:rPr lang="en-GB" sz="3800" dirty="0" err="1">
                <a:latin typeface="Century Gothic" pitchFamily="34" charset="0"/>
              </a:rPr>
              <a:t>téléphone</a:t>
            </a:r>
            <a:r>
              <a:rPr lang="en-GB" sz="3800" dirty="0">
                <a:latin typeface="Century Gothic" pitchFamily="34" charset="0"/>
              </a:rPr>
              <a:t>? </a:t>
            </a:r>
          </a:p>
        </p:txBody>
      </p:sp>
      <p:grpSp>
        <p:nvGrpSpPr>
          <p:cNvPr id="11" name="Group 10"/>
          <p:cNvGrpSpPr/>
          <p:nvPr/>
        </p:nvGrpSpPr>
        <p:grpSpPr>
          <a:xfrm>
            <a:off x="251521" y="4267200"/>
            <a:ext cx="2872679" cy="2209800"/>
            <a:chOff x="323528" y="4509120"/>
            <a:chExt cx="2889361" cy="2016224"/>
          </a:xfrm>
        </p:grpSpPr>
        <p:sp>
          <p:nvSpPr>
            <p:cNvPr id="8" name="Rounded Rectangle 7"/>
            <p:cNvSpPr/>
            <p:nvPr/>
          </p:nvSpPr>
          <p:spPr>
            <a:xfrm>
              <a:off x="323528" y="4509120"/>
              <a:ext cx="2808312" cy="2016224"/>
            </a:xfrm>
            <a:prstGeom prst="roundRect">
              <a:avLst/>
            </a:prstGeom>
            <a:solidFill>
              <a:schemeClr val="bg1"/>
            </a:solidFill>
            <a:ln>
              <a:solidFill>
                <a:srgbClr val="FF9900"/>
              </a:solidFill>
            </a:ln>
            <a:effectLst>
              <a:outerShdw blurRad="1524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5" name="TextBox 4"/>
            <p:cNvSpPr txBox="1"/>
            <p:nvPr/>
          </p:nvSpPr>
          <p:spPr>
            <a:xfrm>
              <a:off x="332568" y="4589343"/>
              <a:ext cx="2880321" cy="1684894"/>
            </a:xfrm>
            <a:prstGeom prst="rect">
              <a:avLst/>
            </a:prstGeom>
            <a:noFill/>
          </p:spPr>
          <p:txBody>
            <a:bodyPr wrap="square" rtlCol="0">
              <a:spAutoFit/>
            </a:bodyPr>
            <a:lstStyle/>
            <a:p>
              <a:r>
                <a:rPr lang="en-GB" sz="3800" dirty="0">
                  <a:latin typeface="Century Gothic" pitchFamily="34" charset="0"/>
                </a:rPr>
                <a:t>Il le </a:t>
              </a:r>
              <a:r>
                <a:rPr lang="en-GB" sz="3800" dirty="0" err="1">
                  <a:latin typeface="Century Gothic" pitchFamily="34" charset="0"/>
                </a:rPr>
                <a:t>faudra</a:t>
              </a:r>
              <a:r>
                <a:rPr lang="en-GB" sz="3800" dirty="0">
                  <a:latin typeface="Century Gothic" pitchFamily="34" charset="0"/>
                </a:rPr>
                <a:t> </a:t>
              </a:r>
              <a:r>
                <a:rPr lang="en-GB" sz="3800" dirty="0" err="1">
                  <a:latin typeface="Century Gothic" pitchFamily="34" charset="0"/>
                </a:rPr>
                <a:t>peut-être</a:t>
              </a:r>
              <a:r>
                <a:rPr lang="en-GB" sz="3800" dirty="0">
                  <a:latin typeface="Century Gothic" pitchFamily="34" charset="0"/>
                </a:rPr>
                <a:t> </a:t>
              </a:r>
              <a:r>
                <a:rPr lang="en-GB" sz="3800" dirty="0" err="1" smtClean="0">
                  <a:latin typeface="Century Gothic" pitchFamily="34" charset="0"/>
                </a:rPr>
                <a:t>bientôt</a:t>
              </a:r>
              <a:r>
                <a:rPr lang="en-GB" sz="3800" dirty="0" smtClean="0">
                  <a:latin typeface="Century Gothic" pitchFamily="34" charset="0"/>
                </a:rPr>
                <a:t>...</a:t>
              </a:r>
              <a:endParaRPr lang="en-GB" sz="3800" dirty="0">
                <a:latin typeface="Century Gothic" pitchFamily="34" charset="0"/>
              </a:endParaRPr>
            </a:p>
          </p:txBody>
        </p:sp>
      </p:grpSp>
      <p:sp>
        <p:nvSpPr>
          <p:cNvPr id="12" name="Rounded Rectangle 11"/>
          <p:cNvSpPr/>
          <p:nvPr/>
        </p:nvSpPr>
        <p:spPr>
          <a:xfrm rot="16200000">
            <a:off x="9147942" y="5706833"/>
            <a:ext cx="306387" cy="1079313"/>
          </a:xfrm>
          <a:prstGeom prst="roundRect">
            <a:avLst/>
          </a:prstGeom>
          <a:solidFill>
            <a:srgbClr val="28A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fontAlgn="auto" latinLnBrk="0" hangingPunct="1">
              <a:spcBef>
                <a:spcPts val="0"/>
              </a:spcBef>
              <a:spcAft>
                <a:spcPts val="0"/>
              </a:spcAft>
              <a:defRPr/>
            </a:pPr>
            <a:endParaRPr lang="en-US" sz="1800" kern="1200" dirty="0">
              <a:solidFill>
                <a:schemeClr val="lt1"/>
              </a:solidFill>
              <a:latin typeface="+mn-lt"/>
              <a:ea typeface="+mn-ea"/>
              <a:cs typeface="+mn-cs"/>
            </a:endParaRPr>
          </a:p>
        </p:txBody>
      </p:sp>
      <p:sp>
        <p:nvSpPr>
          <p:cNvPr id="13" name="Text Box 13"/>
          <p:cNvSpPr txBox="1">
            <a:spLocks noChangeArrowheads="1"/>
          </p:cNvSpPr>
          <p:nvPr/>
        </p:nvSpPr>
        <p:spPr bwMode="auto">
          <a:xfrm>
            <a:off x="8761478" y="6125044"/>
            <a:ext cx="457121" cy="215900"/>
          </a:xfrm>
          <a:prstGeom prst="rect">
            <a:avLst/>
          </a:prstGeom>
          <a:noFill/>
          <a:ln w="9525">
            <a:noFill/>
            <a:miter lim="800000"/>
            <a:headEnd/>
            <a:tailEnd/>
          </a:ln>
        </p:spPr>
        <p:txBody>
          <a:bodyPr lIns="0" tIns="0" rIns="0" bIns="0"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fld id="{74256886-91BF-4076-AFFA-7356CEB4E16A}" type="slidenum">
              <a:rPr lang="en-GB" altLang="en-US" sz="1400" b="1">
                <a:solidFill>
                  <a:schemeClr val="bg1"/>
                </a:solidFill>
                <a:latin typeface="Century Gothic" pitchFamily="34" charset="0"/>
              </a:rPr>
              <a:pPr algn="ctr" eaLnBrk="1" hangingPunct="1"/>
              <a:t>3</a:t>
            </a:fld>
            <a:endParaRPr lang="en-GB" altLang="en-US" sz="1400" b="1" dirty="0">
              <a:solidFill>
                <a:schemeClr val="bg1"/>
              </a:solidFill>
              <a:latin typeface="Century Gothic"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 name="TextBox 40"/>
          <p:cNvSpPr txBox="1"/>
          <p:nvPr/>
        </p:nvSpPr>
        <p:spPr>
          <a:xfrm>
            <a:off x="1979712" y="-70881"/>
            <a:ext cx="7560840" cy="1846659"/>
          </a:xfrm>
          <a:prstGeom prst="rect">
            <a:avLst/>
          </a:prstGeom>
          <a:noFill/>
        </p:spPr>
        <p:txBody>
          <a:bodyPr wrap="square" rtlCol="0">
            <a:spAutoFit/>
          </a:bodyPr>
          <a:lstStyle/>
          <a:p>
            <a:r>
              <a:rPr lang="en-GB" sz="3700" dirty="0">
                <a:latin typeface="Century Gothic" pitchFamily="34" charset="0"/>
              </a:rPr>
              <a:t>Les </a:t>
            </a:r>
            <a:r>
              <a:rPr lang="en-GB" sz="3700" dirty="0" err="1">
                <a:latin typeface="Century Gothic" pitchFamily="34" charset="0"/>
              </a:rPr>
              <a:t>réserves</a:t>
            </a:r>
            <a:r>
              <a:rPr lang="en-GB" sz="3700" dirty="0">
                <a:latin typeface="Century Gothic" pitchFamily="34" charset="0"/>
              </a:rPr>
              <a:t> de </a:t>
            </a:r>
            <a:r>
              <a:rPr lang="en-GB" sz="3700" dirty="0" err="1">
                <a:latin typeface="Century Gothic" pitchFamily="34" charset="0"/>
              </a:rPr>
              <a:t>certains</a:t>
            </a:r>
            <a:r>
              <a:rPr lang="en-GB" sz="3700" dirty="0">
                <a:latin typeface="Century Gothic" pitchFamily="34" charset="0"/>
              </a:rPr>
              <a:t> </a:t>
            </a:r>
            <a:r>
              <a:rPr lang="en-GB" sz="3700" dirty="0" err="1">
                <a:latin typeface="Century Gothic" pitchFamily="34" charset="0"/>
              </a:rPr>
              <a:t>éléments</a:t>
            </a:r>
            <a:r>
              <a:rPr lang="en-GB" sz="3700" dirty="0">
                <a:latin typeface="Century Gothic" pitchFamily="34" charset="0"/>
              </a:rPr>
              <a:t> </a:t>
            </a:r>
            <a:r>
              <a:rPr lang="en-GB" sz="3700" b="1" dirty="0" err="1">
                <a:latin typeface="Century Gothic" pitchFamily="34" charset="0"/>
              </a:rPr>
              <a:t>cruciaux</a:t>
            </a:r>
            <a:r>
              <a:rPr lang="en-GB" sz="3700" dirty="0">
                <a:latin typeface="Century Gothic" pitchFamily="34" charset="0"/>
              </a:rPr>
              <a:t> pour la fabrication de smartphones ... </a:t>
            </a:r>
          </a:p>
        </p:txBody>
      </p:sp>
      <p:sp>
        <p:nvSpPr>
          <p:cNvPr id="15" name="TextBox 14"/>
          <p:cNvSpPr txBox="1"/>
          <p:nvPr/>
        </p:nvSpPr>
        <p:spPr>
          <a:xfrm>
            <a:off x="3635896" y="1700808"/>
            <a:ext cx="5508104" cy="1246495"/>
          </a:xfrm>
          <a:prstGeom prst="rect">
            <a:avLst/>
          </a:prstGeom>
          <a:noFill/>
        </p:spPr>
        <p:txBody>
          <a:bodyPr wrap="square" rtlCol="0">
            <a:spAutoFit/>
          </a:bodyPr>
          <a:lstStyle/>
          <a:p>
            <a:r>
              <a:rPr lang="en-GB" sz="3200" dirty="0" err="1">
                <a:latin typeface="Century Gothic" pitchFamily="34" charset="0"/>
              </a:rPr>
              <a:t>comme</a:t>
            </a:r>
            <a:r>
              <a:rPr lang="en-GB" sz="3200" dirty="0">
                <a:latin typeface="Century Gothic" pitchFamily="34" charset="0"/>
              </a:rPr>
              <a:t> </a:t>
            </a:r>
            <a:r>
              <a:rPr lang="en-GB" sz="3200" dirty="0" err="1">
                <a:latin typeface="Century Gothic" pitchFamily="34" charset="0"/>
              </a:rPr>
              <a:t>l’</a:t>
            </a:r>
            <a:r>
              <a:rPr lang="en-GB" sz="4400" b="1" dirty="0" err="1">
                <a:solidFill>
                  <a:schemeClr val="tx2">
                    <a:lumMod val="60000"/>
                    <a:lumOff val="40000"/>
                  </a:schemeClr>
                </a:solidFill>
                <a:latin typeface="Century Gothic" pitchFamily="34" charset="0"/>
              </a:rPr>
              <a:t>indium</a:t>
            </a:r>
            <a:r>
              <a:rPr lang="en-GB" sz="4000" dirty="0">
                <a:latin typeface="Century Gothic" pitchFamily="34" charset="0"/>
              </a:rPr>
              <a:t> </a:t>
            </a:r>
          </a:p>
          <a:p>
            <a:r>
              <a:rPr lang="en-GB" sz="3100" dirty="0">
                <a:latin typeface="Century Gothic" pitchFamily="34" charset="0"/>
              </a:rPr>
              <a:t>      </a:t>
            </a:r>
            <a:r>
              <a:rPr lang="en-GB" sz="3100" dirty="0" smtClean="0">
                <a:latin typeface="Century Gothic" pitchFamily="34" charset="0"/>
              </a:rPr>
              <a:t>pour </a:t>
            </a:r>
            <a:r>
              <a:rPr lang="en-GB" sz="3100" dirty="0">
                <a:latin typeface="Century Gothic" pitchFamily="34" charset="0"/>
              </a:rPr>
              <a:t>les </a:t>
            </a:r>
            <a:r>
              <a:rPr lang="en-GB" sz="3100" dirty="0" err="1">
                <a:latin typeface="Century Gothic" pitchFamily="34" charset="0"/>
              </a:rPr>
              <a:t>écrans</a:t>
            </a:r>
            <a:r>
              <a:rPr lang="en-GB" sz="3100" dirty="0">
                <a:latin typeface="Century Gothic" pitchFamily="34" charset="0"/>
              </a:rPr>
              <a:t> </a:t>
            </a:r>
            <a:r>
              <a:rPr lang="en-GB" sz="3100" dirty="0" err="1">
                <a:latin typeface="Century Gothic" pitchFamily="34" charset="0"/>
              </a:rPr>
              <a:t>tactiles</a:t>
            </a:r>
            <a:endParaRPr lang="en-GB" sz="3100" dirty="0">
              <a:solidFill>
                <a:srgbClr val="FFFF00"/>
              </a:solidFill>
              <a:latin typeface="Century Gothic" pitchFamily="34" charset="0"/>
            </a:endParaRPr>
          </a:p>
        </p:txBody>
      </p:sp>
      <p:grpSp>
        <p:nvGrpSpPr>
          <p:cNvPr id="8" name="Group 7"/>
          <p:cNvGrpSpPr/>
          <p:nvPr/>
        </p:nvGrpSpPr>
        <p:grpSpPr>
          <a:xfrm>
            <a:off x="323528" y="5848236"/>
            <a:ext cx="7200800" cy="677108"/>
            <a:chOff x="323528" y="5848236"/>
            <a:chExt cx="7200800" cy="677108"/>
          </a:xfrm>
        </p:grpSpPr>
        <p:sp>
          <p:nvSpPr>
            <p:cNvPr id="11" name="Rounded Rectangle 10"/>
            <p:cNvSpPr/>
            <p:nvPr/>
          </p:nvSpPr>
          <p:spPr>
            <a:xfrm>
              <a:off x="323528" y="5877272"/>
              <a:ext cx="7200800" cy="648072"/>
            </a:xfrm>
            <a:prstGeom prst="roundRect">
              <a:avLst/>
            </a:prstGeom>
            <a:solidFill>
              <a:schemeClr val="bg1"/>
            </a:solidFill>
            <a:ln>
              <a:solidFill>
                <a:srgbClr val="FF9900"/>
              </a:solidFill>
            </a:ln>
            <a:effectLst>
              <a:outerShdw blurRad="1524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16" name="TextBox 15"/>
            <p:cNvSpPr txBox="1"/>
            <p:nvPr/>
          </p:nvSpPr>
          <p:spPr>
            <a:xfrm>
              <a:off x="323528" y="5848236"/>
              <a:ext cx="6912768" cy="677108"/>
            </a:xfrm>
            <a:prstGeom prst="rect">
              <a:avLst/>
            </a:prstGeom>
            <a:noFill/>
          </p:spPr>
          <p:txBody>
            <a:bodyPr wrap="square" rtlCol="0">
              <a:spAutoFit/>
            </a:bodyPr>
            <a:lstStyle/>
            <a:p>
              <a:r>
                <a:rPr lang="en-GB" sz="3800" dirty="0">
                  <a:latin typeface="Century Gothic" pitchFamily="34" charset="0"/>
                </a:rPr>
                <a:t>... </a:t>
              </a:r>
              <a:r>
                <a:rPr lang="en-GB" sz="3800" dirty="0" err="1">
                  <a:latin typeface="Century Gothic" pitchFamily="34" charset="0"/>
                </a:rPr>
                <a:t>risquent</a:t>
              </a:r>
              <a:r>
                <a:rPr lang="en-GB" sz="3800" dirty="0">
                  <a:latin typeface="Century Gothic" pitchFamily="34" charset="0"/>
                </a:rPr>
                <a:t> de </a:t>
              </a:r>
              <a:r>
                <a:rPr lang="en-GB" sz="3800" dirty="0" err="1">
                  <a:latin typeface="Century Gothic" pitchFamily="34" charset="0"/>
                </a:rPr>
                <a:t>s’épuiser</a:t>
              </a:r>
              <a:r>
                <a:rPr lang="en-GB" sz="3800" dirty="0">
                  <a:latin typeface="Century Gothic" pitchFamily="34" charset="0"/>
                </a:rPr>
                <a:t>. </a:t>
              </a:r>
            </a:p>
          </p:txBody>
        </p:sp>
      </p:grpSp>
      <p:pic>
        <p:nvPicPr>
          <p:cNvPr id="10" name="Picture 9" descr="touchscreen.png"/>
          <p:cNvPicPr>
            <a:picLocks noChangeAspect="1"/>
          </p:cNvPicPr>
          <p:nvPr/>
        </p:nvPicPr>
        <p:blipFill>
          <a:blip r:embed="rId4" cstate="print"/>
          <a:srcRect r="33406"/>
          <a:stretch>
            <a:fillRect/>
          </a:stretch>
        </p:blipFill>
        <p:spPr>
          <a:xfrm>
            <a:off x="4788024" y="2709283"/>
            <a:ext cx="4355976" cy="4148717"/>
          </a:xfrm>
          <a:prstGeom prst="rect">
            <a:avLst/>
          </a:prstGeom>
          <a:ln>
            <a:noFill/>
          </a:ln>
          <a:effectLst>
            <a:outerShdw blurRad="292100" dist="139700" dir="2700000" algn="tl" rotWithShape="0">
              <a:srgbClr val="333333">
                <a:alpha val="65000"/>
              </a:srgbClr>
            </a:outerShdw>
          </a:effectLst>
        </p:spPr>
      </p:pic>
      <p:grpSp>
        <p:nvGrpSpPr>
          <p:cNvPr id="13" name="Group 12"/>
          <p:cNvGrpSpPr/>
          <p:nvPr/>
        </p:nvGrpSpPr>
        <p:grpSpPr>
          <a:xfrm>
            <a:off x="0" y="1461208"/>
            <a:ext cx="5868144" cy="4344056"/>
            <a:chOff x="0" y="1461208"/>
            <a:chExt cx="5868144" cy="4344056"/>
          </a:xfrm>
        </p:grpSpPr>
        <p:pic>
          <p:nvPicPr>
            <p:cNvPr id="9" name="Picture 8" descr="indium.png"/>
            <p:cNvPicPr>
              <a:picLocks noChangeAspect="1"/>
            </p:cNvPicPr>
            <p:nvPr/>
          </p:nvPicPr>
          <p:blipFill>
            <a:blip r:embed="rId5" cstate="print"/>
            <a:stretch>
              <a:fillRect/>
            </a:stretch>
          </p:blipFill>
          <p:spPr>
            <a:xfrm>
              <a:off x="0" y="1461208"/>
              <a:ext cx="5868144" cy="4344056"/>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539552" y="4016097"/>
              <a:ext cx="1152128" cy="276999"/>
            </a:xfrm>
            <a:prstGeom prst="rect">
              <a:avLst/>
            </a:prstGeom>
            <a:noFill/>
          </p:spPr>
          <p:txBody>
            <a:bodyPr wrap="square" rtlCol="0">
              <a:spAutoFit/>
            </a:bodyPr>
            <a:lstStyle/>
            <a:p>
              <a:r>
                <a:rPr lang="en-GB" sz="1200" dirty="0">
                  <a:latin typeface="Century Gothic" pitchFamily="34" charset="0"/>
                </a:rPr>
                <a:t>© Wikimedia</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par>
                                <p:cTn id="12" presetID="10" presetClass="entr" presetSubtype="0" fill="hold" nodeType="withEffect">
                                  <p:stCondLst>
                                    <p:cond delay="1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childTnLst>
                          </p:cTn>
                        </p:par>
                        <p:par>
                          <p:cTn id="15" fill="hold">
                            <p:stCondLst>
                              <p:cond delay="5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0" y="1"/>
            <a:ext cx="9144000" cy="6858000"/>
          </a:xfrm>
          <a:prstGeom prst="rect">
            <a:avLst/>
          </a:prstGeom>
          <a:noFill/>
          <a:ln w="9525">
            <a:noFill/>
            <a:miter lim="800000"/>
            <a:headEnd/>
            <a:tailEnd/>
          </a:ln>
        </p:spPr>
      </p:pic>
      <p:sp>
        <p:nvSpPr>
          <p:cNvPr id="41" name="TextBox 40"/>
          <p:cNvSpPr txBox="1"/>
          <p:nvPr/>
        </p:nvSpPr>
        <p:spPr>
          <a:xfrm>
            <a:off x="1368152" y="0"/>
            <a:ext cx="8244408" cy="1846659"/>
          </a:xfrm>
          <a:prstGeom prst="rect">
            <a:avLst/>
          </a:prstGeom>
          <a:solidFill>
            <a:schemeClr val="bg1">
              <a:alpha val="49000"/>
            </a:schemeClr>
          </a:solidFill>
          <a:effectLst>
            <a:softEdge rad="127000"/>
          </a:effectLst>
        </p:spPr>
        <p:txBody>
          <a:bodyPr wrap="square" rtlCol="0">
            <a:spAutoFit/>
          </a:bodyPr>
          <a:lstStyle/>
          <a:p>
            <a:r>
              <a:rPr lang="en-GB" sz="3800" dirty="0" err="1">
                <a:latin typeface="Century Gothic" pitchFamily="34" charset="0"/>
              </a:rPr>
              <a:t>Certains</a:t>
            </a:r>
            <a:r>
              <a:rPr lang="en-GB" sz="3800" dirty="0">
                <a:latin typeface="Century Gothic" pitchFamily="34" charset="0"/>
              </a:rPr>
              <a:t> </a:t>
            </a:r>
            <a:r>
              <a:rPr lang="en-GB" sz="3800" dirty="0" err="1">
                <a:latin typeface="Century Gothic" pitchFamily="34" charset="0"/>
              </a:rPr>
              <a:t>éléments</a:t>
            </a:r>
            <a:r>
              <a:rPr lang="en-GB" sz="3800" dirty="0">
                <a:latin typeface="Century Gothic" pitchFamily="34" charset="0"/>
              </a:rPr>
              <a:t> </a:t>
            </a:r>
            <a:r>
              <a:rPr lang="en-GB" sz="3800" dirty="0" err="1">
                <a:latin typeface="Century Gothic" pitchFamily="34" charset="0"/>
              </a:rPr>
              <a:t>sont</a:t>
            </a:r>
            <a:r>
              <a:rPr lang="en-GB" sz="3800" dirty="0">
                <a:latin typeface="Century Gothic" pitchFamily="34" charset="0"/>
              </a:rPr>
              <a:t> </a:t>
            </a:r>
            <a:r>
              <a:rPr lang="en-GB" sz="3800" dirty="0" err="1">
                <a:latin typeface="Century Gothic" pitchFamily="34" charset="0"/>
              </a:rPr>
              <a:t>tellement</a:t>
            </a:r>
            <a:r>
              <a:rPr lang="en-GB" sz="3800" dirty="0">
                <a:latin typeface="Century Gothic" pitchFamily="34" charset="0"/>
              </a:rPr>
              <a:t> </a:t>
            </a:r>
            <a:r>
              <a:rPr lang="en-GB" sz="3800" b="1" dirty="0" err="1">
                <a:latin typeface="Century Gothic" pitchFamily="34" charset="0"/>
              </a:rPr>
              <a:t>nocifs</a:t>
            </a:r>
            <a:r>
              <a:rPr lang="en-GB" sz="3800" dirty="0">
                <a:latin typeface="Century Gothic" pitchFamily="34" charset="0"/>
              </a:rPr>
              <a:t> pour les </a:t>
            </a:r>
            <a:r>
              <a:rPr lang="en-GB" sz="3800" dirty="0" err="1">
                <a:latin typeface="Century Gothic" pitchFamily="34" charset="0"/>
              </a:rPr>
              <a:t>personnes</a:t>
            </a:r>
            <a:r>
              <a:rPr lang="en-GB" sz="3800" dirty="0">
                <a:latin typeface="Century Gothic" pitchFamily="34" charset="0"/>
              </a:rPr>
              <a:t> et pour </a:t>
            </a:r>
            <a:r>
              <a:rPr lang="en-GB" sz="3800" dirty="0" err="1">
                <a:latin typeface="Century Gothic" pitchFamily="34" charset="0"/>
              </a:rPr>
              <a:t>l’environnement</a:t>
            </a:r>
            <a:r>
              <a:rPr lang="en-GB" sz="3800" dirty="0">
                <a:latin typeface="Century Gothic" pitchFamily="34" charset="0"/>
              </a:rPr>
              <a:t>…</a:t>
            </a:r>
          </a:p>
        </p:txBody>
      </p:sp>
      <p:sp>
        <p:nvSpPr>
          <p:cNvPr id="15" name="TextBox 14"/>
          <p:cNvSpPr txBox="1"/>
          <p:nvPr/>
        </p:nvSpPr>
        <p:spPr>
          <a:xfrm>
            <a:off x="179512" y="5301208"/>
            <a:ext cx="7632848" cy="523220"/>
          </a:xfrm>
          <a:prstGeom prst="rect">
            <a:avLst/>
          </a:prstGeom>
          <a:noFill/>
        </p:spPr>
        <p:txBody>
          <a:bodyPr wrap="square" rtlCol="0">
            <a:spAutoFit/>
          </a:bodyPr>
          <a:lstStyle/>
          <a:p>
            <a:endParaRPr lang="en-GB" sz="2800" dirty="0">
              <a:latin typeface="Century Gothic" pitchFamily="34" charset="0"/>
            </a:endParaRPr>
          </a:p>
        </p:txBody>
      </p:sp>
      <p:sp>
        <p:nvSpPr>
          <p:cNvPr id="16" name="TextBox 15"/>
          <p:cNvSpPr txBox="1"/>
          <p:nvPr/>
        </p:nvSpPr>
        <p:spPr>
          <a:xfrm>
            <a:off x="2233823" y="5257800"/>
            <a:ext cx="6984776" cy="1569660"/>
          </a:xfrm>
          <a:prstGeom prst="rect">
            <a:avLst/>
          </a:prstGeom>
          <a:solidFill>
            <a:schemeClr val="bg2">
              <a:lumMod val="25000"/>
              <a:alpha val="49000"/>
            </a:schemeClr>
          </a:solidFill>
          <a:effectLst>
            <a:softEdge rad="127000"/>
          </a:effectLst>
        </p:spPr>
        <p:txBody>
          <a:bodyPr wrap="square" rtlCol="0">
            <a:spAutoFit/>
          </a:bodyPr>
          <a:lstStyle/>
          <a:p>
            <a:r>
              <a:rPr lang="en-GB" sz="4800" dirty="0">
                <a:solidFill>
                  <a:schemeClr val="bg1"/>
                </a:solidFill>
                <a:latin typeface="Century Gothic" pitchFamily="34" charset="0"/>
              </a:rPr>
              <a:t>...</a:t>
            </a:r>
            <a:r>
              <a:rPr lang="en-GB" sz="4800" dirty="0" err="1">
                <a:solidFill>
                  <a:schemeClr val="bg1"/>
                </a:solidFill>
                <a:latin typeface="Century Gothic" pitchFamily="34" charset="0"/>
              </a:rPr>
              <a:t>qu’ils</a:t>
            </a:r>
            <a:r>
              <a:rPr lang="en-GB" sz="4800" dirty="0">
                <a:solidFill>
                  <a:schemeClr val="bg1"/>
                </a:solidFill>
                <a:latin typeface="Century Gothic" pitchFamily="34" charset="0"/>
              </a:rPr>
              <a:t> </a:t>
            </a:r>
            <a:r>
              <a:rPr lang="en-GB" sz="4800" dirty="0" err="1">
                <a:solidFill>
                  <a:schemeClr val="bg1"/>
                </a:solidFill>
                <a:latin typeface="Century Gothic" pitchFamily="34" charset="0"/>
              </a:rPr>
              <a:t>pourraient</a:t>
            </a:r>
            <a:r>
              <a:rPr lang="en-GB" sz="4800" dirty="0">
                <a:solidFill>
                  <a:schemeClr val="bg1"/>
                </a:solidFill>
                <a:latin typeface="Century Gothic" pitchFamily="34" charset="0"/>
              </a:rPr>
              <a:t> </a:t>
            </a:r>
            <a:r>
              <a:rPr lang="en-GB" sz="4800" dirty="0" err="1">
                <a:solidFill>
                  <a:schemeClr val="bg1"/>
                </a:solidFill>
                <a:latin typeface="Century Gothic" pitchFamily="34" charset="0"/>
              </a:rPr>
              <a:t>être</a:t>
            </a:r>
            <a:endParaRPr lang="en-GB" sz="4800" dirty="0">
              <a:solidFill>
                <a:schemeClr val="bg1"/>
              </a:solidFill>
              <a:latin typeface="Century Gothic" pitchFamily="34" charset="0"/>
            </a:endParaRPr>
          </a:p>
          <a:p>
            <a:pPr>
              <a:tabLst>
                <a:tab pos="447675" algn="l"/>
              </a:tabLst>
            </a:pPr>
            <a:r>
              <a:rPr lang="en-GB" sz="4800" dirty="0">
                <a:solidFill>
                  <a:schemeClr val="bg1"/>
                </a:solidFill>
                <a:latin typeface="Century Gothic" pitchFamily="34" charset="0"/>
              </a:rPr>
              <a:t>	</a:t>
            </a:r>
            <a:r>
              <a:rPr lang="en-GB" sz="4800" b="1" dirty="0" err="1">
                <a:solidFill>
                  <a:srgbClr val="FF9900"/>
                </a:solidFill>
                <a:latin typeface="Century Gothic" pitchFamily="34" charset="0"/>
              </a:rPr>
              <a:t>interdits</a:t>
            </a:r>
            <a:r>
              <a:rPr lang="en-GB" sz="4800" dirty="0">
                <a:solidFill>
                  <a:schemeClr val="bg1"/>
                </a:solidFill>
                <a:latin typeface="Century Gothic" pitchFamily="34" charset="0"/>
              </a:rPr>
              <a:t>.</a:t>
            </a:r>
          </a:p>
        </p:txBody>
      </p:sp>
      <p:sp>
        <p:nvSpPr>
          <p:cNvPr id="11" name="Rounded Rectangle 10"/>
          <p:cNvSpPr/>
          <p:nvPr/>
        </p:nvSpPr>
        <p:spPr>
          <a:xfrm rot="16200000">
            <a:off x="9147942" y="5706833"/>
            <a:ext cx="306387" cy="1079313"/>
          </a:xfrm>
          <a:prstGeom prst="roundRect">
            <a:avLst/>
          </a:prstGeom>
          <a:solidFill>
            <a:srgbClr val="28A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fontAlgn="auto" latinLnBrk="0" hangingPunct="1">
              <a:spcBef>
                <a:spcPts val="0"/>
              </a:spcBef>
              <a:spcAft>
                <a:spcPts val="0"/>
              </a:spcAft>
              <a:defRPr/>
            </a:pPr>
            <a:endParaRPr lang="en-US" sz="1800" kern="1200" dirty="0">
              <a:solidFill>
                <a:schemeClr val="lt1"/>
              </a:solidFill>
              <a:latin typeface="+mn-lt"/>
              <a:ea typeface="+mn-ea"/>
              <a:cs typeface="+mn-cs"/>
            </a:endParaRPr>
          </a:p>
        </p:txBody>
      </p:sp>
      <p:sp>
        <p:nvSpPr>
          <p:cNvPr id="12" name="Text Box 13"/>
          <p:cNvSpPr txBox="1">
            <a:spLocks noChangeArrowheads="1"/>
          </p:cNvSpPr>
          <p:nvPr/>
        </p:nvSpPr>
        <p:spPr bwMode="auto">
          <a:xfrm>
            <a:off x="8761478" y="6125044"/>
            <a:ext cx="457121" cy="215900"/>
          </a:xfrm>
          <a:prstGeom prst="rect">
            <a:avLst/>
          </a:prstGeom>
          <a:noFill/>
          <a:ln w="9525">
            <a:noFill/>
            <a:miter lim="800000"/>
            <a:headEnd/>
            <a:tailEnd/>
          </a:ln>
        </p:spPr>
        <p:txBody>
          <a:bodyPr lIns="0" tIns="0" rIns="0" bIns="0"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fld id="{74256886-91BF-4076-AFFA-7356CEB4E16A}" type="slidenum">
              <a:rPr lang="en-GB" altLang="en-US" sz="1400" b="1">
                <a:solidFill>
                  <a:schemeClr val="bg1"/>
                </a:solidFill>
                <a:latin typeface="Century Gothic" pitchFamily="34" charset="0"/>
              </a:rPr>
              <a:pPr algn="ctr" eaLnBrk="1" hangingPunct="1"/>
              <a:t>5</a:t>
            </a:fld>
            <a:endParaRPr lang="en-GB" altLang="en-US" sz="1400" b="1" dirty="0">
              <a:solidFill>
                <a:schemeClr val="bg1"/>
              </a:solidFill>
              <a:latin typeface="Century Gothic"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1" name="Group 20"/>
          <p:cNvGrpSpPr/>
          <p:nvPr/>
        </p:nvGrpSpPr>
        <p:grpSpPr>
          <a:xfrm>
            <a:off x="4139952" y="3657601"/>
            <a:ext cx="5256584" cy="2435695"/>
            <a:chOff x="4139952" y="3657601"/>
            <a:chExt cx="3816424" cy="2435695"/>
          </a:xfrm>
        </p:grpSpPr>
        <p:sp>
          <p:nvSpPr>
            <p:cNvPr id="12" name="Rounded Rectangle 11"/>
            <p:cNvSpPr/>
            <p:nvPr/>
          </p:nvSpPr>
          <p:spPr>
            <a:xfrm>
              <a:off x="4139952" y="3717032"/>
              <a:ext cx="3816424" cy="2376264"/>
            </a:xfrm>
            <a:prstGeom prst="roundRect">
              <a:avLst/>
            </a:prstGeom>
            <a:solidFill>
              <a:schemeClr val="bg1"/>
            </a:solidFill>
            <a:ln>
              <a:solidFill>
                <a:srgbClr val="FF9900"/>
              </a:solidFill>
            </a:ln>
            <a:effectLst>
              <a:outerShdw blurRad="1524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8" name="TextBox 7"/>
            <p:cNvSpPr txBox="1"/>
            <p:nvPr/>
          </p:nvSpPr>
          <p:spPr>
            <a:xfrm>
              <a:off x="4619601" y="3962400"/>
              <a:ext cx="1481252" cy="2092881"/>
            </a:xfrm>
            <a:prstGeom prst="rect">
              <a:avLst/>
            </a:prstGeom>
            <a:noFill/>
          </p:spPr>
          <p:txBody>
            <a:bodyPr wrap="square" rtlCol="0">
              <a:spAutoFit/>
            </a:bodyPr>
            <a:lstStyle/>
            <a:p>
              <a:pPr algn="ctr"/>
              <a:r>
                <a:rPr lang="en-GB" sz="2600" dirty="0" err="1">
                  <a:latin typeface="Century Gothic" pitchFamily="34" charset="0"/>
                </a:rPr>
                <a:t>Jouez</a:t>
              </a:r>
              <a:r>
                <a:rPr lang="en-GB" sz="2600" dirty="0" smtClean="0">
                  <a:latin typeface="Century Gothic" pitchFamily="34" charset="0"/>
                </a:rPr>
                <a:t> </a:t>
              </a:r>
              <a:r>
                <a:rPr lang="en-GB" sz="2600" dirty="0" err="1" smtClean="0">
                  <a:latin typeface="Century Gothic" pitchFamily="34" charset="0"/>
                </a:rPr>
                <a:t>à</a:t>
              </a:r>
              <a:r>
                <a:rPr lang="en-GB" sz="2600" dirty="0" smtClean="0">
                  <a:latin typeface="Century Gothic" pitchFamily="34" charset="0"/>
                </a:rPr>
                <a:t> en </a:t>
              </a:r>
              <a:r>
                <a:rPr lang="en-GB" sz="2600" dirty="0" err="1" smtClean="0">
                  <a:latin typeface="Century Gothic" pitchFamily="34" charset="0"/>
                </a:rPr>
                <a:t>qu</a:t>
              </a:r>
              <a:r>
                <a:rPr lang="en-GB" sz="2600" dirty="0" err="1" smtClean="0">
                  <a:latin typeface="Century Gothic" pitchFamily="34" charset="0"/>
                </a:rPr>
                <a:t>ête</a:t>
              </a:r>
              <a:r>
                <a:rPr lang="en-GB" sz="2600" dirty="0" smtClean="0">
                  <a:latin typeface="Century Gothic" pitchFamily="34" charset="0"/>
                </a:rPr>
                <a:t> de </a:t>
              </a:r>
              <a:r>
                <a:rPr lang="en-GB" sz="2600" dirty="0" err="1" smtClean="0">
                  <a:latin typeface="Century Gothic" pitchFamily="34" charset="0"/>
                </a:rPr>
                <a:t>matériaux</a:t>
              </a:r>
              <a:r>
                <a:rPr lang="en-GB" sz="2600" dirty="0" smtClean="0">
                  <a:latin typeface="Century Gothic" pitchFamily="34" charset="0"/>
                </a:rPr>
                <a:t> </a:t>
              </a:r>
              <a:r>
                <a:rPr lang="en-GB" sz="2600" dirty="0" smtClean="0">
                  <a:latin typeface="Century Gothic" pitchFamily="34" charset="0"/>
                </a:rPr>
                <a:t>pour le savoir</a:t>
              </a:r>
              <a:endParaRPr lang="en-GB" sz="2600" dirty="0">
                <a:latin typeface="Century Gothic" pitchFamily="34" charset="0"/>
              </a:endParaRPr>
            </a:p>
          </p:txBody>
        </p:sp>
        <p:grpSp>
          <p:nvGrpSpPr>
            <p:cNvPr id="20" name="Group 19"/>
            <p:cNvGrpSpPr/>
            <p:nvPr/>
          </p:nvGrpSpPr>
          <p:grpSpPr>
            <a:xfrm>
              <a:off x="6208435" y="3657601"/>
              <a:ext cx="1747941" cy="2057399"/>
              <a:chOff x="6300191" y="3657601"/>
              <a:chExt cx="1747941" cy="2057399"/>
            </a:xfrm>
          </p:grpSpPr>
          <p:pic>
            <p:nvPicPr>
              <p:cNvPr id="16" name="Picture 15" descr="Materials quest logo.png"/>
              <p:cNvPicPr>
                <a:picLocks noChangeAspect="1"/>
              </p:cNvPicPr>
              <p:nvPr/>
            </p:nvPicPr>
            <p:blipFill>
              <a:blip r:embed="rId4" cstate="print"/>
              <a:stretch>
                <a:fillRect/>
              </a:stretch>
            </p:blipFill>
            <p:spPr>
              <a:xfrm>
                <a:off x="6300191" y="4114800"/>
                <a:ext cx="1643381" cy="1592554"/>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rot="16200000">
                <a:off x="5461928" y="4546617"/>
                <a:ext cx="2046178" cy="268145"/>
              </a:xfrm>
              <a:prstGeom prst="rect">
                <a:avLst/>
              </a:prstGeom>
              <a:noFill/>
            </p:spPr>
            <p:txBody>
              <a:bodyPr wrap="square" rtlCol="0">
                <a:spAutoFit/>
              </a:bodyPr>
              <a:lstStyle/>
              <a:p>
                <a:r>
                  <a:rPr lang="en-GB" dirty="0" err="1">
                    <a:solidFill>
                      <a:schemeClr val="bg1"/>
                    </a:solidFill>
                    <a:latin typeface="Century Gothic" pitchFamily="34" charset="0"/>
                  </a:rPr>
                  <a:t>En</a:t>
                </a:r>
                <a:r>
                  <a:rPr lang="en-GB" dirty="0">
                    <a:solidFill>
                      <a:schemeClr val="bg1"/>
                    </a:solidFill>
                    <a:latin typeface="Century Gothic" pitchFamily="34" charset="0"/>
                  </a:rPr>
                  <a:t> </a:t>
                </a:r>
                <a:r>
                  <a:rPr lang="en-GB" dirty="0" err="1">
                    <a:solidFill>
                      <a:schemeClr val="bg1"/>
                    </a:solidFill>
                    <a:latin typeface="Century Gothic" pitchFamily="34" charset="0"/>
                  </a:rPr>
                  <a:t>quête</a:t>
                </a:r>
                <a:r>
                  <a:rPr lang="en-GB" dirty="0">
                    <a:solidFill>
                      <a:schemeClr val="bg1"/>
                    </a:solidFill>
                    <a:latin typeface="Century Gothic" pitchFamily="34" charset="0"/>
                  </a:rPr>
                  <a:t> de</a:t>
                </a:r>
              </a:p>
            </p:txBody>
          </p:sp>
          <p:sp>
            <p:nvSpPr>
              <p:cNvPr id="19" name="TextBox 18"/>
              <p:cNvSpPr txBox="1"/>
              <p:nvPr/>
            </p:nvSpPr>
            <p:spPr>
              <a:xfrm>
                <a:off x="6756959" y="5253335"/>
                <a:ext cx="1291173" cy="461665"/>
              </a:xfrm>
              <a:prstGeom prst="rect">
                <a:avLst/>
              </a:prstGeom>
              <a:noFill/>
            </p:spPr>
            <p:txBody>
              <a:bodyPr wrap="square" rtlCol="0">
                <a:spAutoFit/>
              </a:bodyPr>
              <a:lstStyle/>
              <a:p>
                <a:r>
                  <a:rPr lang="en-GB" sz="2400" b="1" dirty="0" err="1">
                    <a:solidFill>
                      <a:srgbClr val="FF9900"/>
                    </a:solidFill>
                    <a:latin typeface="Century Gothic" pitchFamily="34" charset="0"/>
                  </a:rPr>
                  <a:t>Matériaux</a:t>
                </a:r>
                <a:endParaRPr lang="en-GB" sz="2400" b="1" dirty="0">
                  <a:solidFill>
                    <a:srgbClr val="FF9900"/>
                  </a:solidFill>
                  <a:latin typeface="Century Gothic" pitchFamily="34" charset="0"/>
                </a:endParaRPr>
              </a:p>
            </p:txBody>
          </p:sp>
        </p:grpSp>
      </p:grpSp>
      <p:pic>
        <p:nvPicPr>
          <p:cNvPr id="9" name="Picture 8" descr="phone insides.png"/>
          <p:cNvPicPr>
            <a:picLocks noChangeAspect="1"/>
          </p:cNvPicPr>
          <p:nvPr/>
        </p:nvPicPr>
        <p:blipFill>
          <a:blip r:embed="rId5" cstate="print"/>
          <a:stretch>
            <a:fillRect/>
          </a:stretch>
        </p:blipFill>
        <p:spPr>
          <a:xfrm>
            <a:off x="240895" y="2060848"/>
            <a:ext cx="4475121" cy="4797152"/>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179512" y="5301208"/>
            <a:ext cx="7632848" cy="523220"/>
          </a:xfrm>
          <a:prstGeom prst="rect">
            <a:avLst/>
          </a:prstGeom>
          <a:noFill/>
        </p:spPr>
        <p:txBody>
          <a:bodyPr wrap="square" rtlCol="0">
            <a:spAutoFit/>
          </a:bodyPr>
          <a:lstStyle/>
          <a:p>
            <a:endParaRPr lang="en-GB" sz="2800" dirty="0">
              <a:latin typeface="Century Gothic" pitchFamily="34" charset="0"/>
            </a:endParaRPr>
          </a:p>
        </p:txBody>
      </p:sp>
      <p:sp>
        <p:nvSpPr>
          <p:cNvPr id="41" name="TextBox 40"/>
          <p:cNvSpPr txBox="1"/>
          <p:nvPr/>
        </p:nvSpPr>
        <p:spPr>
          <a:xfrm>
            <a:off x="1979712" y="278646"/>
            <a:ext cx="6984776" cy="3416320"/>
          </a:xfrm>
          <a:prstGeom prst="rect">
            <a:avLst/>
          </a:prstGeom>
          <a:noFill/>
        </p:spPr>
        <p:txBody>
          <a:bodyPr wrap="square" rtlCol="0">
            <a:spAutoFit/>
          </a:bodyPr>
          <a:lstStyle/>
          <a:p>
            <a:r>
              <a:rPr lang="en-GB" sz="3600" dirty="0" err="1">
                <a:latin typeface="Century Gothic" pitchFamily="34" charset="0"/>
              </a:rPr>
              <a:t>Quelles</a:t>
            </a:r>
            <a:r>
              <a:rPr lang="en-GB" sz="3600" dirty="0">
                <a:latin typeface="Century Gothic" pitchFamily="34" charset="0"/>
              </a:rPr>
              <a:t> </a:t>
            </a:r>
            <a:r>
              <a:rPr lang="en-GB" sz="3600" dirty="0" err="1">
                <a:latin typeface="Century Gothic" pitchFamily="34" charset="0"/>
              </a:rPr>
              <a:t>sont</a:t>
            </a:r>
            <a:r>
              <a:rPr lang="en-GB" sz="3600" dirty="0">
                <a:latin typeface="Century Gothic" pitchFamily="34" charset="0"/>
              </a:rPr>
              <a:t> les </a:t>
            </a:r>
            <a:r>
              <a:rPr lang="en-GB" sz="3600" dirty="0" err="1">
                <a:latin typeface="Century Gothic" pitchFamily="34" charset="0"/>
              </a:rPr>
              <a:t>conséquences</a:t>
            </a:r>
            <a:r>
              <a:rPr lang="en-GB" sz="3600" dirty="0">
                <a:latin typeface="Century Gothic" pitchFamily="34" charset="0"/>
              </a:rPr>
              <a:t> de </a:t>
            </a:r>
            <a:r>
              <a:rPr lang="en-GB" sz="3600" dirty="0" err="1">
                <a:latin typeface="Century Gothic" pitchFamily="34" charset="0"/>
              </a:rPr>
              <a:t>l’exploitation</a:t>
            </a:r>
            <a:r>
              <a:rPr lang="en-GB" sz="3600" dirty="0">
                <a:latin typeface="Century Gothic" pitchFamily="34" charset="0"/>
              </a:rPr>
              <a:t> </a:t>
            </a:r>
            <a:r>
              <a:rPr lang="en-GB" sz="3600" dirty="0" err="1">
                <a:latin typeface="Century Gothic" pitchFamily="34" charset="0"/>
              </a:rPr>
              <a:t>minière,de</a:t>
            </a:r>
            <a:r>
              <a:rPr lang="en-GB" sz="3600" dirty="0">
                <a:latin typeface="Century Gothic" pitchFamily="34" charset="0"/>
              </a:rPr>
              <a:t> </a:t>
            </a:r>
            <a:r>
              <a:rPr lang="en-GB" sz="3600" dirty="0" err="1">
                <a:latin typeface="Century Gothic" pitchFamily="34" charset="0"/>
              </a:rPr>
              <a:t>l’utilisation</a:t>
            </a:r>
            <a:r>
              <a:rPr lang="en-GB" sz="3600" dirty="0">
                <a:latin typeface="Century Gothic" pitchFamily="34" charset="0"/>
              </a:rPr>
              <a:t> et de </a:t>
            </a:r>
            <a:r>
              <a:rPr lang="en-GB" sz="3600" dirty="0" err="1">
                <a:latin typeface="Century Gothic" pitchFamily="34" charset="0"/>
              </a:rPr>
              <a:t>l’élimination</a:t>
            </a:r>
            <a:r>
              <a:rPr lang="en-GB" sz="3600" dirty="0">
                <a:latin typeface="Century Gothic" pitchFamily="34" charset="0"/>
              </a:rPr>
              <a:t> 			de la </a:t>
            </a:r>
            <a:r>
              <a:rPr lang="en-GB" sz="3600" dirty="0" err="1">
                <a:latin typeface="Century Gothic" pitchFamily="34" charset="0"/>
              </a:rPr>
              <a:t>quarantaine</a:t>
            </a:r>
            <a:r>
              <a:rPr lang="en-GB" sz="3600" dirty="0">
                <a:latin typeface="Century Gothic" pitchFamily="34" charset="0"/>
              </a:rPr>
              <a:t> 			</a:t>
            </a:r>
            <a:r>
              <a:rPr lang="en-GB" sz="3600" dirty="0" err="1">
                <a:latin typeface="Century Gothic" pitchFamily="34" charset="0"/>
              </a:rPr>
              <a:t>d’éléments</a:t>
            </a:r>
            <a:r>
              <a:rPr lang="en-GB" sz="3600" dirty="0">
                <a:latin typeface="Century Gothic" pitchFamily="34" charset="0"/>
              </a:rPr>
              <a:t> </a:t>
            </a:r>
            <a:r>
              <a:rPr lang="en-GB" sz="3600" dirty="0" err="1">
                <a:latin typeface="Century Gothic" pitchFamily="34" charset="0"/>
              </a:rPr>
              <a:t>dans</a:t>
            </a:r>
            <a:r>
              <a:rPr lang="en-GB" sz="3600" dirty="0">
                <a:latin typeface="Century Gothic" pitchFamily="34" charset="0"/>
              </a:rPr>
              <a:t> 			</a:t>
            </a:r>
            <a:r>
              <a:rPr lang="en-GB" sz="3600" dirty="0" err="1">
                <a:latin typeface="Century Gothic" pitchFamily="34" charset="0"/>
              </a:rPr>
              <a:t>votre</a:t>
            </a:r>
            <a:r>
              <a:rPr lang="en-GB" sz="3600" dirty="0">
                <a:latin typeface="Century Gothic" pitchFamily="34" charset="0"/>
              </a:rPr>
              <a:t> telephone ? </a:t>
            </a:r>
          </a:p>
        </p:txBody>
      </p:sp>
      <p:grpSp>
        <p:nvGrpSpPr>
          <p:cNvPr id="14" name="Group 13"/>
          <p:cNvGrpSpPr/>
          <p:nvPr/>
        </p:nvGrpSpPr>
        <p:grpSpPr>
          <a:xfrm>
            <a:off x="7164288" y="-27384"/>
            <a:ext cx="1944216" cy="668990"/>
            <a:chOff x="7092280" y="44624"/>
            <a:chExt cx="1944216" cy="668990"/>
          </a:xfrm>
        </p:grpSpPr>
        <p:pic>
          <p:nvPicPr>
            <p:cNvPr id="10" name="Picture 9" descr="Student sheets.png"/>
            <p:cNvPicPr>
              <a:picLocks noChangeAspect="1"/>
            </p:cNvPicPr>
            <p:nvPr/>
          </p:nvPicPr>
          <p:blipFill>
            <a:blip r:embed="rId6" cstate="print"/>
            <a:stretch>
              <a:fillRect/>
            </a:stretch>
          </p:blipFill>
          <p:spPr>
            <a:xfrm>
              <a:off x="8526013" y="116632"/>
              <a:ext cx="510483" cy="596982"/>
            </a:xfrm>
            <a:prstGeom prst="rect">
              <a:avLst/>
            </a:prstGeom>
          </p:spPr>
        </p:pic>
        <p:sp>
          <p:nvSpPr>
            <p:cNvPr id="11" name="TextBox 10"/>
            <p:cNvSpPr txBox="1"/>
            <p:nvPr/>
          </p:nvSpPr>
          <p:spPr>
            <a:xfrm>
              <a:off x="7092280" y="44624"/>
              <a:ext cx="1505741" cy="338554"/>
            </a:xfrm>
            <a:prstGeom prst="rect">
              <a:avLst/>
            </a:prstGeom>
            <a:noFill/>
          </p:spPr>
          <p:txBody>
            <a:bodyPr wrap="square" rtlCol="0">
              <a:spAutoFit/>
            </a:bodyPr>
            <a:lstStyle/>
            <a:p>
              <a:r>
                <a:rPr lang="en-GB" sz="1600" dirty="0">
                  <a:latin typeface="Century Gothic" pitchFamily="34" charset="0"/>
                </a:rPr>
                <a:t>Fiche 1 – 3d </a:t>
              </a:r>
            </a:p>
          </p:txBody>
        </p:sp>
      </p:grpSp>
    </p:spTree>
    <p:custDataLst>
      <p:tags r:id="rId1"/>
    </p:custDataLst>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21607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 name="Picture 15" descr="Materials quest logo.png"/>
          <p:cNvPicPr>
            <a:picLocks noChangeAspect="1"/>
          </p:cNvPicPr>
          <p:nvPr/>
        </p:nvPicPr>
        <p:blipFill>
          <a:blip r:embed="rId4" cstate="print"/>
          <a:stretch>
            <a:fillRect/>
          </a:stretch>
        </p:blipFill>
        <p:spPr>
          <a:xfrm>
            <a:off x="3059832" y="3717032"/>
            <a:ext cx="1751793" cy="1232514"/>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179512" y="5229200"/>
            <a:ext cx="7632848" cy="523220"/>
          </a:xfrm>
          <a:prstGeom prst="rect">
            <a:avLst/>
          </a:prstGeom>
          <a:noFill/>
        </p:spPr>
        <p:txBody>
          <a:bodyPr wrap="square" rtlCol="0">
            <a:spAutoFit/>
          </a:bodyPr>
          <a:lstStyle/>
          <a:p>
            <a:endParaRPr lang="en-GB" sz="2800" dirty="0">
              <a:latin typeface="Century Gothic" pitchFamily="34" charset="0"/>
            </a:endParaRPr>
          </a:p>
        </p:txBody>
      </p:sp>
      <p:sp>
        <p:nvSpPr>
          <p:cNvPr id="18" name="TextBox 17"/>
          <p:cNvSpPr txBox="1"/>
          <p:nvPr/>
        </p:nvSpPr>
        <p:spPr>
          <a:xfrm>
            <a:off x="304800" y="914400"/>
            <a:ext cx="6705600" cy="2492990"/>
          </a:xfrm>
          <a:prstGeom prst="rect">
            <a:avLst/>
          </a:prstGeom>
          <a:noFill/>
        </p:spPr>
        <p:txBody>
          <a:bodyPr wrap="square" rtlCol="0">
            <a:spAutoFit/>
          </a:bodyPr>
          <a:lstStyle/>
          <a:p>
            <a:r>
              <a:rPr lang="en-GB" sz="2600" dirty="0" err="1">
                <a:latin typeface="Century Gothic" pitchFamily="34" charset="0"/>
              </a:rPr>
              <a:t>Quelles</a:t>
            </a:r>
            <a:r>
              <a:rPr lang="en-GB" sz="2600" dirty="0">
                <a:latin typeface="Century Gothic" pitchFamily="34" charset="0"/>
              </a:rPr>
              <a:t> </a:t>
            </a:r>
            <a:r>
              <a:rPr lang="en-GB" sz="2600" dirty="0" err="1">
                <a:latin typeface="Century Gothic" pitchFamily="34" charset="0"/>
              </a:rPr>
              <a:t>seront</a:t>
            </a:r>
            <a:r>
              <a:rPr lang="en-GB" sz="2600" dirty="0">
                <a:latin typeface="Century Gothic" pitchFamily="34" charset="0"/>
              </a:rPr>
              <a:t> les </a:t>
            </a:r>
            <a:r>
              <a:rPr lang="en-GB" sz="2600" dirty="0" err="1">
                <a:latin typeface="Century Gothic" pitchFamily="34" charset="0"/>
              </a:rPr>
              <a:t>conséquences</a:t>
            </a:r>
            <a:r>
              <a:rPr lang="en-GB" sz="2600" dirty="0">
                <a:latin typeface="Century Gothic" pitchFamily="34" charset="0"/>
              </a:rPr>
              <a:t> pour les </a:t>
            </a:r>
            <a:r>
              <a:rPr lang="en-GB" sz="2600" dirty="0" err="1">
                <a:latin typeface="Century Gothic" pitchFamily="34" charset="0"/>
              </a:rPr>
              <a:t>personnes</a:t>
            </a:r>
            <a:r>
              <a:rPr lang="en-GB" sz="2600" dirty="0">
                <a:latin typeface="Century Gothic" pitchFamily="34" charset="0"/>
              </a:rPr>
              <a:t>, </a:t>
            </a:r>
            <a:r>
              <a:rPr lang="en-GB" sz="2600" dirty="0" err="1">
                <a:latin typeface="Century Gothic" pitchFamily="34" charset="0"/>
              </a:rPr>
              <a:t>l’environnement</a:t>
            </a:r>
            <a:r>
              <a:rPr lang="en-GB" sz="2600" dirty="0">
                <a:latin typeface="Century Gothic" pitchFamily="34" charset="0"/>
              </a:rPr>
              <a:t> et </a:t>
            </a:r>
            <a:r>
              <a:rPr lang="en-GB" sz="2600" dirty="0" err="1">
                <a:latin typeface="Century Gothic" pitchFamily="34" charset="0"/>
              </a:rPr>
              <a:t>l’économie</a:t>
            </a:r>
            <a:r>
              <a:rPr lang="en-GB" sz="2600" dirty="0">
                <a:latin typeface="Century Gothic" pitchFamily="34" charset="0"/>
              </a:rPr>
              <a:t> </a:t>
            </a:r>
            <a:r>
              <a:rPr lang="en-GB" sz="2600" dirty="0" err="1">
                <a:latin typeface="Century Gothic" pitchFamily="34" charset="0"/>
              </a:rPr>
              <a:t>si</a:t>
            </a:r>
            <a:r>
              <a:rPr lang="en-GB" sz="2600" dirty="0">
                <a:latin typeface="Century Gothic" pitchFamily="34" charset="0"/>
              </a:rPr>
              <a:t> nous ne </a:t>
            </a:r>
          </a:p>
          <a:p>
            <a:r>
              <a:rPr lang="en-GB" sz="2600" b="1" dirty="0" err="1">
                <a:solidFill>
                  <a:srgbClr val="558ED5"/>
                </a:solidFill>
                <a:latin typeface="Century Gothic" pitchFamily="34" charset="0"/>
              </a:rPr>
              <a:t>changeons</a:t>
            </a:r>
            <a:r>
              <a:rPr lang="en-GB" sz="2600" b="1" dirty="0">
                <a:solidFill>
                  <a:srgbClr val="558ED5"/>
                </a:solidFill>
                <a:latin typeface="Century Gothic" pitchFamily="34" charset="0"/>
              </a:rPr>
              <a:t> pas </a:t>
            </a:r>
            <a:r>
              <a:rPr lang="en-GB" sz="2600" dirty="0" err="1">
                <a:latin typeface="Century Gothic" pitchFamily="34" charset="0"/>
              </a:rPr>
              <a:t>notre</a:t>
            </a:r>
            <a:r>
              <a:rPr lang="en-GB" sz="2600" dirty="0">
                <a:latin typeface="Century Gothic" pitchFamily="34" charset="0"/>
              </a:rPr>
              <a:t> </a:t>
            </a:r>
            <a:r>
              <a:rPr lang="en-GB" sz="2600" dirty="0" err="1">
                <a:latin typeface="Century Gothic" pitchFamily="34" charset="0"/>
              </a:rPr>
              <a:t>façon</a:t>
            </a:r>
            <a:r>
              <a:rPr lang="en-GB" sz="2600" dirty="0">
                <a:latin typeface="Century Gothic" pitchFamily="34" charset="0"/>
              </a:rPr>
              <a:t> de </a:t>
            </a:r>
            <a:r>
              <a:rPr lang="en-GB" sz="2600" dirty="0" err="1">
                <a:latin typeface="Century Gothic" pitchFamily="34" charset="0"/>
              </a:rPr>
              <a:t>fabriquer</a:t>
            </a:r>
            <a:r>
              <a:rPr lang="en-GB" sz="2600" dirty="0">
                <a:latin typeface="Century Gothic" pitchFamily="34" charset="0"/>
              </a:rPr>
              <a:t>, </a:t>
            </a:r>
            <a:r>
              <a:rPr lang="en-GB" sz="2600" dirty="0" err="1">
                <a:latin typeface="Century Gothic" pitchFamily="34" charset="0"/>
              </a:rPr>
              <a:t>d’utiliser</a:t>
            </a:r>
            <a:r>
              <a:rPr lang="en-GB" sz="2600" dirty="0">
                <a:latin typeface="Century Gothic" pitchFamily="34" charset="0"/>
              </a:rPr>
              <a:t> et de </a:t>
            </a:r>
            <a:r>
              <a:rPr lang="en-GB" sz="2600" dirty="0" err="1">
                <a:latin typeface="Century Gothic" pitchFamily="34" charset="0"/>
              </a:rPr>
              <a:t>jeter</a:t>
            </a:r>
            <a:r>
              <a:rPr lang="en-GB" sz="2600" dirty="0">
                <a:latin typeface="Century Gothic" pitchFamily="34" charset="0"/>
              </a:rPr>
              <a:t> les smartphones ? </a:t>
            </a:r>
          </a:p>
        </p:txBody>
      </p:sp>
      <p:pic>
        <p:nvPicPr>
          <p:cNvPr id="37" name="Picture 36" descr="environment icon.png"/>
          <p:cNvPicPr>
            <a:picLocks noChangeAspect="1"/>
          </p:cNvPicPr>
          <p:nvPr/>
        </p:nvPicPr>
        <p:blipFill>
          <a:blip r:embed="rId5" cstate="print"/>
          <a:stretch>
            <a:fillRect/>
          </a:stretch>
        </p:blipFill>
        <p:spPr>
          <a:xfrm>
            <a:off x="7315200" y="671598"/>
            <a:ext cx="1828800" cy="1365010"/>
          </a:xfrm>
          <a:prstGeom prst="rect">
            <a:avLst/>
          </a:prstGeom>
        </p:spPr>
      </p:pic>
      <p:pic>
        <p:nvPicPr>
          <p:cNvPr id="16" name="Picture 15" descr="wallet.png"/>
          <p:cNvPicPr>
            <a:picLocks noChangeAspect="1"/>
          </p:cNvPicPr>
          <p:nvPr/>
        </p:nvPicPr>
        <p:blipFill>
          <a:blip r:embed="rId6" cstate="print"/>
          <a:stretch>
            <a:fillRect/>
          </a:stretch>
        </p:blipFill>
        <p:spPr>
          <a:xfrm rot="19832424">
            <a:off x="6437425" y="2449157"/>
            <a:ext cx="2016224" cy="2016224"/>
          </a:xfrm>
          <a:prstGeom prst="rect">
            <a:avLst/>
          </a:prstGeom>
          <a:ln>
            <a:noFill/>
          </a:ln>
          <a:effectLst>
            <a:outerShdw blurRad="292100" dist="139700" dir="2700000" algn="tl" rotWithShape="0">
              <a:srgbClr val="333333">
                <a:alpha val="65000"/>
              </a:srgbClr>
            </a:outerShdw>
          </a:effectLst>
        </p:spPr>
      </p:pic>
      <p:grpSp>
        <p:nvGrpSpPr>
          <p:cNvPr id="28" name="Group 27"/>
          <p:cNvGrpSpPr/>
          <p:nvPr/>
        </p:nvGrpSpPr>
        <p:grpSpPr>
          <a:xfrm>
            <a:off x="7524328" y="-27384"/>
            <a:ext cx="1584176" cy="668990"/>
            <a:chOff x="7452320" y="44624"/>
            <a:chExt cx="1584176" cy="668990"/>
          </a:xfrm>
        </p:grpSpPr>
        <p:pic>
          <p:nvPicPr>
            <p:cNvPr id="29" name="Picture 28" descr="Student sheets.png"/>
            <p:cNvPicPr>
              <a:picLocks noChangeAspect="1"/>
            </p:cNvPicPr>
            <p:nvPr/>
          </p:nvPicPr>
          <p:blipFill>
            <a:blip r:embed="rId7" cstate="print"/>
            <a:stretch>
              <a:fillRect/>
            </a:stretch>
          </p:blipFill>
          <p:spPr>
            <a:xfrm>
              <a:off x="8526013" y="116632"/>
              <a:ext cx="510483" cy="596982"/>
            </a:xfrm>
            <a:prstGeom prst="rect">
              <a:avLst/>
            </a:prstGeom>
          </p:spPr>
        </p:pic>
        <p:sp>
          <p:nvSpPr>
            <p:cNvPr id="30" name="TextBox 29"/>
            <p:cNvSpPr txBox="1"/>
            <p:nvPr/>
          </p:nvSpPr>
          <p:spPr>
            <a:xfrm>
              <a:off x="7452320" y="44624"/>
              <a:ext cx="1296144" cy="338554"/>
            </a:xfrm>
            <a:prstGeom prst="rect">
              <a:avLst/>
            </a:prstGeom>
            <a:noFill/>
          </p:spPr>
          <p:txBody>
            <a:bodyPr wrap="square" rtlCol="0">
              <a:spAutoFit/>
            </a:bodyPr>
            <a:lstStyle/>
            <a:p>
              <a:r>
                <a:rPr lang="en-GB" sz="1600" dirty="0">
                  <a:latin typeface="Century Gothic" pitchFamily="34" charset="0"/>
                </a:rPr>
                <a:t>Fiche 4– 7 </a:t>
              </a:r>
            </a:p>
          </p:txBody>
        </p:sp>
      </p:grpSp>
      <p:grpSp>
        <p:nvGrpSpPr>
          <p:cNvPr id="19" name="Group 18"/>
          <p:cNvGrpSpPr/>
          <p:nvPr/>
        </p:nvGrpSpPr>
        <p:grpSpPr>
          <a:xfrm>
            <a:off x="251520" y="3645024"/>
            <a:ext cx="4608512" cy="2952328"/>
            <a:chOff x="251520" y="3645024"/>
            <a:chExt cx="4608512" cy="2952328"/>
          </a:xfrm>
        </p:grpSpPr>
        <p:pic>
          <p:nvPicPr>
            <p:cNvPr id="35" name="Picture 34" descr="people icon.png"/>
            <p:cNvPicPr>
              <a:picLocks noChangeAspect="1"/>
            </p:cNvPicPr>
            <p:nvPr/>
          </p:nvPicPr>
          <p:blipFill>
            <a:blip r:embed="rId8" cstate="print"/>
            <a:srcRect b="-1845"/>
            <a:stretch>
              <a:fillRect/>
            </a:stretch>
          </p:blipFill>
          <p:spPr>
            <a:xfrm>
              <a:off x="333508" y="5085184"/>
              <a:ext cx="4382508" cy="1512168"/>
            </a:xfrm>
            <a:prstGeom prst="rect">
              <a:avLst/>
            </a:prstGeom>
            <a:ln>
              <a:noFill/>
            </a:ln>
            <a:effectLst>
              <a:outerShdw blurRad="292100" dist="139700" dir="2700000" algn="tl" rotWithShape="0">
                <a:srgbClr val="333333">
                  <a:alpha val="65000"/>
                </a:srgbClr>
              </a:outerShdw>
            </a:effectLst>
          </p:spPr>
        </p:pic>
        <p:sp>
          <p:nvSpPr>
            <p:cNvPr id="43" name="Rectangle 42"/>
            <p:cNvSpPr/>
            <p:nvPr/>
          </p:nvSpPr>
          <p:spPr>
            <a:xfrm>
              <a:off x="251520" y="3709481"/>
              <a:ext cx="3240360" cy="1323439"/>
            </a:xfrm>
            <a:prstGeom prst="rect">
              <a:avLst/>
            </a:prstGeom>
          </p:spPr>
          <p:txBody>
            <a:bodyPr wrap="square">
              <a:spAutoFit/>
            </a:bodyPr>
            <a:lstStyle/>
            <a:p>
              <a:r>
                <a:rPr lang="en-GB" sz="2000" b="1" dirty="0" err="1">
                  <a:latin typeface="Century Gothic" pitchFamily="34" charset="0"/>
                </a:rPr>
                <a:t>Jouons</a:t>
              </a:r>
              <a:r>
                <a:rPr lang="en-GB" sz="2000" b="1" dirty="0">
                  <a:latin typeface="Century Gothic" pitchFamily="34" charset="0"/>
                </a:rPr>
                <a:t> au</a:t>
              </a:r>
              <a:r>
                <a:rPr lang="en-GB" sz="2000" b="1" dirty="0">
                  <a:solidFill>
                    <a:srgbClr val="FF9900"/>
                  </a:solidFill>
                  <a:latin typeface="Century Gothic" pitchFamily="34" charset="0"/>
                </a:rPr>
                <a:t> </a:t>
              </a:r>
              <a:r>
                <a:rPr lang="fr-FR" sz="2000" dirty="0"/>
                <a:t>« </a:t>
              </a:r>
              <a:r>
                <a:rPr lang="en-GB" sz="2000" b="1" dirty="0" err="1">
                  <a:solidFill>
                    <a:srgbClr val="FF9900"/>
                  </a:solidFill>
                  <a:latin typeface="Century Gothic" pitchFamily="34" charset="0"/>
                </a:rPr>
                <a:t>jeu</a:t>
              </a:r>
              <a:r>
                <a:rPr lang="en-GB" sz="2000" b="1" dirty="0">
                  <a:solidFill>
                    <a:srgbClr val="FF9900"/>
                  </a:solidFill>
                  <a:latin typeface="Century Gothic" pitchFamily="34" charset="0"/>
                </a:rPr>
                <a:t> des </a:t>
              </a:r>
              <a:r>
                <a:rPr lang="en-GB" sz="2000" b="1" dirty="0" err="1">
                  <a:solidFill>
                    <a:srgbClr val="FF9900"/>
                  </a:solidFill>
                  <a:latin typeface="Century Gothic" pitchFamily="34" charset="0"/>
                </a:rPr>
                <a:t>conséquences</a:t>
              </a:r>
              <a:r>
                <a:rPr lang="fr-FR" dirty="0"/>
                <a:t>»</a:t>
              </a:r>
              <a:r>
                <a:rPr lang="en-GB" sz="2000" b="1" dirty="0">
                  <a:solidFill>
                    <a:srgbClr val="FF9900"/>
                  </a:solidFill>
                  <a:latin typeface="Century Gothic" pitchFamily="34" charset="0"/>
                </a:rPr>
                <a:t> </a:t>
              </a:r>
              <a:r>
                <a:rPr lang="en-GB" sz="2000" b="1" dirty="0">
                  <a:latin typeface="Century Gothic" pitchFamily="34" charset="0"/>
                </a:rPr>
                <a:t>pour </a:t>
              </a:r>
              <a:r>
                <a:rPr lang="en-GB" sz="2000" b="1" dirty="0" err="1">
                  <a:latin typeface="Century Gothic" pitchFamily="34" charset="0"/>
                </a:rPr>
                <a:t>enrichir</a:t>
              </a:r>
              <a:r>
                <a:rPr lang="en-GB" sz="2000" b="1" dirty="0">
                  <a:latin typeface="Century Gothic" pitchFamily="34" charset="0"/>
                </a:rPr>
                <a:t> </a:t>
              </a:r>
              <a:r>
                <a:rPr lang="en-GB" sz="2000" b="1" dirty="0" err="1">
                  <a:latin typeface="Century Gothic" pitchFamily="34" charset="0"/>
                </a:rPr>
                <a:t>votre</a:t>
              </a:r>
              <a:r>
                <a:rPr lang="en-GB" sz="2000" b="1" dirty="0">
                  <a:latin typeface="Century Gothic" pitchFamily="34" charset="0"/>
                </a:rPr>
                <a:t> </a:t>
              </a:r>
              <a:r>
                <a:rPr lang="en-GB" sz="2000" b="1" dirty="0" err="1">
                  <a:latin typeface="Century Gothic" pitchFamily="34" charset="0"/>
                </a:rPr>
                <a:t>apprentissage</a:t>
              </a:r>
              <a:r>
                <a:rPr lang="en-GB" sz="2000" b="1" dirty="0">
                  <a:latin typeface="Century Gothic" pitchFamily="34" charset="0"/>
                </a:rPr>
                <a:t> après :</a:t>
              </a:r>
            </a:p>
          </p:txBody>
        </p:sp>
        <p:sp>
          <p:nvSpPr>
            <p:cNvPr id="22" name="Rounded Rectangle 21"/>
            <p:cNvSpPr/>
            <p:nvPr/>
          </p:nvSpPr>
          <p:spPr>
            <a:xfrm>
              <a:off x="251520" y="3645024"/>
              <a:ext cx="4608512" cy="2952328"/>
            </a:xfrm>
            <a:prstGeom prst="roundRect">
              <a:avLst>
                <a:gd name="adj" fmla="val 7322"/>
              </a:avLst>
            </a:prstGeom>
            <a:noFill/>
            <a:ln>
              <a:solidFill>
                <a:srgbClr val="FF9900"/>
              </a:solidFill>
            </a:ln>
            <a:effectLst>
              <a:outerShdw blurRad="1524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grpSp>
        <p:nvGrpSpPr>
          <p:cNvPr id="27" name="Group 26"/>
          <p:cNvGrpSpPr/>
          <p:nvPr/>
        </p:nvGrpSpPr>
        <p:grpSpPr>
          <a:xfrm>
            <a:off x="4788024" y="4221088"/>
            <a:ext cx="4320480" cy="2359057"/>
            <a:chOff x="4788024" y="4797151"/>
            <a:chExt cx="4032448" cy="2287999"/>
          </a:xfrm>
        </p:grpSpPr>
        <p:sp>
          <p:nvSpPr>
            <p:cNvPr id="20" name="Rounded Rectangle 19"/>
            <p:cNvSpPr/>
            <p:nvPr/>
          </p:nvSpPr>
          <p:spPr>
            <a:xfrm>
              <a:off x="4788024" y="4797151"/>
              <a:ext cx="4032448" cy="2287999"/>
            </a:xfrm>
            <a:prstGeom prst="roundRect">
              <a:avLst>
                <a:gd name="adj" fmla="val 10226"/>
              </a:avLst>
            </a:prstGeom>
            <a:solidFill>
              <a:schemeClr val="bg1"/>
            </a:solidFill>
            <a:ln>
              <a:solidFill>
                <a:srgbClr val="FF9900"/>
              </a:solidFill>
            </a:ln>
            <a:effectLst>
              <a:outerShdw blurRad="1524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41" name="TextBox 40"/>
            <p:cNvSpPr txBox="1"/>
            <p:nvPr/>
          </p:nvSpPr>
          <p:spPr>
            <a:xfrm>
              <a:off x="4860032" y="4869160"/>
              <a:ext cx="3888432" cy="2149242"/>
            </a:xfrm>
            <a:prstGeom prst="rect">
              <a:avLst/>
            </a:prstGeom>
            <a:noFill/>
          </p:spPr>
          <p:txBody>
            <a:bodyPr wrap="square" rtlCol="0">
              <a:spAutoFit/>
            </a:bodyPr>
            <a:lstStyle/>
            <a:p>
              <a:pPr marL="271463" indent="-271463">
                <a:spcBef>
                  <a:spcPts val="400"/>
                </a:spcBef>
                <a:buClr>
                  <a:srgbClr val="FF9900"/>
                </a:buClr>
                <a:buSzPct val="80000"/>
                <a:buFont typeface="Wingdings 2" pitchFamily="18" charset="2"/>
                <a:buChar char=""/>
              </a:pPr>
              <a:r>
                <a:rPr lang="en-GB" dirty="0" err="1">
                  <a:latin typeface="Century Gothic" pitchFamily="34" charset="0"/>
                </a:rPr>
                <a:t>Travailer</a:t>
              </a:r>
              <a:r>
                <a:rPr lang="en-GB" dirty="0">
                  <a:latin typeface="Century Gothic" pitchFamily="34" charset="0"/>
                </a:rPr>
                <a:t> par </a:t>
              </a:r>
              <a:r>
                <a:rPr lang="en-GB" dirty="0" err="1">
                  <a:latin typeface="Century Gothic" pitchFamily="34" charset="0"/>
                </a:rPr>
                <a:t>groupes</a:t>
              </a:r>
              <a:r>
                <a:rPr lang="en-GB" dirty="0">
                  <a:latin typeface="Century Gothic" pitchFamily="34" charset="0"/>
                </a:rPr>
                <a:t> de </a:t>
              </a:r>
              <a:r>
                <a:rPr lang="en-GB" b="1" dirty="0">
                  <a:solidFill>
                    <a:srgbClr val="FF9900"/>
                  </a:solidFill>
                  <a:latin typeface="Century Gothic" pitchFamily="34" charset="0"/>
                </a:rPr>
                <a:t>3</a:t>
              </a:r>
              <a:endParaRPr lang="en-GB" dirty="0">
                <a:latin typeface="Century Gothic" pitchFamily="34" charset="0"/>
              </a:endParaRPr>
            </a:p>
            <a:p>
              <a:pPr marL="271463" indent="-271463">
                <a:spcBef>
                  <a:spcPts val="1200"/>
                </a:spcBef>
                <a:buClr>
                  <a:srgbClr val="FF9900"/>
                </a:buClr>
                <a:buSzPct val="80000"/>
                <a:buFont typeface="Wingdings 2" pitchFamily="18" charset="2"/>
                <a:buChar char=""/>
              </a:pPr>
              <a:r>
                <a:rPr lang="en-GB" dirty="0" err="1">
                  <a:latin typeface="Century Gothic" pitchFamily="34" charset="0"/>
                </a:rPr>
                <a:t>Découper</a:t>
              </a:r>
              <a:r>
                <a:rPr lang="en-GB" dirty="0">
                  <a:latin typeface="Century Gothic" pitchFamily="34" charset="0"/>
                </a:rPr>
                <a:t> les </a:t>
              </a:r>
              <a:r>
                <a:rPr lang="en-GB" dirty="0" err="1">
                  <a:latin typeface="Century Gothic" pitchFamily="34" charset="0"/>
                </a:rPr>
                <a:t>cartes</a:t>
              </a:r>
              <a:r>
                <a:rPr lang="en-GB" dirty="0">
                  <a:latin typeface="Century Gothic" pitchFamily="34" charset="0"/>
                </a:rPr>
                <a:t> </a:t>
              </a:r>
              <a:r>
                <a:rPr lang="en-GB" b="1" dirty="0">
                  <a:solidFill>
                    <a:srgbClr val="FF9900"/>
                  </a:solidFill>
                  <a:latin typeface="Century Gothic" pitchFamily="34" charset="0"/>
                </a:rPr>
                <a:t>(Fiche 4)</a:t>
              </a:r>
            </a:p>
            <a:p>
              <a:pPr marL="271463" indent="-271463">
                <a:spcBef>
                  <a:spcPts val="1200"/>
                </a:spcBef>
                <a:buClr>
                  <a:srgbClr val="FF9900"/>
                </a:buClr>
                <a:buSzPct val="80000"/>
                <a:buFont typeface="Wingdings 2" pitchFamily="18" charset="2"/>
                <a:buChar char=""/>
              </a:pPr>
              <a:r>
                <a:rPr lang="en-GB" dirty="0">
                  <a:latin typeface="Century Gothic" pitchFamily="34" charset="0"/>
                </a:rPr>
                <a:t>Lire les </a:t>
              </a:r>
              <a:r>
                <a:rPr lang="en-GB" dirty="0" err="1">
                  <a:latin typeface="Century Gothic" pitchFamily="34" charset="0"/>
                </a:rPr>
                <a:t>règles</a:t>
              </a:r>
              <a:r>
                <a:rPr lang="en-GB" dirty="0">
                  <a:latin typeface="Century Gothic" pitchFamily="34" charset="0"/>
                </a:rPr>
                <a:t> </a:t>
              </a:r>
              <a:r>
                <a:rPr lang="en-GB" b="1" dirty="0">
                  <a:solidFill>
                    <a:srgbClr val="FF9900"/>
                  </a:solidFill>
                  <a:latin typeface="Century Gothic" pitchFamily="34" charset="0"/>
                </a:rPr>
                <a:t>(Fiche 5)</a:t>
              </a:r>
            </a:p>
            <a:p>
              <a:pPr marL="271463" indent="-271463">
                <a:spcBef>
                  <a:spcPts val="1200"/>
                </a:spcBef>
                <a:buClr>
                  <a:srgbClr val="FF9900"/>
                </a:buClr>
                <a:buSzPct val="80000"/>
                <a:buFont typeface="Wingdings 2" pitchFamily="18" charset="2"/>
                <a:buChar char=""/>
              </a:pPr>
              <a:r>
                <a:rPr lang="en-GB" dirty="0" err="1">
                  <a:latin typeface="Century Gothic" pitchFamily="34" charset="0"/>
                </a:rPr>
                <a:t>Jouer</a:t>
              </a:r>
              <a:r>
                <a:rPr lang="en-GB" dirty="0">
                  <a:latin typeface="Century Gothic" pitchFamily="34" charset="0"/>
                </a:rPr>
                <a:t> au </a:t>
              </a:r>
              <a:r>
                <a:rPr lang="en-GB" dirty="0" err="1">
                  <a:latin typeface="Century Gothic" pitchFamily="34" charset="0"/>
                </a:rPr>
                <a:t>jeu</a:t>
              </a:r>
              <a:r>
                <a:rPr lang="en-GB" dirty="0">
                  <a:latin typeface="Century Gothic" pitchFamily="34" charset="0"/>
                </a:rPr>
                <a:t> sur le tableau. Utiliser les </a:t>
              </a:r>
              <a:r>
                <a:rPr lang="en-GB" dirty="0" err="1">
                  <a:latin typeface="Century Gothic" pitchFamily="34" charset="0"/>
                </a:rPr>
                <a:t>idées</a:t>
              </a:r>
              <a:r>
                <a:rPr lang="en-GB" dirty="0">
                  <a:latin typeface="Century Gothic" pitchFamily="34" charset="0"/>
                </a:rPr>
                <a:t> de la Fiche 7 pour </a:t>
              </a:r>
              <a:r>
                <a:rPr lang="en-GB" dirty="0" err="1">
                  <a:latin typeface="Century Gothic" pitchFamily="34" charset="0"/>
                </a:rPr>
                <a:t>vous</a:t>
              </a:r>
              <a:r>
                <a:rPr lang="en-GB" dirty="0">
                  <a:latin typeface="Century Gothic" pitchFamily="34" charset="0"/>
                </a:rPr>
                <a:t> aider </a:t>
              </a:r>
              <a:r>
                <a:rPr lang="en-GB" b="1" dirty="0">
                  <a:solidFill>
                    <a:srgbClr val="FF9900"/>
                  </a:solidFill>
                  <a:latin typeface="Century Gothic" pitchFamily="34" charset="0"/>
                </a:rPr>
                <a:t>(Fiches 6 et 7)</a:t>
              </a:r>
            </a:p>
          </p:txBody>
        </p:sp>
      </p:grpSp>
      <p:sp>
        <p:nvSpPr>
          <p:cNvPr id="32" name="TextBox 17"/>
          <p:cNvSpPr txBox="1"/>
          <p:nvPr/>
        </p:nvSpPr>
        <p:spPr>
          <a:xfrm rot="16200000">
            <a:off x="2443530" y="4124230"/>
            <a:ext cx="1470113" cy="307777"/>
          </a:xfrm>
          <a:prstGeom prst="rect">
            <a:avLst/>
          </a:prstGeom>
          <a:noFill/>
        </p:spPr>
        <p:txBody>
          <a:bodyPr wrap="square" rtlCol="0">
            <a:spAutoFit/>
          </a:bodyPr>
          <a:lstStyle/>
          <a:p>
            <a:r>
              <a:rPr lang="en-GB" sz="1400" dirty="0">
                <a:solidFill>
                  <a:schemeClr val="bg1"/>
                </a:solidFill>
                <a:latin typeface="Century Gothic" pitchFamily="34" charset="0"/>
              </a:rPr>
              <a:t>En </a:t>
            </a:r>
            <a:r>
              <a:rPr lang="en-GB" sz="1400" dirty="0" err="1" smtClean="0">
                <a:solidFill>
                  <a:schemeClr val="bg1"/>
                </a:solidFill>
                <a:latin typeface="Century Gothic" pitchFamily="34" charset="0"/>
              </a:rPr>
              <a:t>quête</a:t>
            </a:r>
            <a:r>
              <a:rPr lang="en-GB" sz="1400" dirty="0" smtClean="0">
                <a:solidFill>
                  <a:schemeClr val="bg1"/>
                </a:solidFill>
                <a:latin typeface="Century Gothic" pitchFamily="34" charset="0"/>
              </a:rPr>
              <a:t> </a:t>
            </a:r>
            <a:r>
              <a:rPr lang="en-GB" sz="1400" dirty="0">
                <a:solidFill>
                  <a:schemeClr val="bg1"/>
                </a:solidFill>
                <a:latin typeface="Century Gothic" pitchFamily="34" charset="0"/>
              </a:rPr>
              <a:t>de</a:t>
            </a:r>
          </a:p>
        </p:txBody>
      </p:sp>
      <p:sp>
        <p:nvSpPr>
          <p:cNvPr id="33" name="TextBox 18"/>
          <p:cNvSpPr txBox="1"/>
          <p:nvPr/>
        </p:nvSpPr>
        <p:spPr>
          <a:xfrm>
            <a:off x="3441664" y="4581128"/>
            <a:ext cx="1490376" cy="400110"/>
          </a:xfrm>
          <a:prstGeom prst="rect">
            <a:avLst/>
          </a:prstGeom>
          <a:noFill/>
        </p:spPr>
        <p:txBody>
          <a:bodyPr wrap="square" rtlCol="0">
            <a:spAutoFit/>
          </a:bodyPr>
          <a:lstStyle/>
          <a:p>
            <a:r>
              <a:rPr lang="en-GB" sz="2000" b="1" dirty="0" err="1">
                <a:solidFill>
                  <a:srgbClr val="FF9900"/>
                </a:solidFill>
                <a:latin typeface="Century Gothic" pitchFamily="34" charset="0"/>
              </a:rPr>
              <a:t>Matériaux</a:t>
            </a:r>
            <a:endParaRPr lang="en-GB" sz="2000" b="1" dirty="0">
              <a:solidFill>
                <a:srgbClr val="FF9900"/>
              </a:solidFill>
              <a:latin typeface="Century Gothic"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extBox 14"/>
          <p:cNvSpPr txBox="1"/>
          <p:nvPr/>
        </p:nvSpPr>
        <p:spPr>
          <a:xfrm>
            <a:off x="179512" y="5301208"/>
            <a:ext cx="7632848" cy="523220"/>
          </a:xfrm>
          <a:prstGeom prst="rect">
            <a:avLst/>
          </a:prstGeom>
          <a:noFill/>
        </p:spPr>
        <p:txBody>
          <a:bodyPr wrap="square" rtlCol="0">
            <a:spAutoFit/>
          </a:bodyPr>
          <a:lstStyle/>
          <a:p>
            <a:endParaRPr lang="en-GB" sz="2800" dirty="0">
              <a:latin typeface="Century Gothic" pitchFamily="34" charset="0"/>
            </a:endParaRPr>
          </a:p>
        </p:txBody>
      </p:sp>
      <p:grpSp>
        <p:nvGrpSpPr>
          <p:cNvPr id="22" name="Group 21"/>
          <p:cNvGrpSpPr/>
          <p:nvPr/>
        </p:nvGrpSpPr>
        <p:grpSpPr>
          <a:xfrm>
            <a:off x="107504" y="1999711"/>
            <a:ext cx="4443396" cy="1569660"/>
            <a:chOff x="-540568" y="1855695"/>
            <a:chExt cx="4443396" cy="1569660"/>
          </a:xfrm>
        </p:grpSpPr>
        <p:sp>
          <p:nvSpPr>
            <p:cNvPr id="21" name="Rounded Rectangle 20"/>
            <p:cNvSpPr/>
            <p:nvPr/>
          </p:nvSpPr>
          <p:spPr>
            <a:xfrm>
              <a:off x="-540568" y="1988840"/>
              <a:ext cx="4104456" cy="1368152"/>
            </a:xfrm>
            <a:prstGeom prst="roundRect">
              <a:avLst>
                <a:gd name="adj" fmla="val 7322"/>
              </a:avLst>
            </a:prstGeom>
            <a:noFill/>
            <a:ln w="6350">
              <a:solidFill>
                <a:srgbClr val="FF9900"/>
              </a:solidFill>
            </a:ln>
            <a:effectLst>
              <a:outerShdw blurRad="1524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9" name="TextBox 8"/>
            <p:cNvSpPr txBox="1"/>
            <p:nvPr/>
          </p:nvSpPr>
          <p:spPr>
            <a:xfrm>
              <a:off x="179512" y="1855695"/>
              <a:ext cx="3723316" cy="1569660"/>
            </a:xfrm>
            <a:prstGeom prst="rect">
              <a:avLst/>
            </a:prstGeom>
            <a:noFill/>
          </p:spPr>
          <p:txBody>
            <a:bodyPr wrap="square" rtlCol="0">
              <a:spAutoFit/>
            </a:bodyPr>
            <a:lstStyle/>
            <a:p>
              <a:r>
                <a:rPr lang="en-GB" sz="2400" dirty="0" err="1">
                  <a:latin typeface="Century Gothic" pitchFamily="34" charset="0"/>
                </a:rPr>
                <a:t>Quelles</a:t>
              </a:r>
              <a:r>
                <a:rPr lang="en-GB" sz="2400" dirty="0">
                  <a:latin typeface="Century Gothic" pitchFamily="34" charset="0"/>
                </a:rPr>
                <a:t> parties </a:t>
              </a:r>
              <a:r>
                <a:rPr lang="en-GB" sz="2400" dirty="0" smtClean="0">
                  <a:latin typeface="Century Gothic" pitchFamily="34" charset="0"/>
                </a:rPr>
                <a:t>des </a:t>
              </a:r>
              <a:r>
                <a:rPr lang="en-GB" sz="2400" dirty="0" err="1">
                  <a:latin typeface="Century Gothic" pitchFamily="34" charset="0"/>
                </a:rPr>
                <a:t>téléphones</a:t>
              </a:r>
              <a:r>
                <a:rPr lang="en-GB" sz="2400" dirty="0">
                  <a:latin typeface="Century Gothic" pitchFamily="34" charset="0"/>
                </a:rPr>
                <a:t> </a:t>
              </a:r>
              <a:r>
                <a:rPr lang="en-GB" sz="2400" dirty="0" err="1">
                  <a:latin typeface="Century Gothic" pitchFamily="34" charset="0"/>
                </a:rPr>
                <a:t>peut</a:t>
              </a:r>
              <a:r>
                <a:rPr lang="en-GB" sz="2400" dirty="0">
                  <a:latin typeface="Century Gothic" pitchFamily="34" charset="0"/>
                </a:rPr>
                <a:t>-on </a:t>
              </a:r>
              <a:r>
                <a:rPr lang="en-GB" sz="2400" dirty="0" err="1">
                  <a:latin typeface="Century Gothic" pitchFamily="34" charset="0"/>
                </a:rPr>
                <a:t>fabriquer</a:t>
              </a:r>
              <a:r>
                <a:rPr lang="en-GB" sz="2400" dirty="0">
                  <a:latin typeface="Century Gothic" pitchFamily="34" charset="0"/>
                </a:rPr>
                <a:t> avec </a:t>
              </a:r>
              <a:r>
                <a:rPr lang="en-GB" sz="2400" dirty="0" err="1">
                  <a:latin typeface="Century Gothic" pitchFamily="34" charset="0"/>
                </a:rPr>
                <a:t>ces</a:t>
              </a:r>
              <a:r>
                <a:rPr lang="en-GB" sz="2400" dirty="0">
                  <a:latin typeface="Century Gothic" pitchFamily="34" charset="0"/>
                </a:rPr>
                <a:t> nouveaux </a:t>
              </a:r>
              <a:r>
                <a:rPr lang="en-GB" sz="2400" dirty="0" err="1">
                  <a:latin typeface="Century Gothic" pitchFamily="34" charset="0"/>
                </a:rPr>
                <a:t>matériaux</a:t>
              </a:r>
              <a:r>
                <a:rPr lang="en-GB" sz="2400" dirty="0">
                  <a:latin typeface="Century Gothic" pitchFamily="34" charset="0"/>
                </a:rPr>
                <a:t> ?</a:t>
              </a:r>
            </a:p>
          </p:txBody>
        </p:sp>
      </p:grpSp>
      <p:sp>
        <p:nvSpPr>
          <p:cNvPr id="14" name="TextBox 13"/>
          <p:cNvSpPr txBox="1"/>
          <p:nvPr/>
        </p:nvSpPr>
        <p:spPr>
          <a:xfrm>
            <a:off x="4355976" y="1755530"/>
            <a:ext cx="5100680" cy="830997"/>
          </a:xfrm>
          <a:prstGeom prst="rect">
            <a:avLst/>
          </a:prstGeom>
          <a:noFill/>
        </p:spPr>
        <p:txBody>
          <a:bodyPr wrap="square" rtlCol="0">
            <a:spAutoFit/>
          </a:bodyPr>
          <a:lstStyle/>
          <a:p>
            <a:r>
              <a:rPr lang="en-GB" sz="2400" dirty="0" err="1">
                <a:latin typeface="Century Gothic" pitchFamily="34" charset="0"/>
              </a:rPr>
              <a:t>Choisissez</a:t>
            </a:r>
            <a:r>
              <a:rPr lang="en-GB" sz="2400" dirty="0">
                <a:latin typeface="Century Gothic" pitchFamily="34" charset="0"/>
              </a:rPr>
              <a:t> la pièce sur </a:t>
            </a:r>
            <a:r>
              <a:rPr lang="en-GB" sz="2400" dirty="0" err="1">
                <a:latin typeface="Century Gothic" pitchFamily="34" charset="0"/>
              </a:rPr>
              <a:t>laquelle</a:t>
            </a:r>
            <a:r>
              <a:rPr lang="en-GB" sz="2400" dirty="0">
                <a:latin typeface="Century Gothic" pitchFamily="34" charset="0"/>
              </a:rPr>
              <a:t> </a:t>
            </a:r>
            <a:r>
              <a:rPr lang="en-GB" sz="2400" dirty="0" err="1">
                <a:latin typeface="Century Gothic" pitchFamily="34" charset="0"/>
              </a:rPr>
              <a:t>porteront</a:t>
            </a:r>
            <a:r>
              <a:rPr lang="en-GB" sz="2400" dirty="0">
                <a:latin typeface="Century Gothic" pitchFamily="34" charset="0"/>
              </a:rPr>
              <a:t> </a:t>
            </a:r>
            <a:r>
              <a:rPr lang="en-GB" sz="2400" dirty="0" err="1">
                <a:latin typeface="Century Gothic" pitchFamily="34" charset="0"/>
              </a:rPr>
              <a:t>vos</a:t>
            </a:r>
            <a:r>
              <a:rPr lang="en-GB" sz="2400" dirty="0">
                <a:latin typeface="Century Gothic" pitchFamily="34" charset="0"/>
              </a:rPr>
              <a:t> </a:t>
            </a:r>
            <a:r>
              <a:rPr lang="en-GB" sz="2400" dirty="0" err="1">
                <a:latin typeface="Century Gothic" pitchFamily="34" charset="0"/>
              </a:rPr>
              <a:t>recherches</a:t>
            </a:r>
            <a:r>
              <a:rPr lang="en-GB" sz="2400" dirty="0">
                <a:latin typeface="Century Gothic" pitchFamily="34" charset="0"/>
              </a:rPr>
              <a:t> :</a:t>
            </a:r>
          </a:p>
        </p:txBody>
      </p:sp>
      <p:grpSp>
        <p:nvGrpSpPr>
          <p:cNvPr id="23" name="Group 22"/>
          <p:cNvGrpSpPr/>
          <p:nvPr/>
        </p:nvGrpSpPr>
        <p:grpSpPr>
          <a:xfrm>
            <a:off x="1691680" y="69685"/>
            <a:ext cx="7776863" cy="1725999"/>
            <a:chOff x="1763688" y="260648"/>
            <a:chExt cx="5625222" cy="1656184"/>
          </a:xfrm>
        </p:grpSpPr>
        <p:sp>
          <p:nvSpPr>
            <p:cNvPr id="11" name="Rounded Rectangle 10"/>
            <p:cNvSpPr/>
            <p:nvPr/>
          </p:nvSpPr>
          <p:spPr>
            <a:xfrm>
              <a:off x="1763688" y="260648"/>
              <a:ext cx="5616624" cy="1656184"/>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1764570" y="330836"/>
              <a:ext cx="5624340" cy="1454736"/>
            </a:xfrm>
            <a:prstGeom prst="rect">
              <a:avLst/>
            </a:prstGeom>
            <a:noFill/>
          </p:spPr>
          <p:txBody>
            <a:bodyPr wrap="square" rtlCol="0">
              <a:spAutoFit/>
            </a:bodyPr>
            <a:lstStyle/>
            <a:p>
              <a:r>
                <a:rPr lang="en-GB" sz="3100" dirty="0" err="1">
                  <a:solidFill>
                    <a:schemeClr val="bg1"/>
                  </a:solidFill>
                  <a:latin typeface="Century Gothic" pitchFamily="34" charset="0"/>
                </a:rPr>
                <a:t>Pouvez-vous</a:t>
              </a:r>
              <a:r>
                <a:rPr lang="en-GB" sz="3100" dirty="0">
                  <a:solidFill>
                    <a:schemeClr val="bg1"/>
                  </a:solidFill>
                  <a:latin typeface="Century Gothic" pitchFamily="34" charset="0"/>
                </a:rPr>
                <a:t> </a:t>
              </a:r>
              <a:r>
                <a:rPr lang="en-GB" sz="3100" dirty="0" err="1">
                  <a:solidFill>
                    <a:schemeClr val="bg1"/>
                  </a:solidFill>
                  <a:latin typeface="Century Gothic" pitchFamily="34" charset="0"/>
                </a:rPr>
                <a:t>convaincre</a:t>
              </a:r>
              <a:r>
                <a:rPr lang="en-GB" sz="3100" dirty="0">
                  <a:solidFill>
                    <a:schemeClr val="bg1"/>
                  </a:solidFill>
                  <a:latin typeface="Century Gothic" pitchFamily="34" charset="0"/>
                </a:rPr>
                <a:t> les fabricants de </a:t>
              </a:r>
              <a:r>
                <a:rPr lang="en-GB" sz="3100" dirty="0" err="1">
                  <a:solidFill>
                    <a:schemeClr val="bg1"/>
                  </a:solidFill>
                  <a:latin typeface="Century Gothic" pitchFamily="34" charset="0"/>
                </a:rPr>
                <a:t>téléphones</a:t>
              </a:r>
              <a:r>
                <a:rPr lang="en-GB" sz="3100" dirty="0">
                  <a:solidFill>
                    <a:schemeClr val="bg1"/>
                  </a:solidFill>
                  <a:latin typeface="Century Gothic" pitchFamily="34" charset="0"/>
                </a:rPr>
                <a:t> de </a:t>
              </a:r>
              <a:r>
                <a:rPr lang="en-GB" sz="3100" dirty="0" err="1">
                  <a:solidFill>
                    <a:schemeClr val="bg1"/>
                  </a:solidFill>
                  <a:latin typeface="Century Gothic" pitchFamily="34" charset="0"/>
                </a:rPr>
                <a:t>produire</a:t>
              </a:r>
              <a:r>
                <a:rPr lang="en-GB" sz="3100" dirty="0">
                  <a:solidFill>
                    <a:schemeClr val="bg1"/>
                  </a:solidFill>
                  <a:latin typeface="Century Gothic" pitchFamily="34" charset="0"/>
                </a:rPr>
                <a:t> des smartphones </a:t>
              </a:r>
              <a:r>
                <a:rPr lang="en-GB" sz="3100" dirty="0" err="1">
                  <a:solidFill>
                    <a:schemeClr val="bg1"/>
                  </a:solidFill>
                  <a:latin typeface="Century Gothic" pitchFamily="34" charset="0"/>
                </a:rPr>
                <a:t>écologiques</a:t>
              </a:r>
              <a:r>
                <a:rPr lang="en-GB" sz="3100" dirty="0">
                  <a:solidFill>
                    <a:schemeClr val="bg1"/>
                  </a:solidFill>
                  <a:latin typeface="Century Gothic" pitchFamily="34" charset="0"/>
                </a:rPr>
                <a:t> ?</a:t>
              </a:r>
            </a:p>
          </p:txBody>
        </p:sp>
      </p:grpSp>
      <p:pic>
        <p:nvPicPr>
          <p:cNvPr id="16" name="Picture 15" descr="discuss.png"/>
          <p:cNvPicPr>
            <a:picLocks noChangeAspect="1"/>
          </p:cNvPicPr>
          <p:nvPr/>
        </p:nvPicPr>
        <p:blipFill>
          <a:blip r:embed="rId4" cstate="print"/>
          <a:stretch>
            <a:fillRect/>
          </a:stretch>
        </p:blipFill>
        <p:spPr>
          <a:xfrm>
            <a:off x="136830" y="2399867"/>
            <a:ext cx="748186" cy="464806"/>
          </a:xfrm>
          <a:prstGeom prst="rect">
            <a:avLst/>
          </a:prstGeom>
          <a:noFill/>
          <a:effectLst>
            <a:outerShdw blurRad="50800" dist="38100" dir="2700000" algn="tl" rotWithShape="0">
              <a:prstClr val="black">
                <a:alpha val="40000"/>
              </a:prstClr>
            </a:outerShdw>
          </a:effectLst>
        </p:spPr>
      </p:pic>
      <p:sp>
        <p:nvSpPr>
          <p:cNvPr id="13" name="TextBox 12"/>
          <p:cNvSpPr txBox="1"/>
          <p:nvPr/>
        </p:nvSpPr>
        <p:spPr>
          <a:xfrm>
            <a:off x="4355976" y="2507412"/>
            <a:ext cx="3096344" cy="1569660"/>
          </a:xfrm>
          <a:prstGeom prst="rect">
            <a:avLst/>
          </a:prstGeom>
          <a:noFill/>
        </p:spPr>
        <p:txBody>
          <a:bodyPr wrap="square" rtlCol="0">
            <a:spAutoFit/>
          </a:bodyPr>
          <a:lstStyle/>
          <a:p>
            <a:pPr marL="360363" lvl="3" indent="-360363">
              <a:buClr>
                <a:srgbClr val="2FA342"/>
              </a:buClr>
              <a:buSzPct val="86000"/>
              <a:buFont typeface="Wingdings 2" pitchFamily="18" charset="2"/>
              <a:buChar char="¢"/>
            </a:pPr>
            <a:r>
              <a:rPr lang="en-GB" sz="2400" dirty="0">
                <a:latin typeface="Century Gothic" pitchFamily="34" charset="0"/>
              </a:rPr>
              <a:t>Le </a:t>
            </a:r>
            <a:r>
              <a:rPr lang="en-GB" sz="2400" dirty="0" err="1">
                <a:latin typeface="Century Gothic" pitchFamily="34" charset="0"/>
              </a:rPr>
              <a:t>boîtier</a:t>
            </a:r>
            <a:endParaRPr lang="en-GB" sz="2400" dirty="0">
              <a:latin typeface="Century Gothic" pitchFamily="34" charset="0"/>
            </a:endParaRPr>
          </a:p>
          <a:p>
            <a:pPr marL="360363" lvl="3" indent="-360363">
              <a:buClr>
                <a:srgbClr val="2FA342"/>
              </a:buClr>
              <a:buSzPct val="86000"/>
              <a:buFont typeface="Wingdings 2" pitchFamily="18" charset="2"/>
              <a:buChar char="¢"/>
            </a:pPr>
            <a:r>
              <a:rPr lang="en-GB" sz="2400" dirty="0">
                <a:latin typeface="Century Gothic" pitchFamily="34" charset="0"/>
              </a:rPr>
              <a:t>La </a:t>
            </a:r>
            <a:r>
              <a:rPr lang="en-GB" sz="2400" dirty="0" err="1">
                <a:latin typeface="Century Gothic" pitchFamily="34" charset="0"/>
              </a:rPr>
              <a:t>batterie</a:t>
            </a:r>
            <a:endParaRPr lang="en-GB" sz="2400" dirty="0">
              <a:latin typeface="Century Gothic" pitchFamily="34" charset="0"/>
            </a:endParaRPr>
          </a:p>
          <a:p>
            <a:pPr marL="360363" lvl="3" indent="-360363">
              <a:buClr>
                <a:srgbClr val="2FA342"/>
              </a:buClr>
              <a:buSzPct val="86000"/>
              <a:buFont typeface="Wingdings 2" pitchFamily="18" charset="2"/>
              <a:buChar char="¢"/>
            </a:pPr>
            <a:r>
              <a:rPr lang="en-GB" sz="2400" dirty="0">
                <a:latin typeface="Century Gothic" pitchFamily="34" charset="0"/>
              </a:rPr>
              <a:t>Le support du circuit </a:t>
            </a:r>
            <a:r>
              <a:rPr lang="en-GB" sz="2400" dirty="0" err="1">
                <a:latin typeface="Century Gothic" pitchFamily="34" charset="0"/>
              </a:rPr>
              <a:t>imprimé</a:t>
            </a:r>
            <a:endParaRPr lang="en-GB" sz="2400" dirty="0">
              <a:latin typeface="Century Gothic" pitchFamily="34" charset="0"/>
            </a:endParaRPr>
          </a:p>
        </p:txBody>
      </p:sp>
      <p:pic>
        <p:nvPicPr>
          <p:cNvPr id="18" name="Picture 17" descr="phone case.png"/>
          <p:cNvPicPr>
            <a:picLocks noChangeAspect="1"/>
          </p:cNvPicPr>
          <p:nvPr/>
        </p:nvPicPr>
        <p:blipFill>
          <a:blip r:embed="rId5" cstate="print"/>
          <a:stretch>
            <a:fillRect/>
          </a:stretch>
        </p:blipFill>
        <p:spPr>
          <a:xfrm rot="18545529">
            <a:off x="1281996" y="3505061"/>
            <a:ext cx="1725610" cy="3291228"/>
          </a:xfrm>
          <a:prstGeom prst="rect">
            <a:avLst/>
          </a:prstGeom>
          <a:effectLst>
            <a:outerShdw blurRad="203200" dist="38100" dir="2700000" algn="tl" rotWithShape="0">
              <a:prstClr val="black">
                <a:alpha val="29000"/>
              </a:prstClr>
            </a:outerShdw>
          </a:effectLst>
        </p:spPr>
      </p:pic>
      <p:pic>
        <p:nvPicPr>
          <p:cNvPr id="19" name="Picture 18" descr="phone battery.png"/>
          <p:cNvPicPr>
            <a:picLocks noChangeAspect="1"/>
          </p:cNvPicPr>
          <p:nvPr/>
        </p:nvPicPr>
        <p:blipFill>
          <a:blip r:embed="rId6" cstate="print"/>
          <a:stretch>
            <a:fillRect/>
          </a:stretch>
        </p:blipFill>
        <p:spPr>
          <a:xfrm>
            <a:off x="3491880" y="4149080"/>
            <a:ext cx="2580096" cy="2158418"/>
          </a:xfrm>
          <a:prstGeom prst="rect">
            <a:avLst/>
          </a:prstGeom>
        </p:spPr>
      </p:pic>
      <p:pic>
        <p:nvPicPr>
          <p:cNvPr id="20" name="Picture 19" descr="phone board.png"/>
          <p:cNvPicPr>
            <a:picLocks noChangeAspect="1"/>
          </p:cNvPicPr>
          <p:nvPr/>
        </p:nvPicPr>
        <p:blipFill>
          <a:blip r:embed="rId7" cstate="print"/>
          <a:stretch>
            <a:fillRect/>
          </a:stretch>
        </p:blipFill>
        <p:spPr>
          <a:xfrm rot="17891612">
            <a:off x="5420992" y="3722512"/>
            <a:ext cx="4041556" cy="177912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000"/>
                                        <p:tgtEl>
                                          <p:spTgt spid="14"/>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2000"/>
                                        <p:tgtEl>
                                          <p:spTgt spid="1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fade">
                                      <p:cBhvr>
                                        <p:cTn id="18" dur="2000"/>
                                        <p:tgtEl>
                                          <p:spTgt spid="1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2000"/>
                                        <p:tgtEl>
                                          <p:spTgt spid="13">
                                            <p:txEl>
                                              <p:pRg st="2" end="2"/>
                                            </p:txEl>
                                          </p:spTgt>
                                        </p:tgtEl>
                                      </p:cBhvr>
                                    </p:animEffect>
                                  </p:childTnLst>
                                </p:cTn>
                              </p:par>
                              <p:par>
                                <p:cTn id="22" presetID="10" presetClass="entr" presetSubtype="0" fill="hold" nodeType="with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par>
                                <p:cTn id="25" presetID="10" presetClass="entr" presetSubtype="0" fill="hold" nodeType="withEffect">
                                  <p:stCondLst>
                                    <p:cond delay="10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par>
                                <p:cTn id="28" presetID="10" presetClass="entr" presetSubtype="0" fill="hold" nodeType="withEffect">
                                  <p:stCondLst>
                                    <p:cond delay="1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35496" y="1881889"/>
            <a:ext cx="9073008" cy="1354217"/>
          </a:xfrm>
          <a:prstGeom prst="rect">
            <a:avLst/>
          </a:prstGeom>
          <a:noFill/>
        </p:spPr>
        <p:txBody>
          <a:bodyPr wrap="square" rtlCol="0">
            <a:spAutoFit/>
          </a:bodyPr>
          <a:lstStyle/>
          <a:p>
            <a:pPr algn="ctr">
              <a:spcBef>
                <a:spcPts val="1200"/>
              </a:spcBef>
            </a:pPr>
            <a:r>
              <a:rPr lang="en-GB" sz="2400" dirty="0">
                <a:latin typeface="Century Gothic" pitchFamily="34" charset="0"/>
              </a:rPr>
              <a:t>Tout </a:t>
            </a:r>
            <a:r>
              <a:rPr lang="en-GB" sz="2400" dirty="0" err="1">
                <a:latin typeface="Century Gothic" pitchFamily="34" charset="0"/>
              </a:rPr>
              <a:t>d’abord</a:t>
            </a:r>
            <a:r>
              <a:rPr lang="en-GB" sz="2400" dirty="0">
                <a:latin typeface="Century Gothic" pitchFamily="34" charset="0"/>
              </a:rPr>
              <a:t>, </a:t>
            </a:r>
            <a:r>
              <a:rPr lang="en-GB" sz="2400" dirty="0" err="1">
                <a:latin typeface="Century Gothic" pitchFamily="34" charset="0"/>
              </a:rPr>
              <a:t>trouvez</a:t>
            </a:r>
            <a:r>
              <a:rPr lang="en-GB" sz="2400" dirty="0">
                <a:latin typeface="Century Gothic" pitchFamily="34" charset="0"/>
              </a:rPr>
              <a:t> </a:t>
            </a:r>
            <a:r>
              <a:rPr lang="en-GB" sz="2400" dirty="0" err="1">
                <a:latin typeface="Century Gothic" pitchFamily="34" charset="0"/>
              </a:rPr>
              <a:t>quelles</a:t>
            </a:r>
            <a:r>
              <a:rPr lang="en-GB" sz="2400" dirty="0">
                <a:latin typeface="Century Gothic" pitchFamily="34" charset="0"/>
              </a:rPr>
              <a:t> questions </a:t>
            </a:r>
            <a:r>
              <a:rPr lang="en-GB" sz="2400" dirty="0" err="1">
                <a:latin typeface="Century Gothic" pitchFamily="34" charset="0"/>
              </a:rPr>
              <a:t>pourront</a:t>
            </a:r>
            <a:r>
              <a:rPr lang="en-GB" sz="2400" dirty="0">
                <a:latin typeface="Century Gothic" pitchFamily="34" charset="0"/>
              </a:rPr>
              <a:t> </a:t>
            </a:r>
            <a:r>
              <a:rPr lang="en-GB" sz="2400" dirty="0" err="1">
                <a:latin typeface="Century Gothic" pitchFamily="34" charset="0"/>
              </a:rPr>
              <a:t>vous</a:t>
            </a:r>
            <a:r>
              <a:rPr lang="en-GB" sz="2400" dirty="0">
                <a:latin typeface="Century Gothic" pitchFamily="34" charset="0"/>
              </a:rPr>
              <a:t> guider </a:t>
            </a:r>
            <a:r>
              <a:rPr lang="en-GB" sz="2400" dirty="0" err="1">
                <a:latin typeface="Century Gothic" pitchFamily="34" charset="0"/>
              </a:rPr>
              <a:t>dans</a:t>
            </a:r>
            <a:r>
              <a:rPr lang="en-GB" sz="2400" dirty="0">
                <a:latin typeface="Century Gothic" pitchFamily="34" charset="0"/>
              </a:rPr>
              <a:t> </a:t>
            </a:r>
            <a:r>
              <a:rPr lang="en-GB" sz="2400" dirty="0" err="1">
                <a:latin typeface="Century Gothic" pitchFamily="34" charset="0"/>
              </a:rPr>
              <a:t>vos</a:t>
            </a:r>
            <a:r>
              <a:rPr lang="en-GB" sz="2400" dirty="0">
                <a:latin typeface="Century Gothic" pitchFamily="34" charset="0"/>
              </a:rPr>
              <a:t> </a:t>
            </a:r>
            <a:r>
              <a:rPr lang="en-GB" sz="2400" dirty="0" err="1">
                <a:latin typeface="Century Gothic" pitchFamily="34" charset="0"/>
              </a:rPr>
              <a:t>recherches</a:t>
            </a:r>
            <a:r>
              <a:rPr lang="en-GB" sz="2400" dirty="0">
                <a:latin typeface="Century Gothic" pitchFamily="34" charset="0"/>
              </a:rPr>
              <a:t>.</a:t>
            </a:r>
          </a:p>
          <a:p>
            <a:pPr algn="ctr">
              <a:spcBef>
                <a:spcPts val="1200"/>
              </a:spcBef>
            </a:pPr>
            <a:r>
              <a:rPr lang="en-GB" sz="2400" dirty="0">
                <a:latin typeface="Century Gothic" pitchFamily="34" charset="0"/>
              </a:rPr>
              <a:t>Utiliser un </a:t>
            </a:r>
            <a:r>
              <a:rPr lang="en-GB" sz="2400" b="1" dirty="0">
                <a:latin typeface="Century Gothic" pitchFamily="34" charset="0"/>
              </a:rPr>
              <a:t>tableau SVCA </a:t>
            </a:r>
            <a:r>
              <a:rPr lang="en-GB" sz="2400" dirty="0">
                <a:latin typeface="Century Gothic" pitchFamily="34" charset="0"/>
              </a:rPr>
              <a:t>pour </a:t>
            </a:r>
            <a:r>
              <a:rPr lang="en-GB" sz="2400" dirty="0" err="1">
                <a:latin typeface="Century Gothic" pitchFamily="34" charset="0"/>
              </a:rPr>
              <a:t>chaque</a:t>
            </a:r>
            <a:r>
              <a:rPr lang="en-GB" sz="2400" dirty="0">
                <a:latin typeface="Century Gothic" pitchFamily="34" charset="0"/>
              </a:rPr>
              <a:t> </a:t>
            </a:r>
            <a:r>
              <a:rPr lang="en-GB" sz="2400" dirty="0" err="1">
                <a:latin typeface="Century Gothic" pitchFamily="34" charset="0"/>
              </a:rPr>
              <a:t>partie</a:t>
            </a:r>
            <a:r>
              <a:rPr lang="en-GB" sz="2400" dirty="0">
                <a:latin typeface="Century Gothic" pitchFamily="34" charset="0"/>
              </a:rPr>
              <a:t> du </a:t>
            </a:r>
            <a:r>
              <a:rPr lang="en-GB" sz="2400" dirty="0" err="1">
                <a:latin typeface="Century Gothic" pitchFamily="34" charset="0"/>
              </a:rPr>
              <a:t>téléphone</a:t>
            </a:r>
            <a:r>
              <a:rPr lang="en-GB" sz="2400" dirty="0">
                <a:latin typeface="Century Gothic" pitchFamily="34" charset="0"/>
              </a:rPr>
              <a:t>.</a:t>
            </a:r>
          </a:p>
        </p:txBody>
      </p:sp>
      <p:grpSp>
        <p:nvGrpSpPr>
          <p:cNvPr id="15" name="Group 14"/>
          <p:cNvGrpSpPr/>
          <p:nvPr/>
        </p:nvGrpSpPr>
        <p:grpSpPr>
          <a:xfrm>
            <a:off x="899592" y="3284984"/>
            <a:ext cx="7560840" cy="3024336"/>
            <a:chOff x="827584" y="3717032"/>
            <a:chExt cx="7560840" cy="2664296"/>
          </a:xfrm>
        </p:grpSpPr>
        <p:sp>
          <p:nvSpPr>
            <p:cNvPr id="16" name="Rectangle 15"/>
            <p:cNvSpPr/>
            <p:nvPr/>
          </p:nvSpPr>
          <p:spPr>
            <a:xfrm>
              <a:off x="827584" y="3717032"/>
              <a:ext cx="7560840" cy="2664296"/>
            </a:xfrm>
            <a:prstGeom prst="rect">
              <a:avLst/>
            </a:prstGeom>
            <a:noFill/>
            <a:ln w="19050">
              <a:solidFill>
                <a:srgbClr val="B33D96"/>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31"/>
            <p:cNvGrpSpPr/>
            <p:nvPr/>
          </p:nvGrpSpPr>
          <p:grpSpPr>
            <a:xfrm>
              <a:off x="827584" y="3781235"/>
              <a:ext cx="7186709" cy="950767"/>
              <a:chOff x="827584" y="3781235"/>
              <a:chExt cx="7186709" cy="950767"/>
            </a:xfrm>
          </p:grpSpPr>
          <p:sp>
            <p:nvSpPr>
              <p:cNvPr id="20" name="Rectangle 19"/>
              <p:cNvSpPr/>
              <p:nvPr/>
            </p:nvSpPr>
            <p:spPr>
              <a:xfrm>
                <a:off x="827584" y="4005065"/>
                <a:ext cx="648072" cy="432048"/>
              </a:xfrm>
              <a:prstGeom prst="rect">
                <a:avLst/>
              </a:prstGeom>
              <a:solidFill>
                <a:srgbClr val="B33D96"/>
              </a:solidFill>
              <a:ln w="6350">
                <a:solidFill>
                  <a:srgbClr val="B33D96"/>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write.png"/>
              <p:cNvPicPr>
                <a:picLocks noChangeAspect="1"/>
              </p:cNvPicPr>
              <p:nvPr/>
            </p:nvPicPr>
            <p:blipFill>
              <a:blip r:embed="rId4" cstate="print"/>
              <a:stretch>
                <a:fillRect/>
              </a:stretch>
            </p:blipFill>
            <p:spPr>
              <a:xfrm>
                <a:off x="7668344" y="4227557"/>
                <a:ext cx="345949" cy="504445"/>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971600" y="3933057"/>
                <a:ext cx="648072" cy="515159"/>
              </a:xfrm>
              <a:prstGeom prst="rect">
                <a:avLst/>
              </a:prstGeom>
              <a:noFill/>
            </p:spPr>
            <p:txBody>
              <a:bodyPr wrap="square" rtlCol="0">
                <a:spAutoFit/>
              </a:bodyPr>
              <a:lstStyle/>
              <a:p>
                <a:r>
                  <a:rPr lang="en-GB" sz="3200" b="1" dirty="0">
                    <a:solidFill>
                      <a:schemeClr val="bg1"/>
                    </a:solidFill>
                    <a:latin typeface="Century Gothic" pitchFamily="34" charset="0"/>
                  </a:rPr>
                  <a:t>S</a:t>
                </a:r>
                <a:endParaRPr lang="en-GB" sz="2400" b="1" dirty="0">
                  <a:solidFill>
                    <a:schemeClr val="bg1"/>
                  </a:solidFill>
                  <a:latin typeface="Century Gothic" pitchFamily="34" charset="0"/>
                </a:endParaRPr>
              </a:p>
            </p:txBody>
          </p:sp>
          <p:sp>
            <p:nvSpPr>
              <p:cNvPr id="28" name="TextBox 27"/>
              <p:cNvSpPr txBox="1"/>
              <p:nvPr/>
            </p:nvSpPr>
            <p:spPr>
              <a:xfrm>
                <a:off x="1926821" y="3781235"/>
                <a:ext cx="3960440" cy="569387"/>
              </a:xfrm>
              <a:prstGeom prst="rect">
                <a:avLst/>
              </a:prstGeom>
              <a:noFill/>
            </p:spPr>
            <p:txBody>
              <a:bodyPr wrap="square" rtlCol="0">
                <a:spAutoFit/>
              </a:bodyPr>
              <a:lstStyle/>
              <a:p>
                <a:r>
                  <a:rPr lang="en-GB" sz="2800" dirty="0">
                    <a:latin typeface="Century Gothic" pitchFamily="34" charset="0"/>
                  </a:rPr>
                  <a:t>Ce que </a:t>
                </a:r>
                <a:r>
                  <a:rPr lang="en-GB" sz="2800" dirty="0" err="1">
                    <a:latin typeface="Century Gothic" pitchFamily="34" charset="0"/>
                  </a:rPr>
                  <a:t>je</a:t>
                </a:r>
                <a:r>
                  <a:rPr lang="en-GB" sz="2800" dirty="0">
                    <a:latin typeface="Century Gothic" pitchFamily="34" charset="0"/>
                  </a:rPr>
                  <a:t> </a:t>
                </a:r>
                <a:r>
                  <a:rPr lang="en-GB" sz="3600" b="1" dirty="0">
                    <a:solidFill>
                      <a:srgbClr val="B33D96"/>
                    </a:solidFill>
                    <a:latin typeface="Century Gothic" pitchFamily="34" charset="0"/>
                  </a:rPr>
                  <a:t>S</a:t>
                </a:r>
                <a:r>
                  <a:rPr lang="en-GB" sz="2800" dirty="0">
                    <a:latin typeface="Century Gothic" pitchFamily="34" charset="0"/>
                  </a:rPr>
                  <a:t>ais déjà</a:t>
                </a:r>
              </a:p>
            </p:txBody>
          </p:sp>
        </p:grpSp>
      </p:grpSp>
      <p:grpSp>
        <p:nvGrpSpPr>
          <p:cNvPr id="29" name="Group 28"/>
          <p:cNvGrpSpPr/>
          <p:nvPr/>
        </p:nvGrpSpPr>
        <p:grpSpPr>
          <a:xfrm>
            <a:off x="899593" y="4797152"/>
            <a:ext cx="7286908" cy="1076903"/>
            <a:chOff x="827585" y="4644425"/>
            <a:chExt cx="7286908" cy="1076903"/>
          </a:xfrm>
        </p:grpSpPr>
        <p:sp>
          <p:nvSpPr>
            <p:cNvPr id="30" name="Rectangle 29"/>
            <p:cNvSpPr/>
            <p:nvPr/>
          </p:nvSpPr>
          <p:spPr>
            <a:xfrm>
              <a:off x="827585" y="4797152"/>
              <a:ext cx="656834" cy="432048"/>
            </a:xfrm>
            <a:prstGeom prst="rect">
              <a:avLst/>
            </a:prstGeom>
            <a:solidFill>
              <a:srgbClr val="B33D96"/>
            </a:solidFill>
            <a:ln w="6350">
              <a:solidFill>
                <a:srgbClr val="B33D96"/>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descr="discuss.png"/>
            <p:cNvPicPr>
              <a:picLocks noChangeAspect="1"/>
            </p:cNvPicPr>
            <p:nvPr/>
          </p:nvPicPr>
          <p:blipFill>
            <a:blip r:embed="rId5" cstate="print"/>
            <a:stretch>
              <a:fillRect/>
            </a:stretch>
          </p:blipFill>
          <p:spPr>
            <a:xfrm>
              <a:off x="7308304" y="5220489"/>
              <a:ext cx="806189" cy="500839"/>
            </a:xfrm>
            <a:prstGeom prst="rect">
              <a:avLst/>
            </a:prstGeom>
            <a:effectLst>
              <a:outerShdw blurRad="50800" dist="38100" dir="2700000" algn="tl" rotWithShape="0">
                <a:prstClr val="black">
                  <a:alpha val="40000"/>
                </a:prstClr>
              </a:outerShdw>
            </a:effectLst>
          </p:spPr>
        </p:pic>
        <p:sp>
          <p:nvSpPr>
            <p:cNvPr id="33" name="TextBox 32"/>
            <p:cNvSpPr txBox="1"/>
            <p:nvPr/>
          </p:nvSpPr>
          <p:spPr>
            <a:xfrm>
              <a:off x="899592" y="4716433"/>
              <a:ext cx="648072" cy="584775"/>
            </a:xfrm>
            <a:prstGeom prst="rect">
              <a:avLst/>
            </a:prstGeom>
            <a:noFill/>
          </p:spPr>
          <p:txBody>
            <a:bodyPr wrap="square" rtlCol="0">
              <a:spAutoFit/>
            </a:bodyPr>
            <a:lstStyle/>
            <a:p>
              <a:r>
                <a:rPr lang="en-GB" sz="3200" b="1" dirty="0">
                  <a:solidFill>
                    <a:schemeClr val="bg1"/>
                  </a:solidFill>
                  <a:latin typeface="Century Gothic" pitchFamily="34" charset="0"/>
                </a:rPr>
                <a:t>V</a:t>
              </a:r>
              <a:endParaRPr lang="en-GB" sz="2400" b="1" dirty="0">
                <a:solidFill>
                  <a:schemeClr val="bg1"/>
                </a:solidFill>
                <a:latin typeface="Century Gothic" pitchFamily="34" charset="0"/>
              </a:endParaRPr>
            </a:p>
          </p:txBody>
        </p:sp>
        <p:sp>
          <p:nvSpPr>
            <p:cNvPr id="34" name="TextBox 33"/>
            <p:cNvSpPr txBox="1"/>
            <p:nvPr/>
          </p:nvSpPr>
          <p:spPr>
            <a:xfrm>
              <a:off x="2051720" y="4644425"/>
              <a:ext cx="5400600" cy="646331"/>
            </a:xfrm>
            <a:prstGeom prst="rect">
              <a:avLst/>
            </a:prstGeom>
            <a:noFill/>
          </p:spPr>
          <p:txBody>
            <a:bodyPr wrap="square" rtlCol="0">
              <a:spAutoFit/>
            </a:bodyPr>
            <a:lstStyle/>
            <a:p>
              <a:pPr>
                <a:spcBef>
                  <a:spcPts val="600"/>
                </a:spcBef>
              </a:pPr>
              <a:r>
                <a:rPr lang="en-GB" sz="2800" dirty="0">
                  <a:latin typeface="Century Gothic" pitchFamily="34" charset="0"/>
                </a:rPr>
                <a:t>Ce que </a:t>
              </a:r>
              <a:r>
                <a:rPr lang="en-GB" sz="2800" dirty="0" err="1">
                  <a:latin typeface="Century Gothic" pitchFamily="34" charset="0"/>
                </a:rPr>
                <a:t>je</a:t>
              </a:r>
              <a:r>
                <a:rPr lang="en-GB" sz="2800" dirty="0">
                  <a:latin typeface="Century Gothic" pitchFamily="34" charset="0"/>
                </a:rPr>
                <a:t> </a:t>
              </a:r>
              <a:r>
                <a:rPr lang="en-GB" sz="3600" b="1" dirty="0" err="1">
                  <a:solidFill>
                    <a:srgbClr val="B33D96"/>
                  </a:solidFill>
                  <a:latin typeface="Century Gothic" pitchFamily="34" charset="0"/>
                </a:rPr>
                <a:t>V</a:t>
              </a:r>
              <a:r>
                <a:rPr lang="en-GB" sz="2800" dirty="0" err="1">
                  <a:latin typeface="Century Gothic" pitchFamily="34" charset="0"/>
                </a:rPr>
                <a:t>eux</a:t>
              </a:r>
              <a:r>
                <a:rPr lang="en-GB" sz="2800" dirty="0">
                  <a:latin typeface="Century Gothic" pitchFamily="34" charset="0"/>
                </a:rPr>
                <a:t> savoir</a:t>
              </a:r>
            </a:p>
          </p:txBody>
        </p:sp>
      </p:grpSp>
      <p:sp>
        <p:nvSpPr>
          <p:cNvPr id="35" name="TextBox 34"/>
          <p:cNvSpPr txBox="1"/>
          <p:nvPr/>
        </p:nvSpPr>
        <p:spPr>
          <a:xfrm>
            <a:off x="2195736" y="5373216"/>
            <a:ext cx="5040560" cy="1015663"/>
          </a:xfrm>
          <a:prstGeom prst="rect">
            <a:avLst/>
          </a:prstGeom>
          <a:noFill/>
        </p:spPr>
        <p:txBody>
          <a:bodyPr wrap="square" rtlCol="0">
            <a:spAutoFit/>
          </a:bodyPr>
          <a:lstStyle/>
          <a:p>
            <a:pPr>
              <a:spcBef>
                <a:spcPts val="1200"/>
              </a:spcBef>
            </a:pPr>
            <a:r>
              <a:rPr lang="en-GB" sz="2000" dirty="0" err="1">
                <a:latin typeface="Century Gothic" pitchFamily="34" charset="0"/>
              </a:rPr>
              <a:t>Discutez</a:t>
            </a:r>
            <a:r>
              <a:rPr lang="en-GB" sz="2000" dirty="0">
                <a:latin typeface="Century Gothic" pitchFamily="34" charset="0"/>
              </a:rPr>
              <a:t> des questions qui </a:t>
            </a:r>
            <a:r>
              <a:rPr lang="en-GB" sz="2000" dirty="0" err="1">
                <a:latin typeface="Century Gothic" pitchFamily="34" charset="0"/>
              </a:rPr>
              <a:t>vous</a:t>
            </a:r>
            <a:r>
              <a:rPr lang="en-GB" sz="2000" dirty="0">
                <a:latin typeface="Century Gothic" pitchFamily="34" charset="0"/>
              </a:rPr>
              <a:t> </a:t>
            </a:r>
            <a:r>
              <a:rPr lang="en-GB" sz="2000" dirty="0" err="1">
                <a:latin typeface="Century Gothic" pitchFamily="34" charset="0"/>
              </a:rPr>
              <a:t>aideront</a:t>
            </a:r>
            <a:r>
              <a:rPr lang="en-GB" sz="2000" dirty="0">
                <a:latin typeface="Century Gothic" pitchFamily="34" charset="0"/>
              </a:rPr>
              <a:t> à </a:t>
            </a:r>
            <a:r>
              <a:rPr lang="en-GB" sz="2000" dirty="0" err="1">
                <a:latin typeface="Century Gothic" pitchFamily="34" charset="0"/>
              </a:rPr>
              <a:t>trouver</a:t>
            </a:r>
            <a:r>
              <a:rPr lang="en-GB" sz="2000" dirty="0">
                <a:latin typeface="Century Gothic" pitchFamily="34" charset="0"/>
              </a:rPr>
              <a:t> </a:t>
            </a:r>
            <a:r>
              <a:rPr lang="en-GB" sz="2000" dirty="0" err="1">
                <a:latin typeface="Century Gothic" pitchFamily="34" charset="0"/>
              </a:rPr>
              <a:t>ce</a:t>
            </a:r>
            <a:r>
              <a:rPr lang="en-GB" sz="2000" dirty="0">
                <a:latin typeface="Century Gothic" pitchFamily="34" charset="0"/>
              </a:rPr>
              <a:t> que </a:t>
            </a:r>
            <a:r>
              <a:rPr lang="en-GB" sz="2000" dirty="0" err="1">
                <a:latin typeface="Century Gothic" pitchFamily="34" charset="0"/>
              </a:rPr>
              <a:t>vous</a:t>
            </a:r>
            <a:r>
              <a:rPr lang="en-GB" sz="2000" dirty="0">
                <a:latin typeface="Century Gothic" pitchFamily="34" charset="0"/>
              </a:rPr>
              <a:t> </a:t>
            </a:r>
            <a:r>
              <a:rPr lang="en-GB" sz="2000" dirty="0" err="1">
                <a:latin typeface="Century Gothic" pitchFamily="34" charset="0"/>
              </a:rPr>
              <a:t>devez</a:t>
            </a:r>
            <a:r>
              <a:rPr lang="en-GB" sz="2000" dirty="0">
                <a:latin typeface="Century Gothic" pitchFamily="34" charset="0"/>
              </a:rPr>
              <a:t> savoir.</a:t>
            </a:r>
            <a:endParaRPr lang="en-GB" sz="2800" dirty="0">
              <a:latin typeface="Century Gothic" pitchFamily="34" charset="0"/>
            </a:endParaRPr>
          </a:p>
        </p:txBody>
      </p:sp>
      <p:sp>
        <p:nvSpPr>
          <p:cNvPr id="36" name="TextBox 35"/>
          <p:cNvSpPr txBox="1"/>
          <p:nvPr/>
        </p:nvSpPr>
        <p:spPr>
          <a:xfrm>
            <a:off x="2123728" y="3996206"/>
            <a:ext cx="5760640" cy="707886"/>
          </a:xfrm>
          <a:prstGeom prst="rect">
            <a:avLst/>
          </a:prstGeom>
          <a:noFill/>
        </p:spPr>
        <p:txBody>
          <a:bodyPr wrap="square" rtlCol="0">
            <a:spAutoFit/>
          </a:bodyPr>
          <a:lstStyle/>
          <a:p>
            <a:pPr>
              <a:spcBef>
                <a:spcPts val="1200"/>
              </a:spcBef>
            </a:pPr>
            <a:r>
              <a:rPr lang="en-GB" sz="2000" dirty="0" err="1">
                <a:latin typeface="Century Gothic" pitchFamily="34" charset="0"/>
              </a:rPr>
              <a:t>Notez</a:t>
            </a:r>
            <a:r>
              <a:rPr lang="en-GB" sz="2000" dirty="0">
                <a:latin typeface="Century Gothic" pitchFamily="34" charset="0"/>
              </a:rPr>
              <a:t> les </a:t>
            </a:r>
            <a:r>
              <a:rPr lang="en-GB" sz="2000" dirty="0" err="1">
                <a:latin typeface="Century Gothic" pitchFamily="34" charset="0"/>
              </a:rPr>
              <a:t>propriétés</a:t>
            </a:r>
            <a:r>
              <a:rPr lang="en-GB" sz="2000" dirty="0">
                <a:latin typeface="Century Gothic" pitchFamily="34" charset="0"/>
              </a:rPr>
              <a:t> </a:t>
            </a:r>
            <a:r>
              <a:rPr lang="en-GB" sz="2000" dirty="0" err="1">
                <a:latin typeface="Century Gothic" pitchFamily="34" charset="0"/>
              </a:rPr>
              <a:t>essentielles</a:t>
            </a:r>
            <a:r>
              <a:rPr lang="en-GB" sz="2000" dirty="0">
                <a:latin typeface="Century Gothic" pitchFamily="34" charset="0"/>
              </a:rPr>
              <a:t> du </a:t>
            </a:r>
            <a:r>
              <a:rPr lang="en-GB" sz="2000" dirty="0" err="1">
                <a:latin typeface="Century Gothic" pitchFamily="34" charset="0"/>
              </a:rPr>
              <a:t>matériau</a:t>
            </a:r>
            <a:r>
              <a:rPr lang="en-GB" sz="2000" dirty="0">
                <a:latin typeface="Century Gothic" pitchFamily="34" charset="0"/>
              </a:rPr>
              <a:t> </a:t>
            </a:r>
            <a:r>
              <a:rPr lang="en-GB" sz="2000" dirty="0" err="1" smtClean="0">
                <a:latin typeface="Century Gothic" pitchFamily="34" charset="0"/>
              </a:rPr>
              <a:t>utilisé</a:t>
            </a:r>
            <a:r>
              <a:rPr lang="en-GB" sz="2000" dirty="0" smtClean="0">
                <a:latin typeface="Century Gothic" pitchFamily="34" charset="0"/>
              </a:rPr>
              <a:t> </a:t>
            </a:r>
            <a:r>
              <a:rPr lang="en-GB" sz="2000" dirty="0">
                <a:latin typeface="Century Gothic" pitchFamily="34" charset="0"/>
              </a:rPr>
              <a:t>pour </a:t>
            </a:r>
            <a:r>
              <a:rPr lang="en-GB" sz="2000" dirty="0" err="1">
                <a:latin typeface="Century Gothic" pitchFamily="34" charset="0"/>
              </a:rPr>
              <a:t>cette</a:t>
            </a:r>
            <a:r>
              <a:rPr lang="en-GB" sz="2000" dirty="0">
                <a:latin typeface="Century Gothic" pitchFamily="34" charset="0"/>
              </a:rPr>
              <a:t> </a:t>
            </a:r>
            <a:r>
              <a:rPr lang="en-GB" sz="2000" dirty="0" err="1">
                <a:latin typeface="Century Gothic" pitchFamily="34" charset="0"/>
              </a:rPr>
              <a:t>partie</a:t>
            </a:r>
            <a:r>
              <a:rPr lang="en-GB" sz="2000" dirty="0">
                <a:latin typeface="Century Gothic" pitchFamily="34" charset="0"/>
              </a:rPr>
              <a:t> du </a:t>
            </a:r>
            <a:r>
              <a:rPr lang="en-GB" sz="2000" dirty="0" err="1">
                <a:latin typeface="Century Gothic" pitchFamily="34" charset="0"/>
              </a:rPr>
              <a:t>téléphone</a:t>
            </a:r>
            <a:endParaRPr lang="en-GB" sz="2800" dirty="0">
              <a:latin typeface="Century Gothic" pitchFamily="34" charset="0"/>
            </a:endParaRPr>
          </a:p>
        </p:txBody>
      </p:sp>
      <p:grpSp>
        <p:nvGrpSpPr>
          <p:cNvPr id="22" name="Group 21"/>
          <p:cNvGrpSpPr/>
          <p:nvPr/>
        </p:nvGrpSpPr>
        <p:grpSpPr>
          <a:xfrm>
            <a:off x="609600" y="381000"/>
            <a:ext cx="7772400" cy="1528272"/>
            <a:chOff x="1354271" y="710403"/>
            <a:chExt cx="6122026" cy="1325688"/>
          </a:xfrm>
        </p:grpSpPr>
        <p:sp>
          <p:nvSpPr>
            <p:cNvPr id="23" name="Rounded Rectangle 22"/>
            <p:cNvSpPr/>
            <p:nvPr/>
          </p:nvSpPr>
          <p:spPr>
            <a:xfrm>
              <a:off x="1354271" y="710403"/>
              <a:ext cx="6122026" cy="1325688"/>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1474311" y="790935"/>
              <a:ext cx="5701887" cy="1241450"/>
            </a:xfrm>
            <a:prstGeom prst="rect">
              <a:avLst/>
            </a:prstGeom>
            <a:noFill/>
          </p:spPr>
          <p:txBody>
            <a:bodyPr wrap="square" rtlCol="0">
              <a:spAutoFit/>
            </a:bodyPr>
            <a:lstStyle/>
            <a:p>
              <a:r>
                <a:rPr lang="en-GB" sz="2800" dirty="0" err="1">
                  <a:solidFill>
                    <a:schemeClr val="bg1"/>
                  </a:solidFill>
                  <a:latin typeface="Century Gothic" pitchFamily="34" charset="0"/>
                </a:rPr>
                <a:t>Pouvez-vous</a:t>
              </a:r>
              <a:r>
                <a:rPr lang="en-GB" sz="2800" dirty="0">
                  <a:solidFill>
                    <a:schemeClr val="bg1"/>
                  </a:solidFill>
                  <a:latin typeface="Century Gothic" pitchFamily="34" charset="0"/>
                </a:rPr>
                <a:t> </a:t>
              </a:r>
              <a:r>
                <a:rPr lang="en-GB" sz="2800" dirty="0" err="1">
                  <a:solidFill>
                    <a:schemeClr val="bg1"/>
                  </a:solidFill>
                  <a:latin typeface="Century Gothic" pitchFamily="34" charset="0"/>
                </a:rPr>
                <a:t>convaincre</a:t>
              </a:r>
              <a:r>
                <a:rPr lang="en-GB" sz="2800" dirty="0">
                  <a:solidFill>
                    <a:schemeClr val="bg1"/>
                  </a:solidFill>
                  <a:latin typeface="Century Gothic" pitchFamily="34" charset="0"/>
                </a:rPr>
                <a:t> les </a:t>
              </a:r>
              <a:r>
                <a:rPr lang="en-GB" sz="2800" dirty="0" err="1">
                  <a:solidFill>
                    <a:schemeClr val="bg1"/>
                  </a:solidFill>
                  <a:latin typeface="Century Gothic" pitchFamily="34" charset="0"/>
                </a:rPr>
                <a:t>fabriquants</a:t>
              </a:r>
              <a:r>
                <a:rPr lang="en-GB" sz="2800" dirty="0">
                  <a:solidFill>
                    <a:schemeClr val="bg1"/>
                  </a:solidFill>
                  <a:latin typeface="Century Gothic" pitchFamily="34" charset="0"/>
                </a:rPr>
                <a:t> de </a:t>
              </a:r>
              <a:r>
                <a:rPr lang="en-GB" sz="2800" dirty="0" err="1">
                  <a:solidFill>
                    <a:schemeClr val="bg1"/>
                  </a:solidFill>
                  <a:latin typeface="Century Gothic" pitchFamily="34" charset="0"/>
                </a:rPr>
                <a:t>téléphones</a:t>
              </a:r>
              <a:r>
                <a:rPr lang="en-GB" sz="2800" dirty="0">
                  <a:solidFill>
                    <a:schemeClr val="bg1"/>
                  </a:solidFill>
                  <a:latin typeface="Century Gothic" pitchFamily="34" charset="0"/>
                </a:rPr>
                <a:t> de la pertinence des smartphones </a:t>
              </a:r>
              <a:r>
                <a:rPr lang="en-GB" sz="2800" dirty="0" err="1">
                  <a:solidFill>
                    <a:schemeClr val="bg1"/>
                  </a:solidFill>
                  <a:latin typeface="Century Gothic" pitchFamily="34" charset="0"/>
                </a:rPr>
                <a:t>écologiques</a:t>
              </a:r>
              <a:r>
                <a:rPr lang="en-GB" sz="2800" dirty="0">
                  <a:solidFill>
                    <a:schemeClr val="bg1"/>
                  </a:solidFill>
                  <a:latin typeface="Century Gothic" pitchFamily="34" charset="0"/>
                </a:rPr>
                <a:t> ?</a:t>
              </a:r>
            </a:p>
          </p:txBody>
        </p:sp>
      </p:grpSp>
      <p:grpSp>
        <p:nvGrpSpPr>
          <p:cNvPr id="27" name="Group 26"/>
          <p:cNvGrpSpPr/>
          <p:nvPr/>
        </p:nvGrpSpPr>
        <p:grpSpPr>
          <a:xfrm>
            <a:off x="7668344" y="-27384"/>
            <a:ext cx="1440160" cy="668990"/>
            <a:chOff x="7596336" y="44624"/>
            <a:chExt cx="1440160" cy="668990"/>
          </a:xfrm>
        </p:grpSpPr>
        <p:pic>
          <p:nvPicPr>
            <p:cNvPr id="37" name="Picture 36" descr="Student sheets.png"/>
            <p:cNvPicPr>
              <a:picLocks noChangeAspect="1"/>
            </p:cNvPicPr>
            <p:nvPr/>
          </p:nvPicPr>
          <p:blipFill>
            <a:blip r:embed="rId6" cstate="print"/>
            <a:stretch>
              <a:fillRect/>
            </a:stretch>
          </p:blipFill>
          <p:spPr>
            <a:xfrm>
              <a:off x="8526013" y="116632"/>
              <a:ext cx="510483" cy="596982"/>
            </a:xfrm>
            <a:prstGeom prst="rect">
              <a:avLst/>
            </a:prstGeom>
          </p:spPr>
        </p:pic>
        <p:sp>
          <p:nvSpPr>
            <p:cNvPr id="38" name="TextBox 37"/>
            <p:cNvSpPr txBox="1"/>
            <p:nvPr/>
          </p:nvSpPr>
          <p:spPr>
            <a:xfrm>
              <a:off x="7596336" y="44624"/>
              <a:ext cx="1001684" cy="338554"/>
            </a:xfrm>
            <a:prstGeom prst="rect">
              <a:avLst/>
            </a:prstGeom>
            <a:noFill/>
          </p:spPr>
          <p:txBody>
            <a:bodyPr wrap="square" rtlCol="0">
              <a:spAutoFit/>
            </a:bodyPr>
            <a:lstStyle/>
            <a:p>
              <a:r>
                <a:rPr lang="en-GB" sz="1600" dirty="0">
                  <a:latin typeface="Century Gothic" pitchFamily="34" charset="0"/>
                </a:rPr>
                <a:t>Fiche 8 </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000"/>
                                        <p:tgtEl>
                                          <p:spTgt spid="29"/>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2000"/>
                                        <p:tgtEl>
                                          <p:spTgt spid="35"/>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PROJECT_OPEN" val="0"/>
  <p:tag name="ARTICULATE_SLIDE_COUNT" val="17"/>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4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4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4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4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4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heme/theme1.xml><?xml version="1.0" encoding="utf-8"?>
<a:theme xmlns:a="http://schemas.openxmlformats.org/drawingml/2006/main" name="Office Theme">
  <a:themeElements>
    <a:clrScheme name="ebol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64232</TotalTime>
  <Words>3823</Words>
  <Application>Microsoft Macintosh PowerPoint</Application>
  <PresentationFormat>Présentation à l'écran (4:3)</PresentationFormat>
  <Paragraphs>451</Paragraphs>
  <Slides>25</Slides>
  <Notes>24</Notes>
  <HiddenSlides>0</HiddenSlides>
  <MMClips>0</MMClips>
  <ScaleCrop>false</ScaleCrop>
  <HeadingPairs>
    <vt:vector size="6" baseType="variant">
      <vt:variant>
        <vt:lpstr>Polices utilisées</vt:lpstr>
      </vt:variant>
      <vt:variant>
        <vt:i4>7</vt:i4>
      </vt:variant>
      <vt:variant>
        <vt:lpstr>Modèle de conception</vt:lpstr>
      </vt:variant>
      <vt:variant>
        <vt:i4>1</vt:i4>
      </vt:variant>
      <vt:variant>
        <vt:lpstr>Titres des diapositives</vt:lpstr>
      </vt:variant>
      <vt:variant>
        <vt:i4>25</vt:i4>
      </vt:variant>
    </vt:vector>
  </HeadingPairs>
  <TitlesOfParts>
    <vt:vector size="33" baseType="lpstr">
      <vt:lpstr>Calibri</vt:lpstr>
      <vt:lpstr>Century Gothic</vt:lpstr>
      <vt:lpstr>Ebrima</vt:lpstr>
      <vt:lpstr>Mangal</vt:lpstr>
      <vt:lpstr>Wingdings 2</vt:lpstr>
      <vt:lpstr>ＭＳ Ｐゴシック</vt:lpstr>
      <vt:lpstr>LilyUPC</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Fiches apprenants</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Gemma Young</dc:creator>
  <cp:lastModifiedBy>Vanessa Mignan</cp:lastModifiedBy>
  <cp:revision>1221</cp:revision>
  <dcterms:created xsi:type="dcterms:W3CDTF">2016-10-12T07:49:28Z</dcterms:created>
  <dcterms:modified xsi:type="dcterms:W3CDTF">2016-10-12T08:40:41Z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926A4257-4A38-4A28-A204-42692B1F4461</vt:lpwstr>
  </property>
  <property fmtid="{D5CDD505-2E9C-101B-9397-08002B2CF9AE}" pid="3" name="ArticulatePath">
    <vt:lpwstr>Ebola presentation</vt:lpwstr>
  </property>
</Properties>
</file>