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60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0A763-2159-407E-8C07-FAAC1FC741D6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68B03-3870-4AB1-ACFB-599B73180D0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D10ACD3-A0D6-4A7A-880E-C9B7A8F7A360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udent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engage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1511300" cy="60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7"/>
          <p:cNvGrpSpPr/>
          <p:nvPr userDrawn="1"/>
        </p:nvGrpSpPr>
        <p:grpSpPr>
          <a:xfrm>
            <a:off x="0" y="6525344"/>
            <a:ext cx="9144000" cy="353876"/>
            <a:chOff x="0" y="6525344"/>
            <a:chExt cx="9144000" cy="353876"/>
          </a:xfrm>
          <a:solidFill>
            <a:srgbClr val="FF9900"/>
          </a:solidFill>
        </p:grpSpPr>
        <p:sp>
          <p:nvSpPr>
            <p:cNvPr id="4" name="Rectangle 3"/>
            <p:cNvSpPr/>
            <p:nvPr/>
          </p:nvSpPr>
          <p:spPr>
            <a:xfrm rot="5400000">
              <a:off x="4395062" y="2130283"/>
              <a:ext cx="353875" cy="914400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" name="TextBox 6"/>
            <p:cNvSpPr txBox="1"/>
            <p:nvPr/>
          </p:nvSpPr>
          <p:spPr>
            <a:xfrm>
              <a:off x="6876256" y="6525344"/>
              <a:ext cx="2088232" cy="338554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dirty="0">
                  <a:solidFill>
                    <a:schemeClr val="bg1"/>
                  </a:solidFill>
                  <a:latin typeface="Century Gothic" pitchFamily="34" charset="0"/>
                  <a:cs typeface="+mn-cs"/>
                </a:rPr>
                <a:t>Fiches </a:t>
              </a:r>
              <a:r>
                <a:rPr lang="en-GB" sz="1600" dirty="0" err="1">
                  <a:solidFill>
                    <a:schemeClr val="bg1"/>
                  </a:solidFill>
                  <a:latin typeface="Century Gothic" pitchFamily="34" charset="0"/>
                  <a:cs typeface="+mn-cs"/>
                </a:rPr>
                <a:t>apprenants</a:t>
              </a:r>
              <a:endParaRPr lang="en-GB" sz="1600" dirty="0">
                <a:solidFill>
                  <a:schemeClr val="bg1"/>
                </a:solidFill>
                <a:latin typeface="Century Gothic" pitchFamily="34" charset="0"/>
                <a:cs typeface="+mn-cs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C5300-545B-4B8A-907F-C4D9212BB003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1A161-DE4E-4B07-B98F-A76C0FB9407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1619250" y="188913"/>
            <a:ext cx="6265863" cy="5540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3000" dirty="0">
                <a:latin typeface="Century Gothic" pitchFamily="34" charset="0"/>
                <a:ea typeface="+mj-ea"/>
                <a:cs typeface="+mj-cs"/>
              </a:rPr>
              <a:t>Checklist : </a:t>
            </a:r>
            <a:r>
              <a:rPr lang="en-GB" sz="3000" dirty="0" err="1">
                <a:latin typeface="Century Gothic" pitchFamily="34" charset="0"/>
                <a:ea typeface="+mj-ea"/>
                <a:cs typeface="+mj-cs"/>
              </a:rPr>
              <a:t>Interroger</a:t>
            </a:r>
            <a:r>
              <a:rPr lang="en-GB" sz="3000" dirty="0">
                <a:latin typeface="Century Gothic" pitchFamily="34" charset="0"/>
                <a:ea typeface="+mj-ea"/>
                <a:cs typeface="+mj-cs"/>
              </a:rPr>
              <a:t> les sources</a:t>
            </a:r>
          </a:p>
        </p:txBody>
      </p:sp>
      <p:sp>
        <p:nvSpPr>
          <p:cNvPr id="9219" name="TextBox 34"/>
          <p:cNvSpPr txBox="1">
            <a:spLocks noChangeArrowheads="1"/>
          </p:cNvSpPr>
          <p:nvPr/>
        </p:nvSpPr>
        <p:spPr bwMode="auto">
          <a:xfrm>
            <a:off x="7667625" y="0"/>
            <a:ext cx="9382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600">
                <a:latin typeface="Century Gothic" pitchFamily="34" charset="0"/>
              </a:rPr>
              <a:t>Fiche 2</a:t>
            </a:r>
          </a:p>
        </p:txBody>
      </p:sp>
      <p:pic>
        <p:nvPicPr>
          <p:cNvPr id="9220" name="Picture 37" descr="Student sheets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99488" y="44450"/>
            <a:ext cx="50958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3" name="Table 42"/>
          <p:cNvGraphicFramePr>
            <a:graphicFrameLocks noGrp="1"/>
          </p:cNvGraphicFramePr>
          <p:nvPr/>
        </p:nvGraphicFramePr>
        <p:xfrm>
          <a:off x="465138" y="1712913"/>
          <a:ext cx="8388425" cy="51108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66291">
                  <a:extLst>
                    <a:ext uri="{9D8B030D-6E8A-4147-A177-3AD203B41FA5}"/>
                  </a:extLst>
                </a:gridCol>
                <a:gridCol w="996781">
                  <a:extLst>
                    <a:ext uri="{9D8B030D-6E8A-4147-A177-3AD203B41FA5}"/>
                  </a:extLst>
                </a:gridCol>
                <a:gridCol w="1308451">
                  <a:extLst>
                    <a:ext uri="{9D8B030D-6E8A-4147-A177-3AD203B41FA5}"/>
                  </a:extLst>
                </a:gridCol>
                <a:gridCol w="1308451">
                  <a:extLst>
                    <a:ext uri="{9D8B030D-6E8A-4147-A177-3AD203B41FA5}"/>
                  </a:extLst>
                </a:gridCol>
                <a:gridCol w="1308451">
                  <a:extLst>
                    <a:ext uri="{9D8B030D-6E8A-4147-A177-3AD203B41FA5}"/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300" b="1" dirty="0">
                        <a:latin typeface="Century Gothic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300" b="1" spc="600" baseline="0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Nom de la s</a:t>
                      </a:r>
                      <a:r>
                        <a:rPr lang="en-GB" sz="1300" b="1" spc="600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ource</a:t>
                      </a:r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A0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300" b="1" dirty="0">
                        <a:latin typeface="Century Gothic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D6A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6A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6A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6A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300" b="1" dirty="0">
                        <a:latin typeface="Century Gothic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D6A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6A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6A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6A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300" b="1" dirty="0">
                        <a:latin typeface="Century Gothic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D6A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6A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6A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6A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393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1" dirty="0" err="1">
                          <a:latin typeface="Century Gothic" pitchFamily="34" charset="0"/>
                        </a:rPr>
                        <a:t>Preuve</a:t>
                      </a:r>
                      <a:r>
                        <a:rPr lang="en-GB" sz="1300" b="1" dirty="0">
                          <a:latin typeface="Century Gothic" pitchFamily="34" charset="0"/>
                        </a:rPr>
                        <a:t> de la </a:t>
                      </a:r>
                      <a:r>
                        <a:rPr lang="en-GB" sz="1300" b="1" dirty="0" err="1">
                          <a:latin typeface="Century Gothic" pitchFamily="34" charset="0"/>
                        </a:rPr>
                        <a:t>fiabilité</a:t>
                      </a:r>
                      <a:endParaRPr lang="en-GB" sz="1300" b="1" dirty="0">
                        <a:latin typeface="Century Gothic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4393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Les auteurs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sont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des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chercheurs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qualifiés</a:t>
                      </a:r>
                      <a:endParaRPr lang="en-GB" sz="1300" kern="120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393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Les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études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mentionnées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ont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été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publiées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dans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une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publication revue par un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comité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de lecture</a:t>
                      </a:r>
                      <a:endParaRPr lang="en-GB" sz="1300" kern="120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393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Les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recherches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sont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récentes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datent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moins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de 5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ans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082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Le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chercheur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ou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la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société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qui finance la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recherche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, ne tire pas de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bénéfice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de la source (de profit par ex)</a:t>
                      </a:r>
                      <a:endParaRPr lang="en-GB" sz="1300" kern="120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393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L’article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n’est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pas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biaisé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en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faveur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d’une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opinion)</a:t>
                      </a:r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393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Une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explication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scientifique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des conclusions y figure</a:t>
                      </a:r>
                      <a:endParaRPr lang="en-GB" sz="1300" kern="120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6202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Les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résultats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sont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confirmés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par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d’autres</a:t>
                      </a:r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recherches</a:t>
                      </a:r>
                      <a:endParaRPr lang="en-GB" sz="1300" kern="120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393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La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recherche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est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basée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sur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une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quantité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importante</a:t>
                      </a:r>
                      <a:r>
                        <a:rPr lang="en-GB" sz="1300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en-GB" sz="1300" kern="120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données</a:t>
                      </a:r>
                      <a:endParaRPr lang="en-GB" sz="1300" kern="120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anchor="ctr">
                    <a:lnL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8A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9286" name="TextBox 46"/>
          <p:cNvSpPr txBox="1">
            <a:spLocks noChangeArrowheads="1"/>
          </p:cNvSpPr>
          <p:nvPr/>
        </p:nvSpPr>
        <p:spPr bwMode="auto">
          <a:xfrm>
            <a:off x="306388" y="765175"/>
            <a:ext cx="8891587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300">
                <a:latin typeface="Century Gothic" pitchFamily="34" charset="0"/>
              </a:rPr>
              <a:t>Ecrire le nom de la source sur la première ligne.</a:t>
            </a:r>
          </a:p>
          <a:p>
            <a:pPr>
              <a:spcBef>
                <a:spcPts val="300"/>
              </a:spcBef>
            </a:pPr>
            <a:r>
              <a:rPr lang="en-GB" sz="1300">
                <a:latin typeface="Century Gothic" pitchFamily="34" charset="0"/>
              </a:rPr>
              <a:t>Mettre des croix dans le tableau pour voir si la source fournit des                                                                  preuves de sa fiabilité.</a:t>
            </a:r>
          </a:p>
          <a:p>
            <a:pPr>
              <a:spcBef>
                <a:spcPts val="300"/>
              </a:spcBef>
            </a:pPr>
            <a:r>
              <a:rPr lang="en-GB" sz="1300">
                <a:latin typeface="Century Gothic" pitchFamily="34" charset="0"/>
              </a:rPr>
              <a:t>Compter le nombre de croix dans chaque colonne. Plus la colonne comporte de croix, plus la source est fiable.</a:t>
            </a:r>
          </a:p>
        </p:txBody>
      </p:sp>
      <p:sp>
        <p:nvSpPr>
          <p:cNvPr id="7" name="Rectangle 6"/>
          <p:cNvSpPr/>
          <p:nvPr/>
        </p:nvSpPr>
        <p:spPr>
          <a:xfrm>
            <a:off x="6516688" y="663575"/>
            <a:ext cx="2589212" cy="584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Utiliser avec les sources batteries au </a:t>
            </a:r>
            <a:r>
              <a:rPr lang="en-GB" sz="1600" b="1" dirty="0" err="1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sucre</a:t>
            </a:r>
            <a:endParaRPr lang="en-GB" sz="1600" b="1" dirty="0">
              <a:solidFill>
                <a:schemeClr val="bg1"/>
              </a:solidFill>
              <a:latin typeface="Century Gothic" pitchFamily="34" charset="0"/>
              <a:ea typeface="+mj-ea"/>
              <a:cs typeface="+mj-cs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166</Words>
  <Application>Microsoft Office PowerPoint</Application>
  <PresentationFormat>Affichage à l'écran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Meriem Fresson</dc:creator>
  <cp:lastModifiedBy>Meriem Fresson</cp:lastModifiedBy>
  <cp:revision>2</cp:revision>
  <dcterms:created xsi:type="dcterms:W3CDTF">2016-11-18T16:51:41Z</dcterms:created>
  <dcterms:modified xsi:type="dcterms:W3CDTF">2016-11-18T16:53:08Z</dcterms:modified>
</cp:coreProperties>
</file>