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0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1BCEE-79B5-40DE-A0FD-36C8E565BDCA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D597-2483-4B6E-9230-764054A7EB11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90B2229-CACF-4881-8215-E3609CB47828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udent she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engagelogo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15888"/>
            <a:ext cx="1511300" cy="60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 userDrawn="1"/>
        </p:nvSpPr>
        <p:spPr>
          <a:xfrm rot="5400000">
            <a:off x="4394993" y="2129632"/>
            <a:ext cx="354013" cy="914400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extBox 6"/>
          <p:cNvSpPr txBox="1"/>
          <p:nvPr userDrawn="1"/>
        </p:nvSpPr>
        <p:spPr>
          <a:xfrm>
            <a:off x="7056438" y="6524625"/>
            <a:ext cx="2087562" cy="3397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chemeClr val="bg1"/>
                </a:solidFill>
                <a:latin typeface="Century Gothic" pitchFamily="34" charset="0"/>
                <a:cs typeface="+mn-cs"/>
              </a:rPr>
              <a:t>Fiches </a:t>
            </a:r>
            <a:r>
              <a:rPr lang="en-GB" sz="1600" dirty="0" err="1">
                <a:solidFill>
                  <a:schemeClr val="bg1"/>
                </a:solidFill>
                <a:latin typeface="Century Gothic" pitchFamily="34" charset="0"/>
                <a:cs typeface="+mn-cs"/>
              </a:rPr>
              <a:t>apprenants</a:t>
            </a:r>
            <a:endParaRPr lang="en-GB" sz="1600" dirty="0">
              <a:solidFill>
                <a:schemeClr val="bg1"/>
              </a:solidFill>
              <a:latin typeface="Century Gothic" pitchFamily="34" charset="0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B4F7E-ABBD-4069-A6CE-1320A7C94C9F}" type="datetimeFigureOut">
              <a:rPr lang="fr-FR" smtClean="0"/>
              <a:t>18/11/2016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F4CB6-C4BA-48F8-A9AA-32B56C76AF12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609600" y="806450"/>
            <a:ext cx="12588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accent6"/>
                </a:solidFill>
                <a:latin typeface="Century Gothic" pitchFamily="34" charset="0"/>
                <a:ea typeface="+mj-ea"/>
                <a:cs typeface="+mj-cs"/>
              </a:rPr>
              <a:t>Poster</a:t>
            </a:r>
            <a:endParaRPr lang="en-GB" sz="2000" b="1" dirty="0">
              <a:solidFill>
                <a:schemeClr val="accent6"/>
              </a:solidFill>
              <a:latin typeface="Century Gothic" pitchFamily="34" charset="0"/>
              <a:ea typeface="+mj-ea"/>
              <a:cs typeface="+mj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301875" y="674688"/>
            <a:ext cx="4673600" cy="522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Une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façon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visuelle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d’expliquer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les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idées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ou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la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recherche</a:t>
            </a:r>
            <a:r>
              <a:rPr lang="en-GB" sz="1400" dirty="0">
                <a:latin typeface="Century Gothic" pitchFamily="34" charset="0"/>
                <a:ea typeface="+mj-ea"/>
                <a:cs typeface="+mj-cs"/>
              </a:rPr>
              <a:t> </a:t>
            </a:r>
            <a:r>
              <a:rPr lang="en-GB" sz="1400" dirty="0" err="1">
                <a:latin typeface="Century Gothic" pitchFamily="34" charset="0"/>
                <a:ea typeface="+mj-ea"/>
                <a:cs typeface="+mj-cs"/>
              </a:rPr>
              <a:t>scientifique</a:t>
            </a:r>
            <a:endParaRPr lang="en-GB" sz="1400" dirty="0">
              <a:latin typeface="Century Gothic" pitchFamily="34" charset="0"/>
              <a:ea typeface="+mj-ea"/>
              <a:cs typeface="+mj-cs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7543800" y="0"/>
            <a:ext cx="1565275" cy="641350"/>
            <a:chOff x="7543800" y="0"/>
            <a:chExt cx="1565498" cy="641606"/>
          </a:xfrm>
        </p:grpSpPr>
        <p:sp>
          <p:nvSpPr>
            <p:cNvPr id="16416" name="TextBox 20"/>
            <p:cNvSpPr txBox="1">
              <a:spLocks noChangeArrowheads="1"/>
            </p:cNvSpPr>
            <p:nvPr/>
          </p:nvSpPr>
          <p:spPr bwMode="auto">
            <a:xfrm>
              <a:off x="7543800" y="0"/>
              <a:ext cx="1061442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/>
              <a:r>
                <a:rPr lang="en-GB" sz="1600">
                  <a:latin typeface="Century Gothic" pitchFamily="34" charset="0"/>
                </a:rPr>
                <a:t>Fiche 3c</a:t>
              </a:r>
            </a:p>
          </p:txBody>
        </p:sp>
        <p:pic>
          <p:nvPicPr>
            <p:cNvPr id="16417" name="Picture 21" descr="Student sheets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598815" y="44624"/>
              <a:ext cx="510483" cy="5969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" name="Rectangle 23"/>
          <p:cNvSpPr/>
          <p:nvPr/>
        </p:nvSpPr>
        <p:spPr>
          <a:xfrm>
            <a:off x="-36513" y="1341438"/>
            <a:ext cx="2246313" cy="326231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 err="1">
                <a:latin typeface="Century Gothic" pitchFamily="34" charset="0"/>
                <a:cs typeface="+mn-cs"/>
              </a:rPr>
              <a:t>Préparer</a:t>
            </a:r>
            <a:r>
              <a:rPr lang="en-GB" sz="1600" b="1" dirty="0">
                <a:latin typeface="Century Gothic" pitchFamily="34" charset="0"/>
                <a:cs typeface="+mn-cs"/>
              </a:rPr>
              <a:t> </a:t>
            </a:r>
            <a:r>
              <a:rPr lang="en-GB" sz="1600" b="1" dirty="0" err="1">
                <a:latin typeface="Century Gothic" pitchFamily="34" charset="0"/>
                <a:cs typeface="+mn-cs"/>
              </a:rPr>
              <a:t>votre</a:t>
            </a:r>
            <a:r>
              <a:rPr lang="en-GB" sz="1600" b="1" dirty="0">
                <a:latin typeface="Century Gothic" pitchFamily="34" charset="0"/>
                <a:cs typeface="+mn-cs"/>
              </a:rPr>
              <a:t> poster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 err="1">
                <a:latin typeface="Century Gothic" pitchFamily="34" charset="0"/>
                <a:cs typeface="+mn-cs"/>
              </a:rPr>
              <a:t>Songer</a:t>
            </a:r>
            <a:r>
              <a:rPr lang="en-GB" sz="1100" dirty="0">
                <a:latin typeface="Century Gothic" pitchFamily="34" charset="0"/>
                <a:cs typeface="+mn-cs"/>
              </a:rPr>
              <a:t> à </a:t>
            </a:r>
            <a:r>
              <a:rPr lang="en-GB" sz="1100" dirty="0" err="1">
                <a:latin typeface="Century Gothic" pitchFamily="34" charset="0"/>
                <a:cs typeface="+mn-cs"/>
              </a:rPr>
              <a:t>l’emplacement</a:t>
            </a:r>
            <a:r>
              <a:rPr lang="en-GB" sz="1100" dirty="0">
                <a:latin typeface="Century Gothic" pitchFamily="34" charset="0"/>
                <a:cs typeface="+mn-cs"/>
              </a:rPr>
              <a:t>, </a:t>
            </a:r>
            <a:r>
              <a:rPr lang="en-GB" sz="1100" dirty="0" err="1">
                <a:latin typeface="Century Gothic" pitchFamily="34" charset="0"/>
                <a:cs typeface="+mn-cs"/>
              </a:rPr>
              <a:t>où</a:t>
            </a:r>
            <a:r>
              <a:rPr lang="en-GB" sz="1100" dirty="0">
                <a:latin typeface="Century Gothic" pitchFamily="34" charset="0"/>
                <a:cs typeface="+mn-cs"/>
              </a:rPr>
              <a:t> le poster sera-t-</a:t>
            </a:r>
            <a:r>
              <a:rPr lang="en-GB" sz="1100" dirty="0" err="1">
                <a:latin typeface="Century Gothic" pitchFamily="34" charset="0"/>
                <a:cs typeface="+mn-cs"/>
              </a:rPr>
              <a:t>il</a:t>
            </a:r>
            <a:r>
              <a:rPr lang="en-GB" sz="1100" dirty="0">
                <a:latin typeface="Century Gothic" pitchFamily="34" charset="0"/>
                <a:cs typeface="+mn-cs"/>
              </a:rPr>
              <a:t> visible ?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 err="1">
                <a:latin typeface="Century Gothic" pitchFamily="34" charset="0"/>
                <a:cs typeface="+mn-cs"/>
              </a:rPr>
              <a:t>Déterminer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si</a:t>
            </a:r>
            <a:r>
              <a:rPr lang="en-GB" sz="1100" dirty="0">
                <a:latin typeface="Century Gothic" pitchFamily="34" charset="0"/>
                <a:cs typeface="+mn-cs"/>
              </a:rPr>
              <a:t> le poster sera </a:t>
            </a:r>
            <a:r>
              <a:rPr lang="en-GB" sz="1100" dirty="0" err="1">
                <a:latin typeface="Century Gothic" pitchFamily="34" charset="0"/>
                <a:cs typeface="+mn-cs"/>
              </a:rPr>
              <a:t>affiché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en</a:t>
            </a:r>
            <a:r>
              <a:rPr lang="en-GB" sz="1100" dirty="0">
                <a:latin typeface="Century Gothic" pitchFamily="34" charset="0"/>
                <a:cs typeface="+mn-cs"/>
              </a:rPr>
              <a:t> format portrait </a:t>
            </a:r>
            <a:r>
              <a:rPr lang="en-GB" sz="1100" dirty="0" err="1">
                <a:latin typeface="Century Gothic" pitchFamily="34" charset="0"/>
                <a:cs typeface="+mn-cs"/>
              </a:rPr>
              <a:t>ou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paysage</a:t>
            </a:r>
            <a:endParaRPr lang="en-GB" sz="1100" dirty="0">
              <a:latin typeface="Century Gothic" pitchFamily="34" charset="0"/>
              <a:cs typeface="+mn-cs"/>
            </a:endParaRP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>
                <a:latin typeface="Century Gothic" pitchFamily="34" charset="0"/>
                <a:cs typeface="+mn-cs"/>
              </a:rPr>
              <a:t>Utiliser la checklist pour </a:t>
            </a:r>
            <a:r>
              <a:rPr lang="en-GB" sz="1100" dirty="0" err="1">
                <a:latin typeface="Century Gothic" pitchFamily="34" charset="0"/>
                <a:cs typeface="+mn-cs"/>
              </a:rPr>
              <a:t>préparer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ce</a:t>
            </a:r>
            <a:r>
              <a:rPr lang="en-GB" sz="1100" dirty="0">
                <a:latin typeface="Century Gothic" pitchFamily="34" charset="0"/>
                <a:cs typeface="+mn-cs"/>
              </a:rPr>
              <a:t> que </a:t>
            </a:r>
            <a:r>
              <a:rPr lang="en-GB" sz="1100" dirty="0" err="1">
                <a:latin typeface="Century Gothic" pitchFamily="34" charset="0"/>
                <a:cs typeface="+mn-cs"/>
              </a:rPr>
              <a:t>vous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allez</a:t>
            </a:r>
            <a:r>
              <a:rPr lang="en-GB" sz="1100" dirty="0">
                <a:latin typeface="Century Gothic" pitchFamily="34" charset="0"/>
                <a:cs typeface="+mn-cs"/>
              </a:rPr>
              <a:t> dire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>
                <a:latin typeface="Century Gothic" pitchFamily="34" charset="0"/>
                <a:cs typeface="+mn-cs"/>
              </a:rPr>
              <a:t>Utiliser les cases pour </a:t>
            </a:r>
            <a:r>
              <a:rPr lang="en-GB" sz="1100" dirty="0" err="1">
                <a:latin typeface="Century Gothic" pitchFamily="34" charset="0"/>
                <a:cs typeface="+mn-cs"/>
              </a:rPr>
              <a:t>préparer</a:t>
            </a:r>
            <a:r>
              <a:rPr lang="en-GB" sz="1100" dirty="0">
                <a:latin typeface="Century Gothic" pitchFamily="34" charset="0"/>
                <a:cs typeface="+mn-cs"/>
              </a:rPr>
              <a:t>, </a:t>
            </a:r>
            <a:r>
              <a:rPr lang="en-GB" sz="1100" dirty="0" err="1">
                <a:latin typeface="Century Gothic" pitchFamily="34" charset="0"/>
                <a:cs typeface="+mn-cs"/>
              </a:rPr>
              <a:t>une</a:t>
            </a:r>
            <a:r>
              <a:rPr lang="en-GB" sz="1100" dirty="0">
                <a:latin typeface="Century Gothic" pitchFamily="34" charset="0"/>
                <a:cs typeface="+mn-cs"/>
              </a:rPr>
              <a:t> case correspond à </a:t>
            </a:r>
            <a:r>
              <a:rPr lang="en-GB" sz="1100" dirty="0" err="1">
                <a:latin typeface="Century Gothic" pitchFamily="34" charset="0"/>
                <a:cs typeface="+mn-cs"/>
              </a:rPr>
              <a:t>une</a:t>
            </a:r>
            <a:r>
              <a:rPr lang="en-GB" sz="1100" dirty="0">
                <a:latin typeface="Century Gothic" pitchFamily="34" charset="0"/>
                <a:cs typeface="+mn-cs"/>
              </a:rPr>
              <a:t> section du poster</a:t>
            </a:r>
          </a:p>
          <a:p>
            <a:pPr marL="173038" indent="-173038" fontAlgn="auto">
              <a:spcBef>
                <a:spcPts val="600"/>
              </a:spcBef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l"/>
              <a:defRPr/>
            </a:pPr>
            <a:r>
              <a:rPr lang="en-GB" sz="1100" dirty="0" err="1">
                <a:latin typeface="Century Gothic" pitchFamily="34" charset="0"/>
                <a:cs typeface="+mn-cs"/>
              </a:rPr>
              <a:t>Vous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pouvez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créer</a:t>
            </a:r>
            <a:r>
              <a:rPr lang="en-GB" sz="1100" dirty="0">
                <a:latin typeface="Century Gothic" pitchFamily="34" charset="0"/>
                <a:cs typeface="+mn-cs"/>
              </a:rPr>
              <a:t> </a:t>
            </a:r>
            <a:r>
              <a:rPr lang="en-GB" sz="1100" dirty="0" err="1">
                <a:latin typeface="Century Gothic" pitchFamily="34" charset="0"/>
                <a:cs typeface="+mn-cs"/>
              </a:rPr>
              <a:t>votre</a:t>
            </a:r>
            <a:r>
              <a:rPr lang="en-GB" sz="1100" dirty="0">
                <a:latin typeface="Century Gothic" pitchFamily="34" charset="0"/>
                <a:cs typeface="+mn-cs"/>
              </a:rPr>
              <a:t> poster sur un </a:t>
            </a:r>
            <a:r>
              <a:rPr lang="en-GB" sz="1100" dirty="0" err="1">
                <a:latin typeface="Century Gothic" pitchFamily="34" charset="0"/>
                <a:cs typeface="+mn-cs"/>
              </a:rPr>
              <a:t>ordinateur</a:t>
            </a:r>
            <a:r>
              <a:rPr lang="en-GB" sz="1100" dirty="0">
                <a:latin typeface="Century Gothic" pitchFamily="34" charset="0"/>
                <a:cs typeface="+mn-cs"/>
              </a:rPr>
              <a:t>, </a:t>
            </a:r>
            <a:r>
              <a:rPr lang="en-GB" sz="1100" dirty="0" err="1">
                <a:latin typeface="Century Gothic" pitchFamily="34" charset="0"/>
                <a:cs typeface="+mn-cs"/>
              </a:rPr>
              <a:t>ou</a:t>
            </a:r>
            <a:r>
              <a:rPr lang="en-GB" sz="1100" dirty="0">
                <a:latin typeface="Century Gothic" pitchFamily="34" charset="0"/>
                <a:cs typeface="+mn-cs"/>
              </a:rPr>
              <a:t> à la main</a:t>
            </a:r>
            <a:endParaRPr lang="en-GB" sz="1200" dirty="0">
              <a:latin typeface="Century Gothic" pitchFamily="34" charset="0"/>
              <a:cs typeface="+mn-cs"/>
            </a:endParaRPr>
          </a:p>
        </p:txBody>
      </p:sp>
      <p:sp>
        <p:nvSpPr>
          <p:cNvPr id="16390" name="Rectangle 31"/>
          <p:cNvSpPr>
            <a:spLocks noChangeArrowheads="1"/>
          </p:cNvSpPr>
          <p:nvPr/>
        </p:nvSpPr>
        <p:spPr bwMode="auto">
          <a:xfrm>
            <a:off x="0" y="4953000"/>
            <a:ext cx="2520950" cy="141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6213"/>
            <a:r>
              <a:rPr lang="en-GB" sz="1600" b="1">
                <a:latin typeface="Century Gothic" pitchFamily="34" charset="0"/>
              </a:rPr>
              <a:t>Conseils pour expliquer une idée</a:t>
            </a:r>
            <a:endParaRPr lang="en-GB" sz="1600">
              <a:latin typeface="Century Gothic" pitchFamily="34" charset="0"/>
            </a:endParaRPr>
          </a:p>
          <a:p>
            <a:pPr marL="177800" indent="-176213">
              <a:spcBef>
                <a:spcPts val="600"/>
              </a:spcBef>
              <a:buFont typeface="Wingdings" pitchFamily="2" charset="2"/>
              <a:buChar char="l"/>
            </a:pPr>
            <a:r>
              <a:rPr lang="en-GB" sz="1100">
                <a:latin typeface="Century Gothic" pitchFamily="34" charset="0"/>
              </a:rPr>
              <a:t>Le texte doit être clair et concis</a:t>
            </a:r>
          </a:p>
          <a:p>
            <a:pPr marL="177800" indent="-176213">
              <a:spcBef>
                <a:spcPts val="600"/>
              </a:spcBef>
              <a:buFont typeface="Wingdings" pitchFamily="2" charset="2"/>
              <a:buChar char="l"/>
            </a:pPr>
            <a:r>
              <a:rPr lang="en-GB" sz="1100">
                <a:latin typeface="Century Gothic" pitchFamily="34" charset="0"/>
              </a:rPr>
              <a:t>Réfléchir aux mots et aux images qui permettent d’attirer l’attention</a:t>
            </a:r>
            <a:endParaRPr lang="en-GB" sz="1200">
              <a:latin typeface="Century Gothic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52700" y="5084763"/>
            <a:ext cx="1820863" cy="12969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3" name="TextBox 32"/>
          <p:cNvSpPr txBox="1"/>
          <p:nvPr/>
        </p:nvSpPr>
        <p:spPr>
          <a:xfrm>
            <a:off x="1905000" y="39688"/>
            <a:ext cx="5761038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Communiquer</a:t>
            </a:r>
            <a:r>
              <a:rPr lang="en-GB" sz="36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 des </a:t>
            </a:r>
            <a:r>
              <a:rPr lang="en-GB" sz="3600" dirty="0" err="1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rPr>
              <a:t>idées</a:t>
            </a:r>
            <a:endParaRPr lang="en-GB" sz="3600" dirty="0">
              <a:solidFill>
                <a:schemeClr val="accent6">
                  <a:lumMod val="75000"/>
                </a:schemeClr>
              </a:solidFill>
              <a:latin typeface="Century Gothic" pitchFamily="34" charset="0"/>
              <a:cs typeface="+mn-cs"/>
            </a:endParaRPr>
          </a:p>
        </p:txBody>
      </p:sp>
      <p:grpSp>
        <p:nvGrpSpPr>
          <p:cNvPr id="3" name="Group 33"/>
          <p:cNvGrpSpPr>
            <a:grpSpLocks/>
          </p:cNvGrpSpPr>
          <p:nvPr/>
        </p:nvGrpSpPr>
        <p:grpSpPr bwMode="auto">
          <a:xfrm>
            <a:off x="2155825" y="1216025"/>
            <a:ext cx="4710113" cy="3671888"/>
            <a:chOff x="2195736" y="1340768"/>
            <a:chExt cx="4710964" cy="3672408"/>
          </a:xfrm>
        </p:grpSpPr>
        <p:sp>
          <p:nvSpPr>
            <p:cNvPr id="41" name="TextBox 40"/>
            <p:cNvSpPr txBox="1"/>
            <p:nvPr/>
          </p:nvSpPr>
          <p:spPr>
            <a:xfrm>
              <a:off x="4529783" y="1340768"/>
              <a:ext cx="215939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2</a:t>
              </a: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572653" y="1378873"/>
              <a:ext cx="2334047" cy="1224136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2237018" y="1378873"/>
              <a:ext cx="2335635" cy="122413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529783" y="2564904"/>
              <a:ext cx="215939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4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4572653" y="2603010"/>
              <a:ext cx="2334047" cy="1211434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237018" y="2603010"/>
              <a:ext cx="2335635" cy="121619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529783" y="3763636"/>
              <a:ext cx="215939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6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572653" y="3816031"/>
              <a:ext cx="2334047" cy="1197145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195736" y="3763636"/>
              <a:ext cx="215939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5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2237018" y="3816031"/>
              <a:ext cx="2335635" cy="1197145"/>
            </a:xfrm>
            <a:prstGeom prst="rect">
              <a:avLst/>
            </a:prstGeom>
            <a:noFill/>
            <a:ln w="127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195736" y="1340768"/>
              <a:ext cx="215939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1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195736" y="2564904"/>
              <a:ext cx="215939" cy="27626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3</a:t>
              </a:r>
            </a:p>
          </p:txBody>
        </p:sp>
      </p:grpSp>
      <p:sp>
        <p:nvSpPr>
          <p:cNvPr id="16394" name="Rectangle 34"/>
          <p:cNvSpPr>
            <a:spLocks noChangeArrowheads="1"/>
          </p:cNvSpPr>
          <p:nvPr/>
        </p:nvSpPr>
        <p:spPr bwMode="auto">
          <a:xfrm>
            <a:off x="4419600" y="4833938"/>
            <a:ext cx="25146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7800" indent="-177800"/>
            <a:r>
              <a:rPr lang="en-GB" sz="1600" b="1">
                <a:latin typeface="Century Gothic" pitchFamily="34" charset="0"/>
              </a:rPr>
              <a:t>Conseils pour présenter la recherche</a:t>
            </a:r>
            <a:endParaRPr lang="en-GB" sz="1600">
              <a:latin typeface="Century Gothic" pitchFamily="34" charset="0"/>
            </a:endParaRP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l"/>
            </a:pPr>
            <a:r>
              <a:rPr lang="en-GB" sz="1100">
                <a:latin typeface="Century Gothic" pitchFamily="34" charset="0"/>
              </a:rPr>
              <a:t>Utiliser des sections pour : les informations de contexte, la méthode, les résultats, les conclusions.</a:t>
            </a:r>
          </a:p>
          <a:p>
            <a:pPr marL="177800" indent="-177800">
              <a:spcBef>
                <a:spcPts val="600"/>
              </a:spcBef>
              <a:buFont typeface="Wingdings" pitchFamily="2" charset="2"/>
              <a:buChar char="l"/>
            </a:pPr>
            <a:r>
              <a:rPr lang="en-GB" sz="1100">
                <a:latin typeface="Century Gothic" pitchFamily="34" charset="0"/>
              </a:rPr>
              <a:t>Utiliser des graphiques et des diagrammes</a:t>
            </a:r>
            <a:endParaRPr lang="en-GB" sz="1200">
              <a:latin typeface="Century Gothic" pitchFamily="34" charset="0"/>
            </a:endParaRPr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6875463" y="762000"/>
            <a:ext cx="2449512" cy="5640388"/>
            <a:chOff x="6876256" y="836712"/>
            <a:chExt cx="2448272" cy="5640288"/>
          </a:xfrm>
        </p:grpSpPr>
        <p:sp>
          <p:nvSpPr>
            <p:cNvPr id="63" name="Rectangle 62"/>
            <p:cNvSpPr/>
            <p:nvPr/>
          </p:nvSpPr>
          <p:spPr>
            <a:xfrm>
              <a:off x="6876256" y="836712"/>
              <a:ext cx="2267744" cy="5640288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64" name="TextBox 50"/>
            <p:cNvSpPr txBox="1"/>
            <p:nvPr/>
          </p:nvSpPr>
          <p:spPr>
            <a:xfrm>
              <a:off x="6947657" y="836712"/>
              <a:ext cx="2376871" cy="4619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200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La checklist de la communication </a:t>
              </a:r>
              <a:r>
                <a:rPr lang="en-GB" sz="1200" dirty="0" err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efficace</a:t>
              </a:r>
              <a:endParaRPr lang="en-GB" sz="1200" dirty="0">
                <a:solidFill>
                  <a:schemeClr val="accent6">
                    <a:lumMod val="75000"/>
                  </a:schemeClr>
                </a:solidFill>
                <a:latin typeface="Century Gothic" pitchFamily="34" charset="0"/>
                <a:cs typeface="+mn-cs"/>
              </a:endParaRPr>
            </a:p>
          </p:txBody>
        </p:sp>
        <p:sp>
          <p:nvSpPr>
            <p:cNvPr id="65" name="TextBox 51"/>
            <p:cNvSpPr txBox="1"/>
            <p:nvPr/>
          </p:nvSpPr>
          <p:spPr>
            <a:xfrm>
              <a:off x="6938137" y="1293904"/>
              <a:ext cx="1977024" cy="1323952"/>
            </a:xfrm>
            <a:prstGeom prst="rect">
              <a:avLst/>
            </a:prstGeom>
            <a:noFill/>
            <a:ln w="3175">
              <a:noFill/>
            </a:ln>
          </p:spPr>
          <p:txBody>
            <a:bodyPr>
              <a:spAutoFit/>
            </a:bodyPr>
            <a:lstStyle/>
            <a:p>
              <a:pPr fontAlgn="auto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fr-FR" sz="1000" b="1" dirty="0">
                  <a:latin typeface="Century Gothic" pitchFamily="34" charset="0"/>
                  <a:cs typeface="+mn-cs"/>
                </a:rPr>
                <a:t>Est-ce que le contenu est</a:t>
              </a:r>
              <a:br>
                <a:rPr lang="fr-FR" sz="1000" b="1" dirty="0">
                  <a:latin typeface="Century Gothic" pitchFamily="34" charset="0"/>
                  <a:cs typeface="+mn-cs"/>
                </a:rPr>
              </a:br>
              <a:r>
                <a:rPr lang="fr-FR" sz="1000" b="1" dirty="0">
                  <a:latin typeface="Century Gothic" pitchFamily="34" charset="0"/>
                  <a:cs typeface="+mn-cs"/>
                </a:rPr>
                <a:t>        </a:t>
              </a:r>
              <a:r>
                <a:rPr lang="fr-FR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clair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fr-FR" sz="1000" dirty="0">
                  <a:latin typeface="Century Gothic" pitchFamily="34" charset="0"/>
                  <a:cs typeface="+mn-cs"/>
                </a:rPr>
                <a:t>Le registre correspond-il à l’objectif et au public présent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fr-FR" sz="1000" dirty="0">
                  <a:latin typeface="Century Gothic" pitchFamily="34" charset="0"/>
                  <a:cs typeface="+mn-cs"/>
                </a:rPr>
                <a:t>Est-ce facile à comprendre ?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938137" y="4840316"/>
              <a:ext cx="2205508" cy="1554135"/>
            </a:xfrm>
            <a:prstGeom prst="rect">
              <a:avLst/>
            </a:prstGeom>
            <a:ln w="3175">
              <a:noFill/>
            </a:ln>
          </p:spPr>
          <p:txBody>
            <a:bodyPr>
              <a:spAutoFit/>
            </a:bodyPr>
            <a:lstStyle/>
            <a:p>
              <a:pPr marL="342900" indent="-342900" fontAlgn="auto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que le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contenu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est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cohérent</a:t>
              </a:r>
              <a:r>
                <a:rPr lang="en-GB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que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chaque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scène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ou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paragraphe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exprime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un message principal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Sont-ils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dans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un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ordre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logique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Sont-ils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liés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949244" y="3702099"/>
              <a:ext cx="2194401" cy="1169966"/>
            </a:xfrm>
            <a:prstGeom prst="rect">
              <a:avLst/>
            </a:prstGeom>
            <a:ln w="3175">
              <a:noFill/>
            </a:ln>
          </p:spPr>
          <p:txBody>
            <a:bodyPr>
              <a:sp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000" b="1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que le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contenu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est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correct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Avez-vous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mis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les explications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scientifiques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Avez-vous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utilisé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et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expliqué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les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termes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scientifiques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938137" y="2562294"/>
              <a:ext cx="2205508" cy="1169966"/>
            </a:xfrm>
            <a:prstGeom prst="rect">
              <a:avLst/>
            </a:prstGeom>
            <a:ln w="3175">
              <a:noFill/>
            </a:ln>
          </p:spPr>
          <p:txBody>
            <a:bodyPr>
              <a:spAutoFit/>
            </a:bodyPr>
            <a:lstStyle/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346CDC"/>
                </a:buClr>
                <a:buSzPct val="140000"/>
                <a:defRPr/>
              </a:pPr>
              <a:r>
                <a:rPr lang="en-GB" sz="1000" b="1" dirty="0">
                  <a:latin typeface="Century Gothic" pitchFamily="34" charset="0"/>
                  <a:cs typeface="+mn-cs"/>
                </a:rPr>
                <a:t>Est-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ce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que le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contenu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b="1" dirty="0" err="1">
                  <a:latin typeface="Century Gothic" pitchFamily="34" charset="0"/>
                  <a:cs typeface="+mn-cs"/>
                </a:rPr>
                <a:t>est</a:t>
              </a:r>
              <a:r>
                <a:rPr lang="en-GB" sz="1000" b="1" dirty="0">
                  <a:latin typeface="Century Gothic" pitchFamily="34" charset="0"/>
                  <a:cs typeface="+mn-cs"/>
                </a:rPr>
                <a:t> </a:t>
              </a:r>
              <a:br>
                <a:rPr lang="en-GB" sz="1000" b="1" dirty="0">
                  <a:latin typeface="Century Gothic" pitchFamily="34" charset="0"/>
                  <a:cs typeface="+mn-cs"/>
                </a:rPr>
              </a:br>
              <a:r>
                <a:rPr lang="en-GB" sz="1000" b="1" dirty="0" err="1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concret</a:t>
              </a:r>
              <a:r>
                <a:rPr lang="en-GB" sz="1000" b="1" dirty="0">
                  <a:solidFill>
                    <a:schemeClr val="accent6">
                      <a:lumMod val="75000"/>
                    </a:schemeClr>
                  </a:solidFill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>
                  <a:latin typeface="Century Gothic" pitchFamily="34" charset="0"/>
                  <a:cs typeface="+mn-cs"/>
                </a:rPr>
                <a:t>Des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exemples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sont-ils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présentés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  <a:p>
              <a:pPr marL="180975" indent="-180975" fontAlgn="auto">
                <a:spcBef>
                  <a:spcPts val="600"/>
                </a:spcBef>
                <a:spcAft>
                  <a:spcPts val="0"/>
                </a:spcAft>
                <a:buClr>
                  <a:srgbClr val="006800"/>
                </a:buClr>
                <a:buSzPct val="100000"/>
                <a:buFont typeface="Wingdings" pitchFamily="2" charset="2"/>
                <a:buChar char="l"/>
                <a:defRPr/>
              </a:pPr>
              <a:r>
                <a:rPr lang="en-GB" sz="1000" dirty="0" err="1">
                  <a:latin typeface="Century Gothic" pitchFamily="34" charset="0"/>
                  <a:cs typeface="+mn-cs"/>
                </a:rPr>
                <a:t>Avez-vous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utilisé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des mots </a:t>
              </a:r>
              <a:r>
                <a:rPr lang="en-GB" sz="1000" dirty="0" err="1">
                  <a:latin typeface="Century Gothic" pitchFamily="34" charset="0"/>
                  <a:cs typeface="+mn-cs"/>
                </a:rPr>
                <a:t>frappants</a:t>
              </a:r>
              <a:r>
                <a:rPr lang="en-GB" sz="1000" dirty="0">
                  <a:latin typeface="Century Gothic" pitchFamily="34" charset="0"/>
                  <a:cs typeface="+mn-cs"/>
                </a:rPr>
                <a:t> ?</a:t>
              </a:r>
            </a:p>
          </p:txBody>
        </p:sp>
      </p:grp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Affichage à l'écran (4:3)</PresentationFormat>
  <Paragraphs>37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Meriem Fresson</dc:creator>
  <cp:lastModifiedBy>Meriem Fresson</cp:lastModifiedBy>
  <cp:revision>3</cp:revision>
  <dcterms:created xsi:type="dcterms:W3CDTF">2016-11-18T16:23:17Z</dcterms:created>
  <dcterms:modified xsi:type="dcterms:W3CDTF">2016-11-18T16:24:07Z</dcterms:modified>
</cp:coreProperties>
</file>