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41EA2-DAD5-4975-B8A2-705148E16A0C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02E3D-9711-4C1C-A339-0509F1D2C8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b="1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835EA-2F34-4FBB-ADA4-8FB18A5E68C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"/>
          <p:cNvGrpSpPr/>
          <p:nvPr userDrawn="1"/>
        </p:nvGrpSpPr>
        <p:grpSpPr>
          <a:xfrm>
            <a:off x="0" y="6504124"/>
            <a:ext cx="9144000" cy="353876"/>
            <a:chOff x="0" y="6525344"/>
            <a:chExt cx="9144000" cy="353876"/>
          </a:xfrm>
          <a:solidFill>
            <a:srgbClr val="006800"/>
          </a:solidFill>
        </p:grpSpPr>
        <p:sp>
          <p:nvSpPr>
            <p:cNvPr id="4" name="Rectangle 3"/>
            <p:cNvSpPr/>
            <p:nvPr/>
          </p:nvSpPr>
          <p:spPr>
            <a:xfrm rot="5400000">
              <a:off x="4395062" y="2130283"/>
              <a:ext cx="353875" cy="9144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6372200" y="6525344"/>
              <a:ext cx="2088232" cy="33855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Fiches </a:t>
              </a:r>
              <a:r>
                <a:rPr lang="en-GB" sz="1600" dirty="0" err="1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apprenants</a:t>
              </a:r>
              <a:endPara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/>
          <p:nvPr/>
        </p:nvCxnSpPr>
        <p:spPr>
          <a:xfrm>
            <a:off x="7127875" y="4508500"/>
            <a:ext cx="503238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704138" y="0"/>
            <a:ext cx="1404937" cy="641350"/>
            <a:chOff x="7703840" y="0"/>
            <a:chExt cx="1405458" cy="641606"/>
          </a:xfrm>
        </p:grpSpPr>
        <p:sp>
          <p:nvSpPr>
            <p:cNvPr id="6170" name="TextBox 68"/>
            <p:cNvSpPr txBox="1">
              <a:spLocks noChangeArrowheads="1"/>
            </p:cNvSpPr>
            <p:nvPr/>
          </p:nvSpPr>
          <p:spPr bwMode="auto">
            <a:xfrm>
              <a:off x="7703840" y="0"/>
              <a:ext cx="90140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3</a:t>
              </a:r>
            </a:p>
          </p:txBody>
        </p:sp>
        <p:pic>
          <p:nvPicPr>
            <p:cNvPr id="6171" name="Picture 69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" name="TextBox 70"/>
          <p:cNvSpPr txBox="1"/>
          <p:nvPr/>
        </p:nvSpPr>
        <p:spPr>
          <a:xfrm>
            <a:off x="1728788" y="392113"/>
            <a:ext cx="67643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Guide de </a:t>
            </a:r>
            <a:r>
              <a:rPr lang="en-GB" sz="24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réflexion 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: </a:t>
            </a:r>
            <a:r>
              <a:rPr lang="en-GB" sz="24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comportement éthique</a:t>
            </a:r>
            <a:endParaRPr lang="en-GB" sz="24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149" name="TextBox 82"/>
          <p:cNvSpPr txBox="1">
            <a:spLocks noChangeArrowheads="1"/>
          </p:cNvSpPr>
          <p:nvPr/>
        </p:nvSpPr>
        <p:spPr bwMode="auto">
          <a:xfrm>
            <a:off x="330200" y="3182938"/>
            <a:ext cx="36734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entury Gothic" pitchFamily="34" charset="0"/>
              </a:rPr>
              <a:t>Vos décisions sont basées sur des règles qui, selon vous, doivent être suivies dans tous les cas, par exemple :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14338" y="3871913"/>
            <a:ext cx="3455987" cy="2416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400" dirty="0">
                <a:latin typeface="Century Gothic" pitchFamily="34" charset="0"/>
                <a:cs typeface="+mn-cs"/>
              </a:rPr>
              <a:t>Ce </a:t>
            </a:r>
            <a:r>
              <a:rPr lang="en-GB" sz="1400" dirty="0" err="1">
                <a:latin typeface="Century Gothic" pitchFamily="34" charset="0"/>
                <a:cs typeface="+mn-cs"/>
              </a:rPr>
              <a:t>n’est</a:t>
            </a:r>
            <a:r>
              <a:rPr lang="en-GB" sz="1400" dirty="0">
                <a:latin typeface="Century Gothic" pitchFamily="34" charset="0"/>
                <a:cs typeface="+mn-cs"/>
              </a:rPr>
              <a:t> pas </a:t>
            </a:r>
            <a:r>
              <a:rPr lang="en-GB" sz="1400" dirty="0" err="1">
                <a:latin typeface="Century Gothic" pitchFamily="34" charset="0"/>
                <a:cs typeface="+mn-cs"/>
              </a:rPr>
              <a:t>bien</a:t>
            </a:r>
            <a:r>
              <a:rPr lang="en-GB" sz="1400" dirty="0">
                <a:latin typeface="Century Gothic" pitchFamily="34" charset="0"/>
                <a:cs typeface="+mn-cs"/>
              </a:rPr>
              <a:t> de </a:t>
            </a:r>
            <a:r>
              <a:rPr lang="en-GB" sz="1400" dirty="0" err="1">
                <a:latin typeface="Century Gothic" pitchFamily="34" charset="0"/>
                <a:cs typeface="+mn-cs"/>
              </a:rPr>
              <a:t>mentir</a:t>
            </a:r>
            <a:r>
              <a:rPr lang="en-GB" sz="1400" dirty="0">
                <a:latin typeface="Century Gothic" pitchFamily="34" charset="0"/>
                <a:cs typeface="+mn-cs"/>
              </a:rPr>
              <a:t> </a:t>
            </a:r>
            <a:r>
              <a:rPr lang="en-GB" sz="1400" dirty="0" err="1">
                <a:latin typeface="Century Gothic" pitchFamily="34" charset="0"/>
                <a:cs typeface="+mn-cs"/>
              </a:rPr>
              <a:t>ou</a:t>
            </a:r>
            <a:r>
              <a:rPr lang="en-GB" sz="1400" dirty="0">
                <a:latin typeface="Century Gothic" pitchFamily="34" charset="0"/>
                <a:cs typeface="+mn-cs"/>
              </a:rPr>
              <a:t> de </a:t>
            </a:r>
            <a:r>
              <a:rPr lang="en-GB" sz="1400" dirty="0" err="1">
                <a:latin typeface="Century Gothic" pitchFamily="34" charset="0"/>
                <a:cs typeface="+mn-cs"/>
              </a:rPr>
              <a:t>tricher</a:t>
            </a:r>
            <a:endParaRPr lang="en-GB" sz="1400" dirty="0">
              <a:latin typeface="Century Gothic" pitchFamily="34" charset="0"/>
              <a:cs typeface="+mn-cs"/>
            </a:endParaRP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400" dirty="0">
                <a:latin typeface="Century Gothic" pitchFamily="34" charset="0"/>
                <a:cs typeface="+mn-cs"/>
              </a:rPr>
              <a:t>Ce </a:t>
            </a:r>
            <a:r>
              <a:rPr lang="en-GB" sz="1400" dirty="0" err="1">
                <a:latin typeface="Century Gothic" pitchFamily="34" charset="0"/>
                <a:cs typeface="+mn-cs"/>
              </a:rPr>
              <a:t>n’est</a:t>
            </a:r>
            <a:r>
              <a:rPr lang="en-GB" sz="1400" dirty="0">
                <a:latin typeface="Century Gothic" pitchFamily="34" charset="0"/>
                <a:cs typeface="+mn-cs"/>
              </a:rPr>
              <a:t> pas </a:t>
            </a:r>
            <a:r>
              <a:rPr lang="en-GB" sz="1400" dirty="0" err="1">
                <a:latin typeface="Century Gothic" pitchFamily="34" charset="0"/>
                <a:cs typeface="+mn-cs"/>
              </a:rPr>
              <a:t>bien</a:t>
            </a:r>
            <a:r>
              <a:rPr lang="en-GB" sz="1400" dirty="0">
                <a:latin typeface="Century Gothic" pitchFamily="34" charset="0"/>
                <a:cs typeface="+mn-cs"/>
              </a:rPr>
              <a:t> de </a:t>
            </a:r>
            <a:r>
              <a:rPr lang="en-GB" sz="1400" dirty="0" err="1">
                <a:latin typeface="Century Gothic" pitchFamily="34" charset="0"/>
                <a:cs typeface="+mn-cs"/>
              </a:rPr>
              <a:t>voler</a:t>
            </a:r>
            <a:endParaRPr lang="en-GB" sz="1400" dirty="0">
              <a:latin typeface="Century Gothic" pitchFamily="34" charset="0"/>
              <a:cs typeface="+mn-cs"/>
            </a:endParaRP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400" dirty="0" err="1">
                <a:latin typeface="Century Gothic" pitchFamily="34" charset="0"/>
                <a:cs typeface="+mn-cs"/>
              </a:rPr>
              <a:t>Tous</a:t>
            </a:r>
            <a:r>
              <a:rPr lang="en-GB" sz="1400" dirty="0">
                <a:latin typeface="Century Gothic" pitchFamily="34" charset="0"/>
                <a:cs typeface="+mn-cs"/>
              </a:rPr>
              <a:t> les </a:t>
            </a:r>
            <a:r>
              <a:rPr lang="en-GB" sz="1400" dirty="0" err="1">
                <a:latin typeface="Century Gothic" pitchFamily="34" charset="0"/>
                <a:cs typeface="+mn-cs"/>
              </a:rPr>
              <a:t>êtres</a:t>
            </a:r>
            <a:r>
              <a:rPr lang="en-GB" sz="1400" dirty="0">
                <a:latin typeface="Century Gothic" pitchFamily="34" charset="0"/>
                <a:cs typeface="+mn-cs"/>
              </a:rPr>
              <a:t> </a:t>
            </a:r>
            <a:r>
              <a:rPr lang="en-GB" sz="1400" dirty="0" err="1">
                <a:latin typeface="Century Gothic" pitchFamily="34" charset="0"/>
                <a:cs typeface="+mn-cs"/>
              </a:rPr>
              <a:t>vivants</a:t>
            </a:r>
            <a:r>
              <a:rPr lang="en-GB" sz="1400" dirty="0">
                <a:latin typeface="Century Gothic" pitchFamily="34" charset="0"/>
                <a:cs typeface="+mn-cs"/>
              </a:rPr>
              <a:t> </a:t>
            </a:r>
            <a:r>
              <a:rPr lang="en-GB" sz="1400" dirty="0" err="1">
                <a:latin typeface="Century Gothic" pitchFamily="34" charset="0"/>
                <a:cs typeface="+mn-cs"/>
              </a:rPr>
              <a:t>ont</a:t>
            </a:r>
            <a:r>
              <a:rPr lang="en-GB" sz="1400" dirty="0">
                <a:latin typeface="Century Gothic" pitchFamily="34" charset="0"/>
                <a:cs typeface="+mn-cs"/>
              </a:rPr>
              <a:t> le droit à la vie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400" dirty="0">
                <a:latin typeface="Century Gothic" pitchFamily="34" charset="0"/>
                <a:cs typeface="+mn-cs"/>
              </a:rPr>
              <a:t>Tous les </a:t>
            </a:r>
            <a:r>
              <a:rPr lang="en-GB" sz="1400" dirty="0" err="1">
                <a:latin typeface="Century Gothic" pitchFamily="34" charset="0"/>
                <a:cs typeface="+mn-cs"/>
              </a:rPr>
              <a:t>êtres</a:t>
            </a:r>
            <a:r>
              <a:rPr lang="en-GB" sz="1400" dirty="0">
                <a:latin typeface="Century Gothic" pitchFamily="34" charset="0"/>
                <a:cs typeface="+mn-cs"/>
              </a:rPr>
              <a:t> </a:t>
            </a:r>
            <a:r>
              <a:rPr lang="en-GB" sz="1400" dirty="0" err="1">
                <a:latin typeface="Century Gothic" pitchFamily="34" charset="0"/>
                <a:cs typeface="+mn-cs"/>
              </a:rPr>
              <a:t>humains</a:t>
            </a:r>
            <a:r>
              <a:rPr lang="en-GB" sz="1400" dirty="0">
                <a:latin typeface="Century Gothic" pitchFamily="34" charset="0"/>
                <a:cs typeface="+mn-cs"/>
              </a:rPr>
              <a:t> </a:t>
            </a:r>
            <a:r>
              <a:rPr lang="en-GB" sz="1400" dirty="0" err="1">
                <a:latin typeface="Century Gothic" pitchFamily="34" charset="0"/>
                <a:cs typeface="+mn-cs"/>
              </a:rPr>
              <a:t>ont</a:t>
            </a:r>
            <a:r>
              <a:rPr lang="en-GB" sz="1400" dirty="0">
                <a:latin typeface="Century Gothic" pitchFamily="34" charset="0"/>
                <a:cs typeface="+mn-cs"/>
              </a:rPr>
              <a:t> le droit à la santé 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400" dirty="0">
                <a:latin typeface="Century Gothic" pitchFamily="34" charset="0"/>
                <a:cs typeface="+mn-cs"/>
              </a:rPr>
              <a:t>Aider les </a:t>
            </a:r>
            <a:r>
              <a:rPr lang="fr-FR" sz="1400" dirty="0">
                <a:latin typeface="Century Gothic" pitchFamily="34" charset="0"/>
                <a:cs typeface="+mn-cs"/>
              </a:rPr>
              <a:t>autres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400" dirty="0">
                <a:latin typeface="Century Gothic" pitchFamily="34" charset="0"/>
                <a:cs typeface="+mn-cs"/>
              </a:rPr>
              <a:t>Respecter les opinions des autres</a:t>
            </a:r>
          </a:p>
        </p:txBody>
      </p:sp>
      <p:sp>
        <p:nvSpPr>
          <p:cNvPr id="6151" name="Rectangle 97"/>
          <p:cNvSpPr>
            <a:spLocks noChangeArrowheads="1"/>
          </p:cNvSpPr>
          <p:nvPr/>
        </p:nvSpPr>
        <p:spPr bwMode="auto">
          <a:xfrm>
            <a:off x="1692275" y="2268538"/>
            <a:ext cx="1960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Century Gothic" pitchFamily="34" charset="0"/>
              </a:rPr>
              <a:t>Suivre les règles</a:t>
            </a:r>
          </a:p>
        </p:txBody>
      </p:sp>
      <p:pic>
        <p:nvPicPr>
          <p:cNvPr id="37" name="Picture 36" descr="rule boo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850" y="1916113"/>
            <a:ext cx="1360488" cy="1266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Rectangle 19"/>
          <p:cNvSpPr/>
          <p:nvPr/>
        </p:nvSpPr>
        <p:spPr>
          <a:xfrm>
            <a:off x="323850" y="1765300"/>
            <a:ext cx="3671888" cy="4471988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  <a:effectLst>
            <a:outerShdw blurRad="1905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4321175" y="1611313"/>
            <a:ext cx="4787900" cy="1554162"/>
          </a:xfrm>
          <a:prstGeom prst="rect">
            <a:avLst/>
          </a:prstGeom>
          <a:solidFill>
            <a:srgbClr val="FFFFFF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 err="1">
                <a:latin typeface="Century Gothic" pitchFamily="34" charset="0"/>
                <a:cs typeface="+mn-cs"/>
              </a:rPr>
              <a:t>Exemple</a:t>
            </a:r>
            <a:r>
              <a:rPr lang="en-GB" sz="1400" b="1" dirty="0">
                <a:latin typeface="Century Gothic" pitchFamily="34" charset="0"/>
                <a:cs typeface="+mn-cs"/>
              </a:rPr>
              <a:t>:</a:t>
            </a:r>
          </a:p>
          <a:p>
            <a:pPr marL="180975" indent="-180975" fontAlgn="auto"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300" dirty="0" err="1">
                <a:latin typeface="Century Gothic" pitchFamily="34" charset="0"/>
                <a:cs typeface="+mn-cs"/>
              </a:rPr>
              <a:t>Une</a:t>
            </a:r>
            <a:r>
              <a:rPr lang="en-GB" sz="1300" dirty="0">
                <a:latin typeface="Century Gothic" pitchFamily="34" charset="0"/>
                <a:cs typeface="+mn-cs"/>
              </a:rPr>
              <a:t> femme </a:t>
            </a:r>
            <a:r>
              <a:rPr lang="en-GB" sz="1300" dirty="0" err="1">
                <a:latin typeface="Century Gothic" pitchFamily="34" charset="0"/>
                <a:cs typeface="+mn-cs"/>
              </a:rPr>
              <a:t>est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très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malade</a:t>
            </a:r>
            <a:r>
              <a:rPr lang="en-GB" sz="1300" dirty="0">
                <a:latin typeface="Century Gothic" pitchFamily="34" charset="0"/>
                <a:cs typeface="+mn-cs"/>
              </a:rPr>
              <a:t>, </a:t>
            </a:r>
            <a:r>
              <a:rPr lang="en-GB" sz="1300" dirty="0" err="1">
                <a:latin typeface="Century Gothic" pitchFamily="34" charset="0"/>
                <a:cs typeface="+mn-cs"/>
              </a:rPr>
              <a:t>mais</a:t>
            </a:r>
            <a:r>
              <a:rPr lang="en-GB" sz="1300" dirty="0">
                <a:latin typeface="Century Gothic" pitchFamily="34" charset="0"/>
                <a:cs typeface="+mn-cs"/>
              </a:rPr>
              <a:t> son </a:t>
            </a:r>
            <a:r>
              <a:rPr lang="en-GB" sz="1300" dirty="0" err="1">
                <a:latin typeface="Century Gothic" pitchFamily="34" charset="0"/>
                <a:cs typeface="+mn-cs"/>
              </a:rPr>
              <a:t>mari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n’a</a:t>
            </a:r>
            <a:r>
              <a:rPr lang="en-GB" sz="1300" dirty="0">
                <a:latin typeface="Century Gothic" pitchFamily="34" charset="0"/>
                <a:cs typeface="+mn-cs"/>
              </a:rPr>
              <a:t> pas </a:t>
            </a:r>
            <a:r>
              <a:rPr lang="en-GB" sz="1300" dirty="0" err="1">
                <a:latin typeface="Century Gothic" pitchFamily="34" charset="0"/>
                <a:cs typeface="+mn-cs"/>
              </a:rPr>
              <a:t>l’argent</a:t>
            </a:r>
            <a:r>
              <a:rPr lang="en-GB" sz="1300" dirty="0">
                <a:latin typeface="Century Gothic" pitchFamily="34" charset="0"/>
                <a:cs typeface="+mn-cs"/>
              </a:rPr>
              <a:t> pour payer le </a:t>
            </a:r>
            <a:r>
              <a:rPr lang="en-GB" sz="1300" dirty="0" err="1">
                <a:latin typeface="Century Gothic" pitchFamily="34" charset="0"/>
                <a:cs typeface="+mn-cs"/>
              </a:rPr>
              <a:t>médicament</a:t>
            </a:r>
            <a:r>
              <a:rPr lang="en-GB" sz="1300" dirty="0">
                <a:latin typeface="Century Gothic" pitchFamily="34" charset="0"/>
                <a:cs typeface="+mn-cs"/>
              </a:rPr>
              <a:t> qui </a:t>
            </a:r>
            <a:r>
              <a:rPr lang="en-GB" sz="1300" dirty="0" err="1">
                <a:latin typeface="Century Gothic" pitchFamily="34" charset="0"/>
                <a:cs typeface="+mn-cs"/>
              </a:rPr>
              <a:t>lui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permettrait</a:t>
            </a:r>
            <a:r>
              <a:rPr lang="en-GB" sz="1300" dirty="0">
                <a:latin typeface="Century Gothic" pitchFamily="34" charset="0"/>
                <a:cs typeface="+mn-cs"/>
              </a:rPr>
              <a:t> de </a:t>
            </a:r>
            <a:r>
              <a:rPr lang="en-GB" sz="1300" dirty="0" err="1">
                <a:latin typeface="Century Gothic" pitchFamily="34" charset="0"/>
                <a:cs typeface="+mn-cs"/>
              </a:rPr>
              <a:t>guérir</a:t>
            </a:r>
            <a:r>
              <a:rPr lang="en-GB" sz="1300" dirty="0">
                <a:latin typeface="Century Gothic" pitchFamily="34" charset="0"/>
                <a:cs typeface="+mn-cs"/>
              </a:rPr>
              <a:t>. </a:t>
            </a:r>
            <a:r>
              <a:rPr lang="en-GB" sz="1300" dirty="0" err="1">
                <a:latin typeface="Century Gothic" pitchFamily="34" charset="0"/>
                <a:cs typeface="+mn-cs"/>
              </a:rPr>
              <a:t>Lors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d’une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visite</a:t>
            </a:r>
            <a:r>
              <a:rPr lang="en-GB" sz="1300" dirty="0">
                <a:latin typeface="Century Gothic" pitchFamily="34" charset="0"/>
                <a:cs typeface="+mn-cs"/>
              </a:rPr>
              <a:t> à </a:t>
            </a:r>
            <a:r>
              <a:rPr lang="en-GB" sz="1300" dirty="0" err="1">
                <a:latin typeface="Century Gothic" pitchFamily="34" charset="0"/>
                <a:cs typeface="+mn-cs"/>
              </a:rPr>
              <a:t>l’hôpital</a:t>
            </a:r>
            <a:r>
              <a:rPr lang="en-GB" sz="1300" dirty="0">
                <a:latin typeface="Century Gothic" pitchFamily="34" charset="0"/>
                <a:cs typeface="+mn-cs"/>
              </a:rPr>
              <a:t>, </a:t>
            </a:r>
            <a:r>
              <a:rPr lang="en-GB" sz="1300" dirty="0" err="1">
                <a:latin typeface="Century Gothic" pitchFamily="34" charset="0"/>
                <a:cs typeface="+mn-cs"/>
              </a:rPr>
              <a:t>il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voit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ce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médicament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dans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une</a:t>
            </a:r>
            <a:r>
              <a:rPr lang="en-GB" sz="1300" dirty="0">
                <a:latin typeface="Century Gothic" pitchFamily="34" charset="0"/>
                <a:cs typeface="+mn-cs"/>
              </a:rPr>
              <a:t> armoire </a:t>
            </a:r>
            <a:r>
              <a:rPr lang="en-GB" sz="1300" dirty="0" err="1">
                <a:latin typeface="Century Gothic" pitchFamily="34" charset="0"/>
                <a:cs typeface="+mn-cs"/>
              </a:rPr>
              <a:t>restée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ouverte</a:t>
            </a:r>
            <a:r>
              <a:rPr lang="en-GB" sz="1300" dirty="0">
                <a:latin typeface="Century Gothic" pitchFamily="34" charset="0"/>
                <a:cs typeface="+mn-cs"/>
              </a:rPr>
              <a:t>.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400" b="1" dirty="0">
                <a:latin typeface="Century Gothic" pitchFamily="34" charset="0"/>
                <a:cs typeface="+mn-cs"/>
              </a:rPr>
              <a:t>	</a:t>
            </a:r>
            <a:r>
              <a:rPr lang="en-GB" sz="1400" b="1" dirty="0" err="1">
                <a:latin typeface="Century Gothic" pitchFamily="34" charset="0"/>
                <a:cs typeface="+mn-cs"/>
              </a:rPr>
              <a:t>Doit-il</a:t>
            </a:r>
            <a:r>
              <a:rPr lang="en-GB" sz="1400" b="1" dirty="0">
                <a:latin typeface="Century Gothic" pitchFamily="34" charset="0"/>
                <a:cs typeface="+mn-cs"/>
              </a:rPr>
              <a:t> </a:t>
            </a:r>
            <a:r>
              <a:rPr lang="en-GB" sz="1400" b="1" dirty="0" err="1">
                <a:latin typeface="Century Gothic" pitchFamily="34" charset="0"/>
                <a:cs typeface="+mn-cs"/>
              </a:rPr>
              <a:t>prendre</a:t>
            </a:r>
            <a:r>
              <a:rPr lang="en-GB" sz="1400" b="1" dirty="0">
                <a:latin typeface="Century Gothic" pitchFamily="34" charset="0"/>
                <a:cs typeface="+mn-cs"/>
              </a:rPr>
              <a:t> le </a:t>
            </a:r>
            <a:r>
              <a:rPr lang="en-GB" sz="1400" b="1" dirty="0" err="1">
                <a:latin typeface="Century Gothic" pitchFamily="34" charset="0"/>
                <a:cs typeface="+mn-cs"/>
              </a:rPr>
              <a:t>médicament</a:t>
            </a:r>
            <a:r>
              <a:rPr lang="en-GB" sz="1400" b="1" dirty="0">
                <a:latin typeface="Century Gothic" pitchFamily="34" charset="0"/>
                <a:cs typeface="+mn-cs"/>
              </a:rPr>
              <a:t> ?</a:t>
            </a:r>
            <a:endParaRPr lang="en-GB" sz="1400" dirty="0">
              <a:latin typeface="Century Gothic" pitchFamily="34" charset="0"/>
              <a:cs typeface="+mn-cs"/>
            </a:endParaRPr>
          </a:p>
        </p:txBody>
      </p:sp>
      <p:sp>
        <p:nvSpPr>
          <p:cNvPr id="6155" name="TextBox 37"/>
          <p:cNvSpPr txBox="1">
            <a:spLocks noChangeArrowheads="1"/>
          </p:cNvSpPr>
          <p:nvPr/>
        </p:nvSpPr>
        <p:spPr bwMode="auto">
          <a:xfrm>
            <a:off x="250825" y="938213"/>
            <a:ext cx="87137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GB" sz="1700">
                <a:latin typeface="Century Gothic" pitchFamily="34" charset="0"/>
              </a:rPr>
              <a:t>La pensée éthique nous aide à determiner si quelque chose est bien ou mal. </a:t>
            </a:r>
          </a:p>
          <a:p>
            <a:pPr>
              <a:spcAft>
                <a:spcPts val="600"/>
              </a:spcAft>
            </a:pPr>
            <a:r>
              <a:rPr lang="en-GB" sz="1700">
                <a:latin typeface="Century Gothic" pitchFamily="34" charset="0"/>
              </a:rPr>
              <a:t>Les droits et devoirs est un type de pensée que nous pouvons utiliser.</a:t>
            </a:r>
          </a:p>
        </p:txBody>
      </p:sp>
      <p:sp>
        <p:nvSpPr>
          <p:cNvPr id="6156" name="Rectangle 39"/>
          <p:cNvSpPr>
            <a:spLocks noChangeArrowheads="1"/>
          </p:cNvSpPr>
          <p:nvPr/>
        </p:nvSpPr>
        <p:spPr bwMode="auto">
          <a:xfrm>
            <a:off x="1692275" y="2654300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GB" sz="1600" b="1">
                <a:latin typeface="Century Gothic" pitchFamily="34" charset="0"/>
              </a:rPr>
              <a:t>Ne vous inquiétez pas du résultat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92275" y="1836738"/>
            <a:ext cx="23034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Droits et devoirs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91025" y="3284538"/>
            <a:ext cx="2124075" cy="815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latin typeface="Century Gothic" pitchFamily="34" charset="0"/>
                <a:cs typeface="+mn-cs"/>
              </a:rPr>
              <a:t>Instructions :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400" b="1" dirty="0">
                <a:latin typeface="Century Gothic" pitchFamily="34" charset="0"/>
                <a:cs typeface="+mn-cs"/>
              </a:rPr>
              <a:t>1</a:t>
            </a:r>
            <a:r>
              <a:rPr lang="en-GB" sz="1400" dirty="0">
                <a:latin typeface="Century Gothic" pitchFamily="34" charset="0"/>
                <a:cs typeface="+mn-cs"/>
              </a:rPr>
              <a:t>	Faire </a:t>
            </a:r>
            <a:r>
              <a:rPr lang="en-GB" sz="1400" dirty="0" err="1">
                <a:latin typeface="Century Gothic" pitchFamily="34" charset="0"/>
                <a:cs typeface="+mn-cs"/>
              </a:rPr>
              <a:t>une</a:t>
            </a:r>
            <a:r>
              <a:rPr lang="en-GB" sz="1400" dirty="0">
                <a:latin typeface="Century Gothic" pitchFamily="34" charset="0"/>
                <a:cs typeface="+mn-cs"/>
              </a:rPr>
              <a:t> </a:t>
            </a:r>
            <a:r>
              <a:rPr lang="en-GB" sz="1400" dirty="0" err="1">
                <a:latin typeface="Century Gothic" pitchFamily="34" charset="0"/>
                <a:cs typeface="+mn-cs"/>
              </a:rPr>
              <a:t>liste</a:t>
            </a:r>
            <a:r>
              <a:rPr lang="en-GB" sz="1400" dirty="0">
                <a:latin typeface="Century Gothic" pitchFamily="34" charset="0"/>
                <a:cs typeface="+mn-cs"/>
              </a:rPr>
              <a:t> des </a:t>
            </a:r>
            <a:r>
              <a:rPr lang="en-GB" sz="1400" dirty="0" err="1">
                <a:latin typeface="Century Gothic" pitchFamily="34" charset="0"/>
                <a:cs typeface="+mn-cs"/>
              </a:rPr>
              <a:t>règles</a:t>
            </a:r>
            <a:r>
              <a:rPr lang="en-GB" sz="1400" dirty="0">
                <a:latin typeface="Century Gothic" pitchFamily="34" charset="0"/>
                <a:cs typeface="+mn-cs"/>
              </a:rPr>
              <a:t> </a:t>
            </a:r>
            <a:r>
              <a:rPr lang="en-GB" sz="1400" dirty="0" err="1">
                <a:latin typeface="Century Gothic" pitchFamily="34" charset="0"/>
                <a:cs typeface="+mn-cs"/>
              </a:rPr>
              <a:t>applicables</a:t>
            </a:r>
            <a:r>
              <a:rPr lang="en-GB" sz="1400" dirty="0">
                <a:latin typeface="Century Gothic" pitchFamily="34" charset="0"/>
                <a:cs typeface="+mn-cs"/>
              </a:rPr>
              <a:t> :</a:t>
            </a:r>
          </a:p>
        </p:txBody>
      </p:sp>
      <p:sp>
        <p:nvSpPr>
          <p:cNvPr id="6159" name="Rectangle 21"/>
          <p:cNvSpPr>
            <a:spLocks noChangeArrowheads="1"/>
          </p:cNvSpPr>
          <p:nvPr/>
        </p:nvSpPr>
        <p:spPr bwMode="auto">
          <a:xfrm>
            <a:off x="4391025" y="4149725"/>
            <a:ext cx="1512888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entury Gothic" pitchFamily="34" charset="0"/>
              </a:rPr>
              <a:t>Ce n’est pas bien de voler</a:t>
            </a:r>
          </a:p>
          <a:p>
            <a:endParaRPr lang="en-GB" sz="1400">
              <a:latin typeface="Century Gothic" pitchFamily="34" charset="0"/>
            </a:endParaRPr>
          </a:p>
          <a:p>
            <a:r>
              <a:rPr lang="en-GB" sz="1400">
                <a:latin typeface="Century Gothic" pitchFamily="34" charset="0"/>
              </a:rPr>
              <a:t>Tous les êtres humains ont le droit à la santé</a:t>
            </a:r>
          </a:p>
          <a:p>
            <a:endParaRPr lang="en-GB" sz="1400">
              <a:latin typeface="Century Gothic" pitchFamily="34" charset="0"/>
            </a:endParaRPr>
          </a:p>
          <a:p>
            <a:r>
              <a:rPr lang="en-GB" sz="1400">
                <a:latin typeface="Century Gothic" pitchFamily="34" charset="0"/>
              </a:rPr>
              <a:t>Aider les autres</a:t>
            </a:r>
          </a:p>
        </p:txBody>
      </p:sp>
      <p:sp>
        <p:nvSpPr>
          <p:cNvPr id="6160" name="TextBox 22"/>
          <p:cNvSpPr txBox="1">
            <a:spLocks noChangeArrowheads="1"/>
          </p:cNvSpPr>
          <p:nvPr/>
        </p:nvSpPr>
        <p:spPr bwMode="auto">
          <a:xfrm>
            <a:off x="7127875" y="3573463"/>
            <a:ext cx="1765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/>
            <a:r>
              <a:rPr lang="en-GB" sz="1400" b="1">
                <a:latin typeface="Century Gothic" pitchFamily="34" charset="0"/>
              </a:rPr>
              <a:t>3</a:t>
            </a:r>
            <a:r>
              <a:rPr lang="en-GB" sz="1400">
                <a:latin typeface="Century Gothic" pitchFamily="34" charset="0"/>
              </a:rPr>
              <a:t>	Suivre la règle</a:t>
            </a:r>
          </a:p>
        </p:txBody>
      </p:sp>
      <p:sp>
        <p:nvSpPr>
          <p:cNvPr id="6161" name="Rectangle 26"/>
          <p:cNvSpPr>
            <a:spLocks noChangeArrowheads="1"/>
          </p:cNvSpPr>
          <p:nvPr/>
        </p:nvSpPr>
        <p:spPr bwMode="auto">
          <a:xfrm>
            <a:off x="7704138" y="4276725"/>
            <a:ext cx="1397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entury Gothic" pitchFamily="34" charset="0"/>
              </a:rPr>
              <a:t>Laisser le médicament</a:t>
            </a:r>
          </a:p>
          <a:p>
            <a:endParaRPr lang="en-GB" sz="1400">
              <a:latin typeface="Century Gothic" pitchFamily="34" charset="0"/>
            </a:endParaRPr>
          </a:p>
          <a:p>
            <a:endParaRPr lang="en-GB" sz="1400">
              <a:latin typeface="Century Gothic" pitchFamily="34" charset="0"/>
            </a:endParaRPr>
          </a:p>
          <a:p>
            <a:r>
              <a:rPr lang="en-GB" sz="1400">
                <a:latin typeface="Century Gothic" pitchFamily="34" charset="0"/>
              </a:rPr>
              <a:t>Prendre le médicament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127875" y="5300663"/>
            <a:ext cx="503238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7127875" y="5445125"/>
            <a:ext cx="503238" cy="14446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861050" y="4508500"/>
            <a:ext cx="53975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5903913" y="5373688"/>
            <a:ext cx="576262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5937250" y="5805488"/>
            <a:ext cx="53975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623050" y="3276600"/>
            <a:ext cx="504825" cy="288925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168" name="TextBox 23"/>
          <p:cNvSpPr txBox="1">
            <a:spLocks noChangeArrowheads="1"/>
          </p:cNvSpPr>
          <p:nvPr/>
        </p:nvSpPr>
        <p:spPr bwMode="auto">
          <a:xfrm rot="5400000">
            <a:off x="5435601" y="4462462"/>
            <a:ext cx="289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latin typeface="Century Gothic" pitchFamily="34" charset="0"/>
              </a:rPr>
              <a:t>2</a:t>
            </a:r>
            <a:r>
              <a:rPr lang="en-GB" sz="1400">
                <a:latin typeface="Century Gothic" pitchFamily="34" charset="0"/>
              </a:rPr>
              <a:t>  Décider quelle règle est la plus importante pour </a:t>
            </a:r>
            <a:r>
              <a:rPr lang="en-GB" sz="1400" b="1">
                <a:latin typeface="Century Gothic" pitchFamily="34" charset="0"/>
              </a:rPr>
              <a:t>vous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56100" y="3213100"/>
            <a:ext cx="4679950" cy="303212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  <a:effectLst>
            <a:outerShdw blurRad="1905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Affichage à l'écran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3</cp:revision>
  <dcterms:created xsi:type="dcterms:W3CDTF">2016-10-28T15:46:08Z</dcterms:created>
  <dcterms:modified xsi:type="dcterms:W3CDTF">2016-10-28T15:47:02Z</dcterms:modified>
</cp:coreProperties>
</file>