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20"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EA0F9-E8E2-4D0A-B655-F49C692A061F}" type="datetimeFigureOut">
              <a:rPr lang="fr-FR" smtClean="0"/>
              <a:t>16/12/16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BAEC9-51C4-4F73-9A2D-AAE4DA01FC05}" type="slidenum">
              <a:rPr lang="fr-FR" smtClean="0"/>
              <a:t>‹#›</a:t>
            </a:fld>
            <a:endParaRPr lang="fr-FR"/>
          </a:p>
        </p:txBody>
      </p:sp>
    </p:spTree>
    <p:extLst>
      <p:ext uri="{BB962C8B-B14F-4D97-AF65-F5344CB8AC3E}">
        <p14:creationId xmlns:p14="http://schemas.microsoft.com/office/powerpoint/2010/main" val="2748725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notesMaster" Target="../notesMasters/notesMaster1.xml"/><Relationship Id="rId3"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b="0" baseline="0" dirty="0"/>
          </a:p>
        </p:txBody>
      </p:sp>
      <p:sp>
        <p:nvSpPr>
          <p:cNvPr id="4" name="Slide Number Placeholder 3"/>
          <p:cNvSpPr>
            <a:spLocks noGrp="1"/>
          </p:cNvSpPr>
          <p:nvPr>
            <p:ph type="sldNum" sz="quarter" idx="10"/>
          </p:nvPr>
        </p:nvSpPr>
        <p:spPr/>
        <p:txBody>
          <a:bodyPr/>
          <a:lstStyle/>
          <a:p>
            <a:fld id="{CA1C17E5-ECCE-4B62-A532-A5F7DEEED2FD}" type="slidenum">
              <a:rPr lang="en-GB" smtClean="0"/>
              <a:pPr/>
              <a:t>1</a:t>
            </a:fld>
            <a:endParaRPr lang="en-GB" dirty="0"/>
          </a:p>
        </p:txBody>
      </p:sp>
    </p:spTree>
    <p:extLst>
      <p:ext uri="{BB962C8B-B14F-4D97-AF65-F5344CB8AC3E}">
        <p14:creationId xmlns:p14="http://schemas.microsoft.com/office/powerpoint/2010/main" val="1475534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Master" Target="../slideMasters/slideMaster1.xml"/><Relationship Id="rId3"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udent sheets">
    <p:spTree>
      <p:nvGrpSpPr>
        <p:cNvPr id="1" name=""/>
        <p:cNvGrpSpPr/>
        <p:nvPr/>
      </p:nvGrpSpPr>
      <p:grpSpPr>
        <a:xfrm>
          <a:off x="0" y="0"/>
          <a:ext cx="0" cy="0"/>
          <a:chOff x="0" y="0"/>
          <a:chExt cx="0" cy="0"/>
        </a:xfrm>
      </p:grpSpPr>
      <p:pic>
        <p:nvPicPr>
          <p:cNvPr id="5" name="Picture 4" descr="engagelogo.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483" y="116632"/>
            <a:ext cx="1511642" cy="606536"/>
          </a:xfrm>
          <a:prstGeom prst="rect">
            <a:avLst/>
          </a:prstGeom>
        </p:spPr>
      </p:pic>
      <p:grpSp>
        <p:nvGrpSpPr>
          <p:cNvPr id="2" name="Group 7"/>
          <p:cNvGrpSpPr/>
          <p:nvPr userDrawn="1"/>
        </p:nvGrpSpPr>
        <p:grpSpPr>
          <a:xfrm>
            <a:off x="0" y="6525344"/>
            <a:ext cx="9144000" cy="353876"/>
            <a:chOff x="0" y="6525344"/>
            <a:chExt cx="9144000" cy="353876"/>
          </a:xfrm>
          <a:solidFill>
            <a:srgbClr val="FF9900"/>
          </a:solidFill>
        </p:grpSpPr>
        <p:sp>
          <p:nvSpPr>
            <p:cNvPr id="6" name="Rectangle 5"/>
            <p:cNvSpPr/>
            <p:nvPr userDrawn="1"/>
          </p:nvSpPr>
          <p:spPr>
            <a:xfrm rot="5400000">
              <a:off x="4395062" y="2130283"/>
              <a:ext cx="353875" cy="914400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6804248" y="6525344"/>
              <a:ext cx="2088232" cy="338554"/>
            </a:xfrm>
            <a:prstGeom prst="rect">
              <a:avLst/>
            </a:prstGeom>
            <a:grpFill/>
          </p:spPr>
          <p:txBody>
            <a:bodyPr wrap="square" rtlCol="0">
              <a:spAutoFit/>
            </a:bodyPr>
            <a:lstStyle/>
            <a:p>
              <a:pPr algn="r"/>
              <a:r>
                <a:rPr lang="en-GB" sz="1600" dirty="0">
                  <a:solidFill>
                    <a:schemeClr val="bg1"/>
                  </a:solidFill>
                  <a:latin typeface="Century Gothic" pitchFamily="34" charset="0"/>
                </a:rPr>
                <a:t>Fiches </a:t>
              </a:r>
              <a:r>
                <a:rPr lang="en-GB" sz="1600" dirty="0" err="1">
                  <a:solidFill>
                    <a:schemeClr val="bg1"/>
                  </a:solidFill>
                  <a:latin typeface="Century Gothic" pitchFamily="34" charset="0"/>
                </a:rPr>
                <a:t>apprenants</a:t>
              </a:r>
              <a:endParaRPr lang="en-GB" sz="1600" dirty="0">
                <a:solidFill>
                  <a:schemeClr val="bg1"/>
                </a:solidFill>
                <a:latin typeface="Century Gothic" pitchFamily="34" charset="0"/>
              </a:endParaRPr>
            </a:p>
          </p:txBody>
        </p:sp>
      </p:grpSp>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0E63D1-3D95-48DA-BBA3-89B70877983A}" type="datetimeFigureOut">
              <a:rPr lang="fr-FR" smtClean="0"/>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0E63D1-3D95-48DA-BBA3-89B70877983A}" type="datetimeFigureOut">
              <a:rPr lang="fr-FR" smtClean="0"/>
              <a:t>16/12/16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0E63D1-3D95-48DA-BBA3-89B70877983A}" type="datetimeFigureOut">
              <a:rPr lang="fr-FR" smtClean="0"/>
              <a:t>16/12/16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0E63D1-3D95-48DA-BBA3-89B70877983A}" type="datetimeFigureOut">
              <a:rPr lang="fr-FR" smtClean="0"/>
              <a:t>16/12/16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0E63D1-3D95-48DA-BBA3-89B70877983A}" type="datetimeFigureOut">
              <a:rPr lang="fr-FR" smtClean="0"/>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0E63D1-3D95-48DA-BBA3-89B70877983A}" type="datetimeFigureOut">
              <a:rPr lang="fr-FR" smtClean="0"/>
              <a:t>16/12/16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3F5E1C-6830-4F83-98CE-64B7D639FA0A}"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E63D1-3D95-48DA-BBA3-89B70877983A}" type="datetimeFigureOut">
              <a:rPr lang="fr-FR" smtClean="0"/>
              <a:t>16/12/16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F5E1C-6830-4F83-98CE-64B7D639FA0A}"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2.png"/><Relationship Id="rId1" Type="http://schemas.openxmlformats.org/officeDocument/2006/relationships/tags" Target="../tags/tag2.xml"/><Relationship Id="rId2"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7813154" y="0"/>
            <a:ext cx="1296144" cy="641606"/>
            <a:chOff x="7813154" y="0"/>
            <a:chExt cx="1296144" cy="641606"/>
          </a:xfrm>
        </p:grpSpPr>
        <p:sp>
          <p:nvSpPr>
            <p:cNvPr id="69" name="TextBox 68"/>
            <p:cNvSpPr txBox="1"/>
            <p:nvPr/>
          </p:nvSpPr>
          <p:spPr>
            <a:xfrm>
              <a:off x="7813154" y="0"/>
              <a:ext cx="792088" cy="584775"/>
            </a:xfrm>
            <a:prstGeom prst="rect">
              <a:avLst/>
            </a:prstGeom>
            <a:noFill/>
          </p:spPr>
          <p:txBody>
            <a:bodyPr wrap="square" rtlCol="0">
              <a:spAutoFit/>
            </a:bodyPr>
            <a:lstStyle/>
            <a:p>
              <a:pPr algn="r"/>
              <a:r>
                <a:rPr lang="en-GB" sz="1600" dirty="0">
                  <a:latin typeface="Century Gothic" pitchFamily="34" charset="0"/>
                </a:rPr>
                <a:t>Fiche 5</a:t>
              </a:r>
            </a:p>
          </p:txBody>
        </p:sp>
        <p:pic>
          <p:nvPicPr>
            <p:cNvPr id="70" name="Picture 69" descr="Student sheets.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98815" y="44624"/>
              <a:ext cx="510483" cy="596982"/>
            </a:xfrm>
            <a:prstGeom prst="rect">
              <a:avLst/>
            </a:prstGeom>
          </p:spPr>
        </p:pic>
      </p:grpSp>
      <p:sp>
        <p:nvSpPr>
          <p:cNvPr id="71" name="TextBox 70"/>
          <p:cNvSpPr txBox="1"/>
          <p:nvPr/>
        </p:nvSpPr>
        <p:spPr>
          <a:xfrm>
            <a:off x="1653794" y="242937"/>
            <a:ext cx="6408711" cy="553998"/>
          </a:xfrm>
          <a:prstGeom prst="rect">
            <a:avLst/>
          </a:prstGeom>
          <a:noFill/>
        </p:spPr>
        <p:txBody>
          <a:bodyPr wrap="square" rtlCol="0">
            <a:spAutoFit/>
          </a:bodyPr>
          <a:lstStyle/>
          <a:p>
            <a:pPr algn="ctr"/>
            <a:r>
              <a:rPr lang="en-GB" sz="3000" dirty="0" err="1">
                <a:latin typeface="Century Gothic" pitchFamily="34" charset="0"/>
                <a:ea typeface="+mj-ea"/>
                <a:cs typeface="+mj-cs"/>
              </a:rPr>
              <a:t>Règles</a:t>
            </a:r>
            <a:r>
              <a:rPr lang="en-GB" sz="3000" dirty="0">
                <a:latin typeface="Century Gothic" pitchFamily="34" charset="0"/>
                <a:ea typeface="+mj-ea"/>
                <a:cs typeface="+mj-cs"/>
              </a:rPr>
              <a:t> du </a:t>
            </a:r>
            <a:r>
              <a:rPr lang="en-GB" sz="3000" dirty="0" err="1">
                <a:latin typeface="Century Gothic" pitchFamily="34" charset="0"/>
                <a:ea typeface="+mj-ea"/>
                <a:cs typeface="+mj-cs"/>
              </a:rPr>
              <a:t>jeu</a:t>
            </a:r>
            <a:r>
              <a:rPr lang="en-GB" sz="3000" dirty="0">
                <a:latin typeface="Century Gothic" pitchFamily="34" charset="0"/>
                <a:ea typeface="+mj-ea"/>
                <a:cs typeface="+mj-cs"/>
              </a:rPr>
              <a:t> des </a:t>
            </a:r>
            <a:r>
              <a:rPr lang="en-GB" sz="3000" dirty="0" err="1">
                <a:latin typeface="Century Gothic" pitchFamily="34" charset="0"/>
                <a:ea typeface="+mj-ea"/>
                <a:cs typeface="+mj-cs"/>
              </a:rPr>
              <a:t>conséquences</a:t>
            </a:r>
            <a:endParaRPr lang="en-GB" sz="3000" dirty="0">
              <a:latin typeface="Century Gothic" pitchFamily="34" charset="0"/>
              <a:ea typeface="+mj-ea"/>
              <a:cs typeface="+mj-cs"/>
            </a:endParaRPr>
          </a:p>
        </p:txBody>
      </p:sp>
      <p:sp>
        <p:nvSpPr>
          <p:cNvPr id="37" name="TextBox 36"/>
          <p:cNvSpPr txBox="1"/>
          <p:nvPr/>
        </p:nvSpPr>
        <p:spPr>
          <a:xfrm>
            <a:off x="4572000" y="2611949"/>
            <a:ext cx="4392488" cy="4154983"/>
          </a:xfrm>
          <a:prstGeom prst="rect">
            <a:avLst/>
          </a:prstGeom>
          <a:noFill/>
        </p:spPr>
        <p:txBody>
          <a:bodyPr wrap="square" rtlCol="0">
            <a:spAutoFit/>
          </a:bodyPr>
          <a:lstStyle/>
          <a:p>
            <a:pPr marL="228600" indent="-228600">
              <a:spcBef>
                <a:spcPts val="1200"/>
              </a:spcBef>
            </a:pPr>
            <a:r>
              <a:rPr lang="fr-FR" sz="1400" b="1" dirty="0">
                <a:solidFill>
                  <a:srgbClr val="2FA342"/>
                </a:solidFill>
                <a:latin typeface="Century Gothic" pitchFamily="34" charset="0"/>
              </a:rPr>
              <a:t>4</a:t>
            </a:r>
            <a:r>
              <a:rPr lang="fr-FR" sz="1400" dirty="0">
                <a:latin typeface="Century Gothic" pitchFamily="34" charset="0"/>
              </a:rPr>
              <a:t>	Maintenant, </a:t>
            </a:r>
            <a:r>
              <a:rPr lang="fr-FR" sz="1400" dirty="0" smtClean="0">
                <a:latin typeface="Century Gothic" pitchFamily="34" charset="0"/>
              </a:rPr>
              <a:t>remplir </a:t>
            </a:r>
            <a:r>
              <a:rPr lang="fr-FR" sz="1400" dirty="0">
                <a:latin typeface="Century Gothic" pitchFamily="34" charset="0"/>
              </a:rPr>
              <a:t>les cases numéro 2 uniquement. Ce sont les conséquences des suggestions dans les cases numéro 1.</a:t>
            </a:r>
            <a:endParaRPr lang="fr-FR" sz="1400" b="1" dirty="0">
              <a:solidFill>
                <a:srgbClr val="C00000"/>
              </a:solidFill>
              <a:latin typeface="Century Gothic" pitchFamily="34" charset="0"/>
            </a:endParaRPr>
          </a:p>
          <a:p>
            <a:pPr marL="228600" indent="-228600">
              <a:spcBef>
                <a:spcPts val="1200"/>
              </a:spcBef>
            </a:pPr>
            <a:r>
              <a:rPr lang="fr-FR" sz="1400" b="1" dirty="0">
                <a:solidFill>
                  <a:srgbClr val="2FA342"/>
                </a:solidFill>
                <a:latin typeface="Century Gothic" pitchFamily="34" charset="0"/>
              </a:rPr>
              <a:t>5</a:t>
            </a:r>
            <a:r>
              <a:rPr lang="fr-FR" sz="1400" dirty="0">
                <a:latin typeface="Century Gothic" pitchFamily="34" charset="0"/>
              </a:rPr>
              <a:t>	Continuer jusqu’à ce que toutes les cases numéro 2 soient remplies. Ensuite vous </a:t>
            </a:r>
            <a:r>
              <a:rPr lang="fr-FR" sz="1400" dirty="0" smtClean="0">
                <a:latin typeface="Century Gothic" pitchFamily="34" charset="0"/>
              </a:rPr>
              <a:t>remplir </a:t>
            </a:r>
            <a:r>
              <a:rPr lang="fr-FR" sz="1400" dirty="0">
                <a:latin typeface="Century Gothic" pitchFamily="34" charset="0"/>
              </a:rPr>
              <a:t>les </a:t>
            </a:r>
            <a:r>
              <a:rPr lang="fr-FR" sz="1400" dirty="0" smtClean="0">
                <a:latin typeface="Century Gothic" pitchFamily="34" charset="0"/>
              </a:rPr>
              <a:t>numéros </a:t>
            </a:r>
            <a:r>
              <a:rPr lang="fr-FR" sz="1400" dirty="0">
                <a:latin typeface="Century Gothic" pitchFamily="34" charset="0"/>
              </a:rPr>
              <a:t>3.</a:t>
            </a:r>
          </a:p>
          <a:p>
            <a:pPr marL="228600" indent="-228600">
              <a:spcBef>
                <a:spcPts val="1200"/>
              </a:spcBef>
            </a:pPr>
            <a:r>
              <a:rPr lang="fr-FR" sz="1400" b="1" dirty="0">
                <a:solidFill>
                  <a:srgbClr val="2FA342"/>
                </a:solidFill>
                <a:latin typeface="Century Gothic" pitchFamily="34" charset="0"/>
              </a:rPr>
              <a:t>6</a:t>
            </a:r>
            <a:r>
              <a:rPr lang="fr-FR" sz="1400" dirty="0">
                <a:latin typeface="Century Gothic" pitchFamily="34" charset="0"/>
              </a:rPr>
              <a:t>	Une fois que toutes les cases sont remplies, passer en revue toutes les cases 2 et 3, et décider si c’est une conséquence positive ou négative. </a:t>
            </a:r>
            <a:r>
              <a:rPr lang="fr-FR" sz="1400" dirty="0" smtClean="0">
                <a:latin typeface="Century Gothic" pitchFamily="34" charset="0"/>
              </a:rPr>
              <a:t>(Certaines </a:t>
            </a:r>
            <a:r>
              <a:rPr lang="fr-FR" sz="1400" dirty="0">
                <a:latin typeface="Century Gothic" pitchFamily="34" charset="0"/>
              </a:rPr>
              <a:t>peuvent </a:t>
            </a:r>
            <a:r>
              <a:rPr lang="fr-FR" sz="1400">
                <a:latin typeface="Century Gothic" pitchFamily="34" charset="0"/>
              </a:rPr>
              <a:t>être </a:t>
            </a:r>
            <a:r>
              <a:rPr lang="fr-FR" sz="1400" smtClean="0">
                <a:latin typeface="Century Gothic" pitchFamily="34" charset="0"/>
              </a:rPr>
              <a:t>les </a:t>
            </a:r>
            <a:r>
              <a:rPr lang="fr-FR" sz="1400" dirty="0">
                <a:latin typeface="Century Gothic" pitchFamily="34" charset="0"/>
              </a:rPr>
              <a:t>deux à la </a:t>
            </a:r>
            <a:r>
              <a:rPr lang="fr-FR" sz="1400" dirty="0" smtClean="0">
                <a:latin typeface="Century Gothic" pitchFamily="34" charset="0"/>
              </a:rPr>
              <a:t>fois). </a:t>
            </a:r>
            <a:r>
              <a:rPr lang="fr-FR" sz="1400" dirty="0">
                <a:latin typeface="Century Gothic" pitchFamily="34" charset="0"/>
              </a:rPr>
              <a:t>Marquer toutes les conséquences négatives en rouge, et les conséquences positives en vert.</a:t>
            </a:r>
          </a:p>
          <a:p>
            <a:pPr marL="228600" indent="-228600">
              <a:spcBef>
                <a:spcPts val="1200"/>
              </a:spcBef>
            </a:pPr>
            <a:r>
              <a:rPr lang="fr-FR" sz="1400" b="1" dirty="0">
                <a:solidFill>
                  <a:srgbClr val="2FA342"/>
                </a:solidFill>
                <a:latin typeface="Century Gothic" pitchFamily="34" charset="0"/>
              </a:rPr>
              <a:t>7</a:t>
            </a:r>
            <a:r>
              <a:rPr lang="fr-FR" sz="1400" dirty="0">
                <a:latin typeface="Century Gothic" pitchFamily="34" charset="0"/>
              </a:rPr>
              <a:t>	Ensuite, compter le nombre de conséquences négatives et positives.</a:t>
            </a:r>
          </a:p>
          <a:p>
            <a:pPr marL="228600" indent="-228600">
              <a:spcBef>
                <a:spcPts val="1200"/>
              </a:spcBef>
            </a:pPr>
            <a:endParaRPr lang="en-GB" sz="1400" dirty="0">
              <a:latin typeface="Century Gothic" pitchFamily="34" charset="0"/>
            </a:endParaRPr>
          </a:p>
        </p:txBody>
      </p:sp>
      <p:sp>
        <p:nvSpPr>
          <p:cNvPr id="38" name="TextBox 37"/>
          <p:cNvSpPr txBox="1"/>
          <p:nvPr/>
        </p:nvSpPr>
        <p:spPr>
          <a:xfrm>
            <a:off x="5652120" y="1268760"/>
            <a:ext cx="3024336" cy="830997"/>
          </a:xfrm>
          <a:prstGeom prst="rect">
            <a:avLst/>
          </a:prstGeom>
          <a:noFill/>
        </p:spPr>
        <p:txBody>
          <a:bodyPr wrap="square" rtlCol="0">
            <a:spAutoFit/>
          </a:bodyPr>
          <a:lstStyle/>
          <a:p>
            <a:r>
              <a:rPr lang="en-GB" sz="1600" dirty="0" err="1">
                <a:latin typeface="Century Gothic" pitchFamily="34" charset="0"/>
              </a:rPr>
              <a:t>Une</a:t>
            </a:r>
            <a:r>
              <a:rPr lang="en-GB" sz="1600" dirty="0">
                <a:latin typeface="Century Gothic" pitchFamily="34" charset="0"/>
              </a:rPr>
              <a:t> </a:t>
            </a:r>
            <a:r>
              <a:rPr lang="en-GB" sz="1600" dirty="0" err="1">
                <a:latin typeface="Century Gothic" pitchFamily="34" charset="0"/>
              </a:rPr>
              <a:t>conséquence</a:t>
            </a:r>
            <a:r>
              <a:rPr lang="en-GB" sz="1600" dirty="0">
                <a:latin typeface="Century Gothic" pitchFamily="34" charset="0"/>
              </a:rPr>
              <a:t> </a:t>
            </a:r>
            <a:r>
              <a:rPr lang="en-GB" sz="1600" dirty="0" err="1">
                <a:latin typeface="Century Gothic" pitchFamily="34" charset="0"/>
              </a:rPr>
              <a:t>est</a:t>
            </a:r>
            <a:r>
              <a:rPr lang="en-GB" sz="1600" dirty="0">
                <a:latin typeface="Century Gothic" pitchFamily="34" charset="0"/>
              </a:rPr>
              <a:t> </a:t>
            </a:r>
            <a:r>
              <a:rPr lang="en-GB" sz="1600" dirty="0" err="1">
                <a:latin typeface="Century Gothic" pitchFamily="34" charset="0"/>
              </a:rPr>
              <a:t>une</a:t>
            </a:r>
            <a:r>
              <a:rPr lang="en-GB" sz="1600" dirty="0">
                <a:latin typeface="Century Gothic" pitchFamily="34" charset="0"/>
              </a:rPr>
              <a:t> action avec un </a:t>
            </a:r>
            <a:r>
              <a:rPr lang="en-GB" sz="1600" dirty="0" err="1">
                <a:latin typeface="Century Gothic" pitchFamily="34" charset="0"/>
              </a:rPr>
              <a:t>effet</a:t>
            </a:r>
            <a:r>
              <a:rPr lang="en-GB" sz="1600" dirty="0">
                <a:latin typeface="Century Gothic" pitchFamily="34" charset="0"/>
              </a:rPr>
              <a:t> </a:t>
            </a:r>
            <a:r>
              <a:rPr lang="en-GB" sz="1600" dirty="0" err="1">
                <a:latin typeface="Century Gothic" pitchFamily="34" charset="0"/>
              </a:rPr>
              <a:t>soit</a:t>
            </a:r>
            <a:r>
              <a:rPr lang="en-GB" sz="1600" dirty="0">
                <a:latin typeface="Century Gothic" pitchFamily="34" charset="0"/>
              </a:rPr>
              <a:t> </a:t>
            </a:r>
            <a:r>
              <a:rPr lang="en-GB" sz="1600" dirty="0" err="1">
                <a:latin typeface="Century Gothic" pitchFamily="34" charset="0"/>
              </a:rPr>
              <a:t>négatif</a:t>
            </a:r>
            <a:r>
              <a:rPr lang="en-GB" sz="1600" dirty="0">
                <a:latin typeface="Century Gothic" pitchFamily="34" charset="0"/>
              </a:rPr>
              <a:t>, </a:t>
            </a:r>
            <a:r>
              <a:rPr lang="en-GB" sz="1600" dirty="0" err="1">
                <a:latin typeface="Century Gothic" pitchFamily="34" charset="0"/>
              </a:rPr>
              <a:t>soit</a:t>
            </a:r>
            <a:r>
              <a:rPr lang="en-GB" sz="1600" dirty="0">
                <a:latin typeface="Century Gothic" pitchFamily="34" charset="0"/>
              </a:rPr>
              <a:t> </a:t>
            </a:r>
            <a:r>
              <a:rPr lang="en-GB" sz="1600" dirty="0" err="1" smtClean="0">
                <a:latin typeface="Century Gothic" pitchFamily="34" charset="0"/>
              </a:rPr>
              <a:t>positif</a:t>
            </a:r>
            <a:r>
              <a:rPr lang="en-GB" sz="1600" dirty="0" smtClean="0">
                <a:latin typeface="Century Gothic" pitchFamily="34" charset="0"/>
              </a:rPr>
              <a:t>.</a:t>
            </a:r>
            <a:endParaRPr lang="en-GB" sz="1600" dirty="0">
              <a:latin typeface="Century Gothic" pitchFamily="34" charset="0"/>
            </a:endParaRPr>
          </a:p>
        </p:txBody>
      </p:sp>
      <p:sp>
        <p:nvSpPr>
          <p:cNvPr id="8" name="TextBox 7"/>
          <p:cNvSpPr txBox="1"/>
          <p:nvPr/>
        </p:nvSpPr>
        <p:spPr>
          <a:xfrm>
            <a:off x="323528" y="980728"/>
            <a:ext cx="2952328" cy="369332"/>
          </a:xfrm>
          <a:prstGeom prst="rect">
            <a:avLst/>
          </a:prstGeom>
          <a:noFill/>
        </p:spPr>
        <p:txBody>
          <a:bodyPr wrap="square" rtlCol="0">
            <a:spAutoFit/>
          </a:bodyPr>
          <a:lstStyle/>
          <a:p>
            <a:pPr>
              <a:spcBef>
                <a:spcPts val="1200"/>
              </a:spcBef>
            </a:pPr>
            <a:r>
              <a:rPr lang="en-GB" b="1" dirty="0" err="1" smtClean="0">
                <a:latin typeface="Century Gothic" pitchFamily="34" charset="0"/>
              </a:rPr>
              <a:t>Vous</a:t>
            </a:r>
            <a:r>
              <a:rPr lang="en-GB" b="1" dirty="0" smtClean="0">
                <a:latin typeface="Century Gothic" pitchFamily="34" charset="0"/>
              </a:rPr>
              <a:t> </a:t>
            </a:r>
            <a:r>
              <a:rPr lang="en-GB" b="1" dirty="0" err="1" smtClean="0">
                <a:latin typeface="Century Gothic" pitchFamily="34" charset="0"/>
              </a:rPr>
              <a:t>avez</a:t>
            </a:r>
            <a:r>
              <a:rPr lang="en-GB" b="1" dirty="0" smtClean="0">
                <a:latin typeface="Century Gothic" pitchFamily="34" charset="0"/>
              </a:rPr>
              <a:t> </a:t>
            </a:r>
            <a:r>
              <a:rPr lang="en-GB" b="1" dirty="0" err="1" smtClean="0">
                <a:latin typeface="Century Gothic" pitchFamily="34" charset="0"/>
              </a:rPr>
              <a:t>besoin</a:t>
            </a:r>
            <a:r>
              <a:rPr lang="en-GB" b="1" dirty="0" smtClean="0">
                <a:latin typeface="Century Gothic" pitchFamily="34" charset="0"/>
              </a:rPr>
              <a:t> de:</a:t>
            </a:r>
            <a:endParaRPr lang="en-GB" sz="1400" dirty="0">
              <a:latin typeface="Century Gothic" pitchFamily="34" charset="0"/>
            </a:endParaRPr>
          </a:p>
        </p:txBody>
      </p:sp>
      <p:sp>
        <p:nvSpPr>
          <p:cNvPr id="9" name="TextBox 8"/>
          <p:cNvSpPr txBox="1"/>
          <p:nvPr/>
        </p:nvSpPr>
        <p:spPr>
          <a:xfrm>
            <a:off x="323528" y="2420888"/>
            <a:ext cx="3816424" cy="4062651"/>
          </a:xfrm>
          <a:prstGeom prst="rect">
            <a:avLst/>
          </a:prstGeom>
          <a:noFill/>
        </p:spPr>
        <p:txBody>
          <a:bodyPr wrap="square" rtlCol="0">
            <a:spAutoFit/>
          </a:bodyPr>
          <a:lstStyle/>
          <a:p>
            <a:r>
              <a:rPr lang="fr-FR" sz="1400" b="1" dirty="0">
                <a:latin typeface="Century Gothic" pitchFamily="34" charset="0"/>
              </a:rPr>
              <a:t>Instructions</a:t>
            </a:r>
          </a:p>
          <a:p>
            <a:pPr marL="228600" indent="-228600">
              <a:spcBef>
                <a:spcPts val="1200"/>
              </a:spcBef>
            </a:pPr>
            <a:r>
              <a:rPr lang="fr-FR" sz="1400" b="1" dirty="0">
                <a:solidFill>
                  <a:srgbClr val="2FA342"/>
                </a:solidFill>
                <a:latin typeface="Century Gothic" pitchFamily="34" charset="0"/>
              </a:rPr>
              <a:t>1</a:t>
            </a:r>
            <a:r>
              <a:rPr lang="fr-FR" sz="1400" dirty="0">
                <a:latin typeface="Century Gothic" pitchFamily="34" charset="0"/>
              </a:rPr>
              <a:t>	Ecrire l’</a:t>
            </a:r>
            <a:r>
              <a:rPr lang="fr-FR" sz="1400" b="1" dirty="0">
                <a:solidFill>
                  <a:srgbClr val="2FA342"/>
                </a:solidFill>
                <a:latin typeface="Century Gothic" pitchFamily="34" charset="0"/>
              </a:rPr>
              <a:t>action (pas changer notre manière de fabriquer, d’utiliser et de jeter les smartphones) </a:t>
            </a:r>
            <a:r>
              <a:rPr lang="fr-FR" sz="1400" dirty="0">
                <a:latin typeface="Century Gothic" pitchFamily="34" charset="0"/>
              </a:rPr>
              <a:t>sur la grande carte et la placer au centre du plateau.</a:t>
            </a:r>
          </a:p>
          <a:p>
            <a:pPr marL="228600" indent="-228600">
              <a:spcBef>
                <a:spcPts val="1200"/>
              </a:spcBef>
            </a:pPr>
            <a:r>
              <a:rPr lang="fr-FR" sz="1400" b="1" dirty="0">
                <a:solidFill>
                  <a:srgbClr val="2FA342"/>
                </a:solidFill>
                <a:latin typeface="Century Gothic" pitchFamily="34" charset="0"/>
              </a:rPr>
              <a:t>2</a:t>
            </a:r>
            <a:r>
              <a:rPr lang="fr-FR" sz="1400" dirty="0">
                <a:latin typeface="Century Gothic" pitchFamily="34" charset="0"/>
              </a:rPr>
              <a:t>	Former une pile avec les autres cartes.</a:t>
            </a:r>
          </a:p>
          <a:p>
            <a:pPr marL="228600" indent="-228600">
              <a:spcBef>
                <a:spcPts val="1200"/>
              </a:spcBef>
            </a:pPr>
            <a:r>
              <a:rPr lang="fr-FR" sz="1400" b="1" dirty="0">
                <a:solidFill>
                  <a:srgbClr val="2FA342"/>
                </a:solidFill>
                <a:latin typeface="Century Gothic" pitchFamily="34" charset="0"/>
              </a:rPr>
              <a:t>3</a:t>
            </a:r>
            <a:r>
              <a:rPr lang="fr-FR" sz="1400" dirty="0">
                <a:latin typeface="Century Gothic" pitchFamily="34" charset="0"/>
              </a:rPr>
              <a:t>	</a:t>
            </a:r>
            <a:r>
              <a:rPr lang="fr-FR" sz="1400" dirty="0" smtClean="0">
                <a:latin typeface="Century Gothic" pitchFamily="34" charset="0"/>
              </a:rPr>
              <a:t>S’il </a:t>
            </a:r>
            <a:r>
              <a:rPr lang="fr-FR" sz="1400" dirty="0" smtClean="0">
                <a:latin typeface="Century Gothic" pitchFamily="34" charset="0"/>
              </a:rPr>
              <a:t>est d’accord </a:t>
            </a:r>
            <a:r>
              <a:rPr lang="fr-FR" sz="1400" dirty="0">
                <a:latin typeface="Century Gothic" pitchFamily="34" charset="0"/>
              </a:rPr>
              <a:t>sur le fait que c’est une conséquence, le joueur prend une petite carte sur la pile et écrit la conséquence, avec ses initiales. Il la place ensuite sur une des cases portant le numéro 1. Chaque joueur s’exprime à son tour jusqu’à ce que toutes les cases “1” soient remplies.</a:t>
            </a:r>
          </a:p>
          <a:p>
            <a:endParaRPr lang="en-GB" sz="1400" dirty="0">
              <a:latin typeface="Century Gothic" pitchFamily="34" charset="0"/>
            </a:endParaRPr>
          </a:p>
        </p:txBody>
      </p:sp>
      <p:sp>
        <p:nvSpPr>
          <p:cNvPr id="18" name="Rectangle 17"/>
          <p:cNvSpPr/>
          <p:nvPr/>
        </p:nvSpPr>
        <p:spPr>
          <a:xfrm flipH="1">
            <a:off x="477648" y="1825079"/>
            <a:ext cx="2520280" cy="288032"/>
          </a:xfrm>
          <a:prstGeom prst="rect">
            <a:avLst/>
          </a:prstGeom>
          <a:noFill/>
          <a:ln w="6350">
            <a:solidFill>
              <a:srgbClr val="2FA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19" name="TextBox 18"/>
          <p:cNvSpPr txBox="1"/>
          <p:nvPr/>
        </p:nvSpPr>
        <p:spPr>
          <a:xfrm flipH="1">
            <a:off x="477648" y="1825079"/>
            <a:ext cx="2520280" cy="307777"/>
          </a:xfrm>
          <a:prstGeom prst="rect">
            <a:avLst/>
          </a:prstGeom>
          <a:noFill/>
        </p:spPr>
        <p:txBody>
          <a:bodyPr wrap="square" rtlCol="0">
            <a:spAutoFit/>
          </a:bodyPr>
          <a:lstStyle/>
          <a:p>
            <a:pPr algn="ctr">
              <a:spcBef>
                <a:spcPts val="1200"/>
              </a:spcBef>
            </a:pPr>
            <a:r>
              <a:rPr lang="en-GB" sz="1400" dirty="0">
                <a:latin typeface="Century Gothic" pitchFamily="34" charset="0"/>
              </a:rPr>
              <a:t>Crayon/</a:t>
            </a:r>
            <a:r>
              <a:rPr lang="en-GB" sz="1400" dirty="0" err="1">
                <a:latin typeface="Century Gothic" pitchFamily="34" charset="0"/>
              </a:rPr>
              <a:t>stylo</a:t>
            </a:r>
            <a:r>
              <a:rPr lang="en-GB" sz="1400" dirty="0">
                <a:latin typeface="Century Gothic" pitchFamily="34" charset="0"/>
              </a:rPr>
              <a:t> rouge et vert</a:t>
            </a:r>
          </a:p>
        </p:txBody>
      </p:sp>
      <p:sp>
        <p:nvSpPr>
          <p:cNvPr id="15" name="Rectangle 14"/>
          <p:cNvSpPr/>
          <p:nvPr/>
        </p:nvSpPr>
        <p:spPr>
          <a:xfrm>
            <a:off x="3199047" y="1814700"/>
            <a:ext cx="940905" cy="288032"/>
          </a:xfrm>
          <a:prstGeom prst="rect">
            <a:avLst/>
          </a:prstGeom>
          <a:noFill/>
          <a:ln w="6350">
            <a:solidFill>
              <a:srgbClr val="2FA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20" name="TextBox 19"/>
          <p:cNvSpPr txBox="1"/>
          <p:nvPr/>
        </p:nvSpPr>
        <p:spPr>
          <a:xfrm>
            <a:off x="3127039" y="1814700"/>
            <a:ext cx="1008111" cy="307777"/>
          </a:xfrm>
          <a:prstGeom prst="rect">
            <a:avLst/>
          </a:prstGeom>
          <a:noFill/>
        </p:spPr>
        <p:txBody>
          <a:bodyPr wrap="square" rtlCol="0">
            <a:spAutoFit/>
          </a:bodyPr>
          <a:lstStyle/>
          <a:p>
            <a:pPr algn="ctr">
              <a:spcBef>
                <a:spcPts val="1200"/>
              </a:spcBef>
            </a:pPr>
            <a:r>
              <a:rPr lang="en-GB" sz="1400" dirty="0">
                <a:latin typeface="Century Gothic" pitchFamily="34" charset="0"/>
              </a:rPr>
              <a:t>3 </a:t>
            </a:r>
            <a:r>
              <a:rPr lang="en-GB" sz="1400" dirty="0" err="1">
                <a:latin typeface="Century Gothic" pitchFamily="34" charset="0"/>
              </a:rPr>
              <a:t>joueurs</a:t>
            </a:r>
            <a:endParaRPr lang="en-GB" sz="1400" dirty="0">
              <a:latin typeface="Century Gothic" pitchFamily="34" charset="0"/>
            </a:endParaRPr>
          </a:p>
        </p:txBody>
      </p:sp>
      <p:sp>
        <p:nvSpPr>
          <p:cNvPr id="16" name="Rectangle 15"/>
          <p:cNvSpPr/>
          <p:nvPr/>
        </p:nvSpPr>
        <p:spPr>
          <a:xfrm>
            <a:off x="395536" y="1350639"/>
            <a:ext cx="3096344" cy="317577"/>
          </a:xfrm>
          <a:prstGeom prst="rect">
            <a:avLst/>
          </a:prstGeom>
          <a:noFill/>
          <a:ln w="6350">
            <a:solidFill>
              <a:srgbClr val="2FA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21" name="TextBox 20"/>
          <p:cNvSpPr txBox="1"/>
          <p:nvPr/>
        </p:nvSpPr>
        <p:spPr>
          <a:xfrm>
            <a:off x="451081" y="1330316"/>
            <a:ext cx="3118967" cy="307776"/>
          </a:xfrm>
          <a:prstGeom prst="rect">
            <a:avLst/>
          </a:prstGeom>
          <a:noFill/>
        </p:spPr>
        <p:txBody>
          <a:bodyPr wrap="square" rtlCol="0">
            <a:spAutoFit/>
          </a:bodyPr>
          <a:lstStyle/>
          <a:p>
            <a:pPr>
              <a:spcBef>
                <a:spcPts val="1200"/>
              </a:spcBef>
            </a:pPr>
            <a:r>
              <a:rPr lang="en-GB" sz="1400" dirty="0">
                <a:latin typeface="Century Gothic" pitchFamily="34" charset="0"/>
              </a:rPr>
              <a:t>Plateau le </a:t>
            </a:r>
            <a:r>
              <a:rPr lang="en-GB" sz="1400" dirty="0" err="1">
                <a:latin typeface="Century Gothic" pitchFamily="34" charset="0"/>
              </a:rPr>
              <a:t>jeu</a:t>
            </a:r>
            <a:r>
              <a:rPr lang="en-GB" sz="1400" dirty="0">
                <a:latin typeface="Century Gothic" pitchFamily="34" charset="0"/>
              </a:rPr>
              <a:t> des </a:t>
            </a:r>
            <a:r>
              <a:rPr lang="en-GB" sz="1400" dirty="0" err="1">
                <a:latin typeface="Century Gothic" pitchFamily="34" charset="0"/>
              </a:rPr>
              <a:t>conséquences</a:t>
            </a:r>
            <a:endParaRPr lang="en-GB" sz="1400" dirty="0">
              <a:latin typeface="Century Gothic" pitchFamily="34" charset="0"/>
            </a:endParaRPr>
          </a:p>
        </p:txBody>
      </p:sp>
      <p:sp>
        <p:nvSpPr>
          <p:cNvPr id="17" name="Rectangle 16"/>
          <p:cNvSpPr/>
          <p:nvPr/>
        </p:nvSpPr>
        <p:spPr>
          <a:xfrm>
            <a:off x="3563888" y="1088649"/>
            <a:ext cx="1800200" cy="540151"/>
          </a:xfrm>
          <a:prstGeom prst="rect">
            <a:avLst/>
          </a:prstGeom>
          <a:noFill/>
          <a:ln w="6350">
            <a:solidFill>
              <a:srgbClr val="2FA3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22" name="TextBox 21"/>
          <p:cNvSpPr txBox="1"/>
          <p:nvPr/>
        </p:nvSpPr>
        <p:spPr>
          <a:xfrm>
            <a:off x="3563888" y="1087294"/>
            <a:ext cx="1800200" cy="523220"/>
          </a:xfrm>
          <a:prstGeom prst="rect">
            <a:avLst/>
          </a:prstGeom>
          <a:noFill/>
        </p:spPr>
        <p:txBody>
          <a:bodyPr wrap="square" rtlCol="0">
            <a:spAutoFit/>
          </a:bodyPr>
          <a:lstStyle/>
          <a:p>
            <a:pPr>
              <a:spcBef>
                <a:spcPts val="1200"/>
              </a:spcBef>
            </a:pPr>
            <a:r>
              <a:rPr lang="en-GB" sz="1400" dirty="0" err="1">
                <a:latin typeface="Century Gothic" pitchFamily="34" charset="0"/>
              </a:rPr>
              <a:t>cartes</a:t>
            </a:r>
            <a:r>
              <a:rPr lang="en-GB" sz="1400" dirty="0">
                <a:latin typeface="Century Gothic" pitchFamily="34" charset="0"/>
              </a:rPr>
              <a:t> blanches </a:t>
            </a:r>
            <a:r>
              <a:rPr lang="en-GB" sz="1400" dirty="0" err="1">
                <a:latin typeface="Century Gothic" pitchFamily="34" charset="0"/>
              </a:rPr>
              <a:t>découpées</a:t>
            </a:r>
            <a:endParaRPr lang="en-GB" sz="1400" dirty="0">
              <a:latin typeface="Century Gothic" pitchFamily="34" charset="0"/>
            </a:endParaRPr>
          </a:p>
        </p:txBody>
      </p:sp>
      <p:cxnSp>
        <p:nvCxnSpPr>
          <p:cNvPr id="39" name="Straight Connector 38"/>
          <p:cNvCxnSpPr/>
          <p:nvPr/>
        </p:nvCxnSpPr>
        <p:spPr>
          <a:xfrm>
            <a:off x="4427984" y="2924944"/>
            <a:ext cx="0" cy="3240360"/>
          </a:xfrm>
          <a:prstGeom prst="line">
            <a:avLst/>
          </a:prstGeom>
          <a:ln w="6350">
            <a:solidFill>
              <a:srgbClr val="EB9F15"/>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46</Words>
  <Application>Microsoft Macintosh PowerPoint</Application>
  <PresentationFormat>Présentation à l'écran (4:3)</PresentationFormat>
  <Paragraphs>17</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Meriem Fresson</dc:creator>
  <cp:lastModifiedBy>Aurélie Vigne</cp:lastModifiedBy>
  <cp:revision>3</cp:revision>
  <dcterms:created xsi:type="dcterms:W3CDTF">2016-11-15T16:50:32Z</dcterms:created>
  <dcterms:modified xsi:type="dcterms:W3CDTF">2016-12-16T11:45:21Z</dcterms:modified>
</cp:coreProperties>
</file>