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8ED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70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4A419-56FB-49E2-907E-73980854C400}" type="datetimeFigureOut">
              <a:rPr lang="en-GB" smtClean="0"/>
              <a:pPr/>
              <a:t>04/09/2016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881EC-597F-48D1-AF4D-F980160D5E56}" type="slidenum">
              <a:rPr lang="en-GB" smtClean="0"/>
              <a:pPr/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C4CB4-6439-4B9C-81E7-42EE3FE83DA2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393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7DB0A-9EF9-4EA1-8BAE-A29E60FEA267}" type="datetimeFigureOut">
              <a:rPr lang="en-GB" smtClean="0"/>
              <a:pPr/>
              <a:t>04/09/2016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EDCEF-55FF-498A-8D48-C8C78FEBBC5B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4572000" y="0"/>
            <a:ext cx="0" cy="652534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engagelog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224165" cy="491188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 rot="5400000">
            <a:off x="6681062" y="4416284"/>
            <a:ext cx="353875" cy="45720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055768" y="6525344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Century Gothic" pitchFamily="34" charset="0"/>
              </a:rPr>
              <a:t>Fiches </a:t>
            </a:r>
            <a:r>
              <a:rPr lang="en-GB" sz="1600" dirty="0" err="1">
                <a:solidFill>
                  <a:schemeClr val="bg1"/>
                </a:solidFill>
                <a:latin typeface="Century Gothic" pitchFamily="34" charset="0"/>
              </a:rPr>
              <a:t>apprenants</a:t>
            </a:r>
            <a:endParaRPr lang="en-GB" sz="1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 rot="5400000">
            <a:off x="2109062" y="4416284"/>
            <a:ext cx="353875" cy="45720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2483768" y="6525344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Century Gothic" pitchFamily="34" charset="0"/>
              </a:rPr>
              <a:t>Fiches </a:t>
            </a:r>
            <a:r>
              <a:rPr lang="en-GB" sz="1600" dirty="0" err="1">
                <a:solidFill>
                  <a:schemeClr val="bg1"/>
                </a:solidFill>
                <a:latin typeface="Century Gothic" pitchFamily="34" charset="0"/>
              </a:rPr>
              <a:t>apprenants</a:t>
            </a:r>
            <a:endParaRPr lang="en-GB" sz="1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3" name="Picture 12" descr="engagelog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16632"/>
            <a:ext cx="1224165" cy="49118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7DB0A-9EF9-4EA1-8BAE-A29E60FEA267}" type="datetimeFigureOut">
              <a:rPr lang="en-GB" smtClean="0"/>
              <a:pPr/>
              <a:t>04/09/2016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EDCEF-55FF-498A-8D48-C8C78FEBBC5B}" type="slidenum">
              <a:rPr lang="en-GB" smtClean="0"/>
              <a:pPr/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6629400" y="0"/>
            <a:ext cx="2270120" cy="685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4591416" y="685800"/>
            <a:ext cx="4400184" cy="5715000"/>
          </a:xfrm>
          <a:prstGeom prst="rect">
            <a:avLst/>
          </a:prstGeom>
          <a:solidFill>
            <a:srgbClr val="FFFFFF"/>
          </a:solidFill>
          <a:ln w="6350">
            <a:solidFill>
              <a:srgbClr val="558ED5"/>
            </a:solidFill>
          </a:ln>
          <a:effectLst>
            <a:outerShdw blurRad="50800" dist="635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4724400" y="1161282"/>
            <a:ext cx="4267200" cy="4389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600264" y="-18718"/>
            <a:ext cx="23207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>
                <a:latin typeface="Century Gothic" pitchFamily="34" charset="0"/>
              </a:rPr>
              <a:t>Extrait</a:t>
            </a:r>
            <a:r>
              <a:rPr lang="en-GB" sz="2000" dirty="0">
                <a:latin typeface="Century Gothic" pitchFamily="34" charset="0"/>
              </a:rPr>
              <a:t> du </a:t>
            </a:r>
            <a:r>
              <a:rPr lang="en-GB" sz="2000" dirty="0" err="1">
                <a:latin typeface="Century Gothic" pitchFamily="34" charset="0"/>
              </a:rPr>
              <a:t>recueil</a:t>
            </a:r>
            <a:r>
              <a:rPr lang="en-GB" sz="2000" dirty="0">
                <a:latin typeface="Century Gothic" pitchFamily="34" charset="0"/>
              </a:rPr>
              <a:t> </a:t>
            </a:r>
          </a:p>
          <a:p>
            <a:r>
              <a:rPr lang="en-GB" sz="2000" dirty="0">
                <a:latin typeface="Century Gothic" pitchFamily="34" charset="0"/>
              </a:rPr>
              <a:t>de </a:t>
            </a:r>
            <a:r>
              <a:rPr lang="en-GB" sz="2000" dirty="0" err="1">
                <a:latin typeface="Century Gothic" pitchFamily="34" charset="0"/>
              </a:rPr>
              <a:t>données</a:t>
            </a:r>
            <a:endParaRPr lang="en-GB" sz="2000" dirty="0">
              <a:latin typeface="Century Gothic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337221"/>
              </p:ext>
            </p:extLst>
          </p:nvPr>
        </p:nvGraphicFramePr>
        <p:xfrm>
          <a:off x="4953000" y="2693104"/>
          <a:ext cx="3810000" cy="2036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err="1">
                          <a:solidFill>
                            <a:schemeClr val="tx1"/>
                          </a:solidFill>
                        </a:rPr>
                        <a:t>Matériau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Résistance à la traction</a:t>
                      </a:r>
                      <a:r>
                        <a:rPr lang="en-GB" sz="1400" b="1" baseline="30000" dirty="0">
                          <a:solidFill>
                            <a:srgbClr val="558ED5"/>
                          </a:solidFill>
                        </a:rPr>
                        <a:t>1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</a:rPr>
                        <a:t>Mpa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Absorption de l’eau</a:t>
                      </a:r>
                      <a:r>
                        <a:rPr lang="en-GB" sz="1400" b="1" baseline="30000" dirty="0">
                          <a:solidFill>
                            <a:srgbClr val="558ED5"/>
                          </a:solidFill>
                        </a:rPr>
                        <a:t>2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 (%)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688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Alliage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d’aluminium</a:t>
                      </a:r>
                      <a:r>
                        <a:rPr lang="en-GB" sz="14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6063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215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0.001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688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Polycarbonate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55 – 75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0.16 – 0.35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172200" y="4724400"/>
            <a:ext cx="2819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spcBef>
                <a:spcPts val="600"/>
              </a:spcBef>
            </a:pPr>
            <a:r>
              <a:rPr lang="en-GB" sz="1400" b="1" dirty="0">
                <a:solidFill>
                  <a:srgbClr val="0070C0"/>
                </a:solidFill>
                <a:latin typeface="Century Gothic" pitchFamily="34" charset="0"/>
              </a:rPr>
              <a:t>2</a:t>
            </a:r>
            <a:r>
              <a:rPr lang="en-GB" sz="1400" dirty="0">
                <a:latin typeface="Century Gothic" pitchFamily="34" charset="0"/>
              </a:rPr>
              <a:t> Il </a:t>
            </a:r>
            <a:r>
              <a:rPr lang="en-GB" sz="1400" dirty="0" err="1">
                <a:latin typeface="Century Gothic" pitchFamily="34" charset="0"/>
              </a:rPr>
              <a:t>est</a:t>
            </a:r>
            <a:r>
              <a:rPr lang="en-GB" sz="1400" dirty="0">
                <a:latin typeface="Century Gothic" pitchFamily="34" charset="0"/>
              </a:rPr>
              <a:t> </a:t>
            </a:r>
            <a:r>
              <a:rPr lang="en-GB" sz="1400" dirty="0" err="1">
                <a:latin typeface="Century Gothic" pitchFamily="34" charset="0"/>
              </a:rPr>
              <a:t>très</a:t>
            </a:r>
            <a:r>
              <a:rPr lang="en-GB" sz="1400" dirty="0">
                <a:latin typeface="Century Gothic" pitchFamily="34" charset="0"/>
              </a:rPr>
              <a:t> important que </a:t>
            </a:r>
            <a:r>
              <a:rPr lang="en-GB" sz="1400" dirty="0" err="1">
                <a:latin typeface="Century Gothic" pitchFamily="34" charset="0"/>
              </a:rPr>
              <a:t>tous</a:t>
            </a:r>
            <a:r>
              <a:rPr lang="en-GB" sz="1400" dirty="0">
                <a:latin typeface="Century Gothic" pitchFamily="34" charset="0"/>
              </a:rPr>
              <a:t> les </a:t>
            </a:r>
            <a:r>
              <a:rPr lang="en-GB" sz="1400" dirty="0" err="1">
                <a:latin typeface="Century Gothic" pitchFamily="34" charset="0"/>
              </a:rPr>
              <a:t>matériaux</a:t>
            </a:r>
            <a:r>
              <a:rPr lang="en-GB" sz="1400" dirty="0">
                <a:latin typeface="Century Gothic" pitchFamily="34" charset="0"/>
              </a:rPr>
              <a:t> </a:t>
            </a:r>
            <a:r>
              <a:rPr lang="en-GB" sz="1400" dirty="0" err="1">
                <a:latin typeface="Century Gothic" pitchFamily="34" charset="0"/>
              </a:rPr>
              <a:t>utilisés</a:t>
            </a:r>
            <a:r>
              <a:rPr lang="en-GB" sz="1400" dirty="0">
                <a:latin typeface="Century Gothic" pitchFamily="34" charset="0"/>
              </a:rPr>
              <a:t> pour </a:t>
            </a:r>
            <a:r>
              <a:rPr lang="en-GB" sz="1400" dirty="0" err="1">
                <a:latin typeface="Century Gothic" pitchFamily="34" charset="0"/>
              </a:rPr>
              <a:t>fabriquer</a:t>
            </a:r>
            <a:r>
              <a:rPr lang="en-GB" sz="1400" dirty="0">
                <a:latin typeface="Century Gothic" pitchFamily="34" charset="0"/>
              </a:rPr>
              <a:t> un </a:t>
            </a:r>
            <a:r>
              <a:rPr lang="en-GB" sz="1400" dirty="0" err="1">
                <a:latin typeface="Century Gothic" pitchFamily="34" charset="0"/>
              </a:rPr>
              <a:t>téléphone</a:t>
            </a:r>
            <a:r>
              <a:rPr lang="en-GB" sz="1400" dirty="0">
                <a:latin typeface="Century Gothic" pitchFamily="34" charset="0"/>
              </a:rPr>
              <a:t> portable absorbent le </a:t>
            </a:r>
            <a:r>
              <a:rPr lang="en-GB" sz="1400" dirty="0" err="1">
                <a:latin typeface="Century Gothic" pitchFamily="34" charset="0"/>
              </a:rPr>
              <a:t>moins</a:t>
            </a:r>
            <a:r>
              <a:rPr lang="en-GB" sz="1400" dirty="0">
                <a:latin typeface="Century Gothic" pitchFamily="34" charset="0"/>
              </a:rPr>
              <a:t> </a:t>
            </a:r>
            <a:r>
              <a:rPr lang="en-GB" sz="1400" dirty="0" err="1">
                <a:latin typeface="Century Gothic" pitchFamily="34" charset="0"/>
              </a:rPr>
              <a:t>d’eau</a:t>
            </a:r>
            <a:r>
              <a:rPr lang="en-GB" sz="1400" dirty="0">
                <a:latin typeface="Century Gothic" pitchFamily="34" charset="0"/>
              </a:rPr>
              <a:t> possible. Plus la </a:t>
            </a:r>
            <a:r>
              <a:rPr lang="en-GB" sz="1400" dirty="0" err="1">
                <a:latin typeface="Century Gothic" pitchFamily="34" charset="0"/>
              </a:rPr>
              <a:t>valeur</a:t>
            </a:r>
            <a:r>
              <a:rPr lang="en-GB" sz="1400" dirty="0">
                <a:latin typeface="Century Gothic" pitchFamily="34" charset="0"/>
              </a:rPr>
              <a:t> </a:t>
            </a:r>
            <a:r>
              <a:rPr lang="en-GB" sz="1400" dirty="0" err="1">
                <a:latin typeface="Century Gothic" pitchFamily="34" charset="0"/>
              </a:rPr>
              <a:t>est</a:t>
            </a:r>
            <a:r>
              <a:rPr lang="en-GB" sz="1400" dirty="0">
                <a:latin typeface="Century Gothic" pitchFamily="34" charset="0"/>
              </a:rPr>
              <a:t> </a:t>
            </a:r>
            <a:r>
              <a:rPr lang="en-GB" sz="1400" dirty="0" err="1">
                <a:latin typeface="Century Gothic" pitchFamily="34" charset="0"/>
              </a:rPr>
              <a:t>basse</a:t>
            </a:r>
            <a:r>
              <a:rPr lang="en-GB" sz="1400" dirty="0">
                <a:latin typeface="Century Gothic" pitchFamily="34" charset="0"/>
              </a:rPr>
              <a:t>, plus le </a:t>
            </a:r>
            <a:r>
              <a:rPr lang="en-GB" sz="1400" dirty="0" err="1">
                <a:latin typeface="Century Gothic" pitchFamily="34" charset="0"/>
              </a:rPr>
              <a:t>matériau</a:t>
            </a:r>
            <a:r>
              <a:rPr lang="en-GB" sz="1400" dirty="0">
                <a:latin typeface="Century Gothic" pitchFamily="34" charset="0"/>
              </a:rPr>
              <a:t> </a:t>
            </a:r>
            <a:r>
              <a:rPr lang="en-GB" sz="1400" dirty="0" err="1">
                <a:latin typeface="Century Gothic" pitchFamily="34" charset="0"/>
              </a:rPr>
              <a:t>est</a:t>
            </a:r>
            <a:r>
              <a:rPr lang="en-GB" sz="1400" dirty="0">
                <a:latin typeface="Century Gothic" pitchFamily="34" charset="0"/>
              </a:rPr>
              <a:t> </a:t>
            </a:r>
            <a:r>
              <a:rPr lang="en-GB" sz="1400" dirty="0" err="1">
                <a:latin typeface="Century Gothic" pitchFamily="34" charset="0"/>
              </a:rPr>
              <a:t>adéquat</a:t>
            </a:r>
            <a:r>
              <a:rPr lang="en-GB" sz="1400" dirty="0">
                <a:latin typeface="Century Gothic" pitchFamily="34" charset="0"/>
              </a:rPr>
              <a:t> pour un </a:t>
            </a:r>
            <a:r>
              <a:rPr lang="en-GB" sz="1400" dirty="0" err="1">
                <a:latin typeface="Century Gothic" pitchFamily="34" charset="0"/>
              </a:rPr>
              <a:t>boîtier</a:t>
            </a:r>
            <a:r>
              <a:rPr lang="en-GB" sz="1400" dirty="0">
                <a:latin typeface="Century Gothic" pitchFamily="34" charset="0"/>
              </a:rPr>
              <a:t> de </a:t>
            </a:r>
            <a:r>
              <a:rPr lang="en-GB" sz="1400" dirty="0" err="1">
                <a:latin typeface="Century Gothic" pitchFamily="34" charset="0"/>
              </a:rPr>
              <a:t>téléphone</a:t>
            </a:r>
            <a:r>
              <a:rPr lang="en-GB" sz="1400" dirty="0">
                <a:latin typeface="Century Gothic" pitchFamily="34" charset="0"/>
              </a:rPr>
              <a:t> portable.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4572000" y="0"/>
            <a:ext cx="0" cy="652534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765305" y="627474"/>
            <a:ext cx="4114800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err="1">
                <a:solidFill>
                  <a:srgbClr val="0070C0"/>
                </a:solidFill>
                <a:latin typeface="Century Gothic" pitchFamily="34" charset="0"/>
              </a:rPr>
              <a:t>Propriétés</a:t>
            </a:r>
            <a:r>
              <a:rPr lang="en-GB" sz="2400" dirty="0">
                <a:solidFill>
                  <a:srgbClr val="558ED5"/>
                </a:solidFill>
                <a:latin typeface="Century Gothic" pitchFamily="34" charset="0"/>
              </a:rPr>
              <a:t> des </a:t>
            </a:r>
            <a:r>
              <a:rPr lang="en-GB" sz="2400" dirty="0" err="1">
                <a:solidFill>
                  <a:srgbClr val="558ED5"/>
                </a:solidFill>
                <a:latin typeface="Century Gothic" pitchFamily="34" charset="0"/>
              </a:rPr>
              <a:t>matériaux</a:t>
            </a:r>
            <a:endParaRPr lang="en-GB" sz="2400" dirty="0">
              <a:solidFill>
                <a:srgbClr val="558ED5"/>
              </a:solidFill>
              <a:latin typeface="Century Gothic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GB" sz="1600" b="1" dirty="0" err="1">
                <a:solidFill>
                  <a:schemeClr val="bg1"/>
                </a:solidFill>
                <a:latin typeface="Century Gothic" pitchFamily="34" charset="0"/>
              </a:rPr>
              <a:t>Utilisés</a:t>
            </a:r>
            <a:r>
              <a:rPr lang="en-GB" sz="1600" b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n-GB" sz="1600" b="1" dirty="0" err="1">
                <a:solidFill>
                  <a:schemeClr val="bg1"/>
                </a:solidFill>
                <a:latin typeface="Century Gothic" pitchFamily="34" charset="0"/>
              </a:rPr>
              <a:t>actuellement</a:t>
            </a:r>
            <a:r>
              <a:rPr lang="en-GB" sz="1600" b="1" dirty="0">
                <a:solidFill>
                  <a:schemeClr val="bg1"/>
                </a:solidFill>
                <a:latin typeface="Century Gothic" pitchFamily="34" charset="0"/>
              </a:rPr>
              <a:t> pour les </a:t>
            </a:r>
            <a:r>
              <a:rPr lang="en-GB" sz="1600" b="1" dirty="0" err="1">
                <a:solidFill>
                  <a:schemeClr val="bg1"/>
                </a:solidFill>
                <a:latin typeface="Century Gothic" pitchFamily="34" charset="0"/>
              </a:rPr>
              <a:t>boîtiers</a:t>
            </a:r>
            <a:r>
              <a:rPr lang="en-GB" sz="1600" b="1" dirty="0">
                <a:solidFill>
                  <a:schemeClr val="bg1"/>
                </a:solidFill>
                <a:latin typeface="Century Gothic" pitchFamily="34" charset="0"/>
              </a:rPr>
              <a:t> de </a:t>
            </a:r>
            <a:r>
              <a:rPr lang="en-GB" sz="1600" b="1" dirty="0" err="1">
                <a:solidFill>
                  <a:schemeClr val="bg1"/>
                </a:solidFill>
                <a:latin typeface="Century Gothic" pitchFamily="34" charset="0"/>
              </a:rPr>
              <a:t>téléphones</a:t>
            </a:r>
            <a:r>
              <a:rPr lang="en-GB" sz="1600" b="1" dirty="0">
                <a:solidFill>
                  <a:schemeClr val="bg1"/>
                </a:solidFill>
                <a:latin typeface="Century Gothic" pitchFamily="34" charset="0"/>
              </a:rPr>
              <a:t> portables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24400" y="4724400"/>
            <a:ext cx="152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spcBef>
                <a:spcPts val="600"/>
              </a:spcBef>
            </a:pPr>
            <a:r>
              <a:rPr lang="en-GB" sz="1400" b="1" dirty="0">
                <a:solidFill>
                  <a:srgbClr val="0070C0"/>
                </a:solidFill>
                <a:latin typeface="Century Gothic" pitchFamily="34" charset="0"/>
              </a:rPr>
              <a:t>1</a:t>
            </a:r>
            <a:r>
              <a:rPr lang="en-GB" sz="1400" dirty="0">
                <a:latin typeface="Century Gothic" pitchFamily="34" charset="0"/>
              </a:rPr>
              <a:t>	 La résistance à la traction </a:t>
            </a:r>
            <a:r>
              <a:rPr lang="en-GB" sz="1400" dirty="0" err="1">
                <a:latin typeface="Century Gothic" pitchFamily="34" charset="0"/>
              </a:rPr>
              <a:t>est</a:t>
            </a:r>
            <a:r>
              <a:rPr lang="en-GB" sz="1400" dirty="0">
                <a:latin typeface="Century Gothic" pitchFamily="34" charset="0"/>
              </a:rPr>
              <a:t> la force du </a:t>
            </a:r>
            <a:r>
              <a:rPr lang="en-GB" sz="1400" dirty="0" err="1">
                <a:latin typeface="Century Gothic" pitchFamily="34" charset="0"/>
              </a:rPr>
              <a:t>matériau</a:t>
            </a:r>
            <a:r>
              <a:rPr lang="en-GB" sz="1400" dirty="0">
                <a:latin typeface="Century Gothic" pitchFamily="34" charset="0"/>
              </a:rPr>
              <a:t> </a:t>
            </a:r>
            <a:r>
              <a:rPr lang="en-GB" sz="1400" dirty="0" err="1">
                <a:latin typeface="Century Gothic" pitchFamily="34" charset="0"/>
              </a:rPr>
              <a:t>étiré</a:t>
            </a:r>
            <a:r>
              <a:rPr lang="en-GB" sz="1400" dirty="0">
                <a:latin typeface="Century Gothic" pitchFamily="34" charset="0"/>
              </a:rPr>
              <a:t>.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6172200" y="4800600"/>
            <a:ext cx="0" cy="1447800"/>
          </a:xfrm>
          <a:prstGeom prst="line">
            <a:avLst/>
          </a:prstGeom>
          <a:ln>
            <a:solidFill>
              <a:srgbClr val="558E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aluminium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29600" y="1981200"/>
            <a:ext cx="561573" cy="5334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30" name="Picture 29" descr="lithium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76800" y="1752600"/>
            <a:ext cx="687288" cy="6156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1" name="Picture 30" descr="gold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15000" y="2133600"/>
            <a:ext cx="761999" cy="34924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2" name="Picture 31" descr="indium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48400" y="1676400"/>
            <a:ext cx="703729" cy="381000"/>
          </a:xfrm>
          <a:prstGeom prst="rect">
            <a:avLst/>
          </a:prstGeom>
        </p:spPr>
      </p:pic>
      <p:pic>
        <p:nvPicPr>
          <p:cNvPr id="33" name="Picture 32" descr="copper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V="1">
            <a:off x="7543800" y="1676400"/>
            <a:ext cx="616518" cy="544590"/>
          </a:xfrm>
          <a:prstGeom prst="rect">
            <a:avLst/>
          </a:prstGeom>
        </p:spPr>
      </p:pic>
      <p:pic>
        <p:nvPicPr>
          <p:cNvPr id="34" name="Picture 33" descr="plastics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934200" y="2057400"/>
            <a:ext cx="545749" cy="457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5" name="Rectangle 34"/>
          <p:cNvSpPr/>
          <p:nvPr/>
        </p:nvSpPr>
        <p:spPr>
          <a:xfrm>
            <a:off x="2057400" y="0"/>
            <a:ext cx="2209800" cy="685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150913" y="685800"/>
            <a:ext cx="4268687" cy="5715000"/>
          </a:xfrm>
          <a:prstGeom prst="rect">
            <a:avLst/>
          </a:prstGeom>
          <a:solidFill>
            <a:srgbClr val="FFFFFF"/>
          </a:solidFill>
          <a:ln w="6350">
            <a:solidFill>
              <a:srgbClr val="558ED5"/>
            </a:solidFill>
          </a:ln>
          <a:effectLst>
            <a:outerShdw blurRad="50800" dist="635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152400" y="1182707"/>
            <a:ext cx="4267200" cy="41749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2028264" y="0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>
                <a:latin typeface="Century Gothic" pitchFamily="34" charset="0"/>
                <a:ea typeface="+mj-ea"/>
                <a:cs typeface="+mj-cs"/>
              </a:rPr>
              <a:t>Extrait</a:t>
            </a:r>
            <a:r>
              <a:rPr lang="en-GB" sz="2000" dirty="0">
                <a:latin typeface="Century Gothic" pitchFamily="34" charset="0"/>
                <a:ea typeface="+mj-ea"/>
                <a:cs typeface="+mj-cs"/>
              </a:rPr>
              <a:t> du </a:t>
            </a:r>
            <a:r>
              <a:rPr lang="en-GB" sz="2000" dirty="0" err="1">
                <a:latin typeface="Century Gothic" pitchFamily="34" charset="0"/>
                <a:ea typeface="+mj-ea"/>
                <a:cs typeface="+mj-cs"/>
              </a:rPr>
              <a:t>recueil</a:t>
            </a:r>
            <a:r>
              <a:rPr lang="en-GB" sz="2000" dirty="0">
                <a:latin typeface="Century Gothic" pitchFamily="34" charset="0"/>
                <a:ea typeface="+mj-ea"/>
                <a:cs typeface="+mj-cs"/>
              </a:rPr>
              <a:t> </a:t>
            </a:r>
          </a:p>
          <a:p>
            <a:r>
              <a:rPr lang="en-GB" sz="2000" dirty="0">
                <a:latin typeface="Century Gothic" pitchFamily="34" charset="0"/>
                <a:ea typeface="+mj-ea"/>
                <a:cs typeface="+mj-cs"/>
              </a:rPr>
              <a:t>de </a:t>
            </a:r>
            <a:r>
              <a:rPr lang="en-GB" sz="2000" dirty="0" err="1">
                <a:latin typeface="Century Gothic" pitchFamily="34" charset="0"/>
                <a:ea typeface="+mj-ea"/>
                <a:cs typeface="+mj-cs"/>
              </a:rPr>
              <a:t>données</a:t>
            </a:r>
            <a:endParaRPr lang="en-GB" sz="2000" dirty="0">
              <a:latin typeface="Century Gothic" pitchFamily="34" charset="0"/>
              <a:ea typeface="+mj-ea"/>
              <a:cs typeface="+mj-cs"/>
            </a:endParaRP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438994"/>
              </p:ext>
            </p:extLst>
          </p:nvPr>
        </p:nvGraphicFramePr>
        <p:xfrm>
          <a:off x="381000" y="2693104"/>
          <a:ext cx="3810000" cy="2036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err="1">
                          <a:solidFill>
                            <a:schemeClr val="tx1"/>
                          </a:solidFill>
                        </a:rPr>
                        <a:t>Matériau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Résistance à la traction</a:t>
                      </a:r>
                      <a:r>
                        <a:rPr lang="en-GB" sz="1400" b="1" baseline="30000" dirty="0">
                          <a:solidFill>
                            <a:srgbClr val="558ED5"/>
                          </a:solidFill>
                        </a:rPr>
                        <a:t>1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</a:rPr>
                        <a:t>Mpa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Absorption de l’eau</a:t>
                      </a:r>
                      <a:r>
                        <a:rPr lang="en-GB" sz="1400" b="1" baseline="30000" dirty="0">
                          <a:solidFill>
                            <a:srgbClr val="558ED5"/>
                          </a:solidFill>
                        </a:rPr>
                        <a:t>2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 (%)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688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Alliage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d’aluminium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6063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215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0.001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688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Polycarbonate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55 – 75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0.16 – 0.35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600199" y="4717907"/>
            <a:ext cx="296759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spcBef>
                <a:spcPts val="600"/>
              </a:spcBef>
            </a:pPr>
            <a:r>
              <a:rPr lang="en-GB" sz="1400" b="1" dirty="0">
                <a:solidFill>
                  <a:srgbClr val="0070C0"/>
                </a:solidFill>
                <a:latin typeface="Century Gothic" pitchFamily="34" charset="0"/>
              </a:rPr>
              <a:t>2</a:t>
            </a:r>
            <a:r>
              <a:rPr lang="en-GB" sz="1400" dirty="0">
                <a:latin typeface="Century Gothic" pitchFamily="34" charset="0"/>
              </a:rPr>
              <a:t>	Il </a:t>
            </a:r>
            <a:r>
              <a:rPr lang="en-GB" sz="1400" dirty="0" err="1">
                <a:latin typeface="Century Gothic" pitchFamily="34" charset="0"/>
              </a:rPr>
              <a:t>est</a:t>
            </a:r>
            <a:r>
              <a:rPr lang="en-GB" sz="1400" dirty="0">
                <a:latin typeface="Century Gothic" pitchFamily="34" charset="0"/>
              </a:rPr>
              <a:t> </a:t>
            </a:r>
            <a:r>
              <a:rPr lang="en-GB" sz="1400" dirty="0" err="1">
                <a:latin typeface="Century Gothic" pitchFamily="34" charset="0"/>
              </a:rPr>
              <a:t>très</a:t>
            </a:r>
            <a:r>
              <a:rPr lang="en-GB" sz="1400" dirty="0">
                <a:latin typeface="Century Gothic" pitchFamily="34" charset="0"/>
              </a:rPr>
              <a:t> important que </a:t>
            </a:r>
            <a:r>
              <a:rPr lang="en-GB" sz="1400" dirty="0" err="1">
                <a:latin typeface="Century Gothic" pitchFamily="34" charset="0"/>
              </a:rPr>
              <a:t>tous</a:t>
            </a:r>
            <a:r>
              <a:rPr lang="en-GB" sz="1400" dirty="0">
                <a:latin typeface="Century Gothic" pitchFamily="34" charset="0"/>
              </a:rPr>
              <a:t> les </a:t>
            </a:r>
            <a:r>
              <a:rPr lang="en-GB" sz="1400" dirty="0" err="1">
                <a:latin typeface="Century Gothic" pitchFamily="34" charset="0"/>
              </a:rPr>
              <a:t>matériaux</a:t>
            </a:r>
            <a:r>
              <a:rPr lang="en-GB" sz="1400" dirty="0">
                <a:latin typeface="Century Gothic" pitchFamily="34" charset="0"/>
              </a:rPr>
              <a:t> </a:t>
            </a:r>
            <a:r>
              <a:rPr lang="en-GB" sz="1400" dirty="0" err="1">
                <a:latin typeface="Century Gothic" pitchFamily="34" charset="0"/>
              </a:rPr>
              <a:t>utilisés</a:t>
            </a:r>
            <a:r>
              <a:rPr lang="en-GB" sz="1400" dirty="0">
                <a:latin typeface="Century Gothic" pitchFamily="34" charset="0"/>
              </a:rPr>
              <a:t> pour </a:t>
            </a:r>
            <a:r>
              <a:rPr lang="en-GB" sz="1400" dirty="0" err="1">
                <a:latin typeface="Century Gothic" pitchFamily="34" charset="0"/>
              </a:rPr>
              <a:t>fabriquer</a:t>
            </a:r>
            <a:r>
              <a:rPr lang="en-GB" sz="1400" dirty="0">
                <a:latin typeface="Century Gothic" pitchFamily="34" charset="0"/>
              </a:rPr>
              <a:t> un </a:t>
            </a:r>
            <a:r>
              <a:rPr lang="en-GB" sz="1400" dirty="0" err="1">
                <a:latin typeface="Century Gothic" pitchFamily="34" charset="0"/>
              </a:rPr>
              <a:t>téléphone</a:t>
            </a:r>
            <a:r>
              <a:rPr lang="en-GB" sz="1400" dirty="0">
                <a:latin typeface="Century Gothic" pitchFamily="34" charset="0"/>
              </a:rPr>
              <a:t> portable absorbent le </a:t>
            </a:r>
            <a:r>
              <a:rPr lang="en-GB" sz="1400" dirty="0" err="1">
                <a:latin typeface="Century Gothic" pitchFamily="34" charset="0"/>
              </a:rPr>
              <a:t>moins</a:t>
            </a:r>
            <a:r>
              <a:rPr lang="en-GB" sz="1400" dirty="0">
                <a:latin typeface="Century Gothic" pitchFamily="34" charset="0"/>
              </a:rPr>
              <a:t> </a:t>
            </a:r>
            <a:r>
              <a:rPr lang="en-GB" sz="1400" dirty="0" err="1">
                <a:latin typeface="Century Gothic" pitchFamily="34" charset="0"/>
              </a:rPr>
              <a:t>d’eau</a:t>
            </a:r>
            <a:r>
              <a:rPr lang="en-GB" sz="1400" dirty="0">
                <a:latin typeface="Century Gothic" pitchFamily="34" charset="0"/>
              </a:rPr>
              <a:t> possible. Plus la </a:t>
            </a:r>
            <a:r>
              <a:rPr lang="en-GB" sz="1400" dirty="0" err="1">
                <a:latin typeface="Century Gothic" pitchFamily="34" charset="0"/>
              </a:rPr>
              <a:t>valeur</a:t>
            </a:r>
            <a:r>
              <a:rPr lang="en-GB" sz="1400" dirty="0">
                <a:latin typeface="Century Gothic" pitchFamily="34" charset="0"/>
              </a:rPr>
              <a:t> </a:t>
            </a:r>
            <a:r>
              <a:rPr lang="en-GB" sz="1400" dirty="0" err="1">
                <a:latin typeface="Century Gothic" pitchFamily="34" charset="0"/>
              </a:rPr>
              <a:t>est</a:t>
            </a:r>
            <a:r>
              <a:rPr lang="en-GB" sz="1400" dirty="0">
                <a:latin typeface="Century Gothic" pitchFamily="34" charset="0"/>
              </a:rPr>
              <a:t> </a:t>
            </a:r>
            <a:r>
              <a:rPr lang="en-GB" sz="1400" dirty="0" err="1">
                <a:latin typeface="Century Gothic" pitchFamily="34" charset="0"/>
              </a:rPr>
              <a:t>basse</a:t>
            </a:r>
            <a:r>
              <a:rPr lang="en-GB" sz="1400" dirty="0">
                <a:latin typeface="Century Gothic" pitchFamily="34" charset="0"/>
              </a:rPr>
              <a:t>, plus le </a:t>
            </a:r>
            <a:r>
              <a:rPr lang="en-GB" sz="1400" dirty="0" err="1">
                <a:latin typeface="Century Gothic" pitchFamily="34" charset="0"/>
              </a:rPr>
              <a:t>matériau</a:t>
            </a:r>
            <a:r>
              <a:rPr lang="en-GB" sz="1400" dirty="0">
                <a:latin typeface="Century Gothic" pitchFamily="34" charset="0"/>
              </a:rPr>
              <a:t> </a:t>
            </a:r>
            <a:r>
              <a:rPr lang="en-GB" sz="1400" dirty="0" err="1">
                <a:latin typeface="Century Gothic" pitchFamily="34" charset="0"/>
              </a:rPr>
              <a:t>est</a:t>
            </a:r>
            <a:r>
              <a:rPr lang="en-GB" sz="1400" dirty="0">
                <a:latin typeface="Century Gothic" pitchFamily="34" charset="0"/>
              </a:rPr>
              <a:t> </a:t>
            </a:r>
            <a:r>
              <a:rPr lang="en-GB" sz="1400" dirty="0" err="1">
                <a:latin typeface="Century Gothic" pitchFamily="34" charset="0"/>
              </a:rPr>
              <a:t>adéquat</a:t>
            </a:r>
            <a:r>
              <a:rPr lang="en-GB" sz="1400" dirty="0">
                <a:latin typeface="Century Gothic" pitchFamily="34" charset="0"/>
              </a:rPr>
              <a:t> pour un </a:t>
            </a:r>
            <a:r>
              <a:rPr lang="en-GB" sz="1400" dirty="0" err="1">
                <a:latin typeface="Century Gothic" pitchFamily="34" charset="0"/>
              </a:rPr>
              <a:t>boîtier</a:t>
            </a:r>
            <a:r>
              <a:rPr lang="en-GB" sz="1400" dirty="0">
                <a:latin typeface="Century Gothic" pitchFamily="34" charset="0"/>
              </a:rPr>
              <a:t> de </a:t>
            </a:r>
            <a:r>
              <a:rPr lang="en-GB" sz="1400" dirty="0" err="1">
                <a:latin typeface="Century Gothic" pitchFamily="34" charset="0"/>
              </a:rPr>
              <a:t>téléphone</a:t>
            </a:r>
            <a:r>
              <a:rPr lang="en-GB" sz="1400" dirty="0">
                <a:latin typeface="Century Gothic" pitchFamily="34" charset="0"/>
              </a:rPr>
              <a:t> portable.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0" y="0"/>
            <a:ext cx="0" cy="652534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28601" y="636904"/>
            <a:ext cx="4114800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err="1">
                <a:solidFill>
                  <a:srgbClr val="0070C0"/>
                </a:solidFill>
                <a:latin typeface="Century Gothic" pitchFamily="34" charset="0"/>
              </a:rPr>
              <a:t>Propriétés</a:t>
            </a:r>
            <a:r>
              <a:rPr lang="en-GB" sz="2400" dirty="0">
                <a:solidFill>
                  <a:srgbClr val="558ED5"/>
                </a:solidFill>
                <a:latin typeface="Century Gothic" pitchFamily="34" charset="0"/>
              </a:rPr>
              <a:t> des </a:t>
            </a:r>
            <a:r>
              <a:rPr lang="en-GB" sz="2400" dirty="0" err="1">
                <a:solidFill>
                  <a:srgbClr val="558ED5"/>
                </a:solidFill>
                <a:latin typeface="Century Gothic" pitchFamily="34" charset="0"/>
              </a:rPr>
              <a:t>matériaux</a:t>
            </a:r>
            <a:endParaRPr lang="en-GB" sz="2400" dirty="0">
              <a:solidFill>
                <a:srgbClr val="558ED5"/>
              </a:solidFill>
              <a:latin typeface="Century Gothic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GB" sz="1600" b="1" dirty="0" err="1">
                <a:solidFill>
                  <a:schemeClr val="bg1"/>
                </a:solidFill>
                <a:latin typeface="Century Gothic" pitchFamily="34" charset="0"/>
              </a:rPr>
              <a:t>Utilisés</a:t>
            </a:r>
            <a:r>
              <a:rPr lang="en-GB" sz="1600" b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n-GB" sz="1600" b="1" dirty="0" err="1">
                <a:solidFill>
                  <a:schemeClr val="bg1"/>
                </a:solidFill>
                <a:latin typeface="Century Gothic" pitchFamily="34" charset="0"/>
              </a:rPr>
              <a:t>actuellement</a:t>
            </a:r>
            <a:r>
              <a:rPr lang="en-GB" sz="1600" b="1" dirty="0">
                <a:solidFill>
                  <a:schemeClr val="bg1"/>
                </a:solidFill>
                <a:latin typeface="Century Gothic" pitchFamily="34" charset="0"/>
              </a:rPr>
              <a:t> pour les </a:t>
            </a:r>
            <a:r>
              <a:rPr lang="en-GB" sz="1600" b="1" dirty="0" err="1">
                <a:solidFill>
                  <a:schemeClr val="bg1"/>
                </a:solidFill>
                <a:latin typeface="Century Gothic" pitchFamily="34" charset="0"/>
              </a:rPr>
              <a:t>boîtiers</a:t>
            </a:r>
            <a:r>
              <a:rPr lang="en-GB" sz="1600" b="1" dirty="0">
                <a:solidFill>
                  <a:schemeClr val="bg1"/>
                </a:solidFill>
                <a:latin typeface="Century Gothic" pitchFamily="34" charset="0"/>
              </a:rPr>
              <a:t> de </a:t>
            </a:r>
            <a:r>
              <a:rPr lang="en-GB" sz="1600" b="1" dirty="0" err="1">
                <a:solidFill>
                  <a:schemeClr val="bg1"/>
                </a:solidFill>
                <a:latin typeface="Century Gothic" pitchFamily="34" charset="0"/>
              </a:rPr>
              <a:t>téléphones</a:t>
            </a:r>
            <a:r>
              <a:rPr lang="en-GB" sz="1600" b="1" dirty="0">
                <a:solidFill>
                  <a:schemeClr val="bg1"/>
                </a:solidFill>
                <a:latin typeface="Century Gothic" pitchFamily="34" charset="0"/>
              </a:rPr>
              <a:t> portables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52400" y="4724400"/>
            <a:ext cx="152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spcBef>
                <a:spcPts val="600"/>
              </a:spcBef>
            </a:pPr>
            <a:r>
              <a:rPr lang="en-GB" sz="1400" b="1" dirty="0">
                <a:solidFill>
                  <a:srgbClr val="0070C0"/>
                </a:solidFill>
                <a:latin typeface="Century Gothic" pitchFamily="34" charset="0"/>
              </a:rPr>
              <a:t>1</a:t>
            </a:r>
            <a:r>
              <a:rPr lang="en-GB" sz="1400" dirty="0">
                <a:latin typeface="Century Gothic" pitchFamily="34" charset="0"/>
              </a:rPr>
              <a:t>	La résistance à la traction </a:t>
            </a:r>
            <a:r>
              <a:rPr lang="en-GB" sz="1400" dirty="0" err="1">
                <a:latin typeface="Century Gothic" pitchFamily="34" charset="0"/>
              </a:rPr>
              <a:t>est</a:t>
            </a:r>
            <a:r>
              <a:rPr lang="en-GB" sz="1400" dirty="0">
                <a:latin typeface="Century Gothic" pitchFamily="34" charset="0"/>
              </a:rPr>
              <a:t> la force du </a:t>
            </a:r>
            <a:r>
              <a:rPr lang="en-GB" sz="1400" dirty="0" err="1">
                <a:latin typeface="Century Gothic" pitchFamily="34" charset="0"/>
              </a:rPr>
              <a:t>matériau</a:t>
            </a:r>
            <a:r>
              <a:rPr lang="en-GB" sz="1400" dirty="0">
                <a:latin typeface="Century Gothic" pitchFamily="34" charset="0"/>
              </a:rPr>
              <a:t> </a:t>
            </a:r>
            <a:r>
              <a:rPr lang="en-GB" sz="1400" dirty="0" err="1">
                <a:latin typeface="Century Gothic" pitchFamily="34" charset="0"/>
              </a:rPr>
              <a:t>étiré</a:t>
            </a:r>
            <a:endParaRPr lang="en-GB" sz="1400" dirty="0">
              <a:latin typeface="Century Gothic" pitchFamily="34" charset="0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1600200" y="4800600"/>
            <a:ext cx="0" cy="1447800"/>
          </a:xfrm>
          <a:prstGeom prst="line">
            <a:avLst/>
          </a:prstGeom>
          <a:ln>
            <a:solidFill>
              <a:srgbClr val="558E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 descr="aluminium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57600" y="1981200"/>
            <a:ext cx="561573" cy="5334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46" name="Picture 45" descr="lithium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" y="1752600"/>
            <a:ext cx="687288" cy="6156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7" name="Picture 46" descr="gold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43000" y="2133600"/>
            <a:ext cx="761999" cy="34924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8" name="Picture 47" descr="indium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676400" y="1676400"/>
            <a:ext cx="703729" cy="381000"/>
          </a:xfrm>
          <a:prstGeom prst="rect">
            <a:avLst/>
          </a:prstGeom>
        </p:spPr>
      </p:pic>
      <p:pic>
        <p:nvPicPr>
          <p:cNvPr id="49" name="Picture 48" descr="copper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V="1">
            <a:off x="2971800" y="1676400"/>
            <a:ext cx="616518" cy="544590"/>
          </a:xfrm>
          <a:prstGeom prst="rect">
            <a:avLst/>
          </a:prstGeom>
        </p:spPr>
      </p:pic>
      <p:pic>
        <p:nvPicPr>
          <p:cNvPr id="50" name="Picture 49" descr="plastics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362200" y="2057400"/>
            <a:ext cx="545749" cy="457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123</Words>
  <Application>Microsoft Office PowerPoint</Application>
  <PresentationFormat>Affichage à l'écran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Philippa</dc:creator>
  <cp:lastModifiedBy>Géraldine Leblanc</cp:lastModifiedBy>
  <cp:revision>16</cp:revision>
  <dcterms:created xsi:type="dcterms:W3CDTF">2016-06-07T12:01:38Z</dcterms:created>
  <dcterms:modified xsi:type="dcterms:W3CDTF">2016-09-04T21:40:54Z</dcterms:modified>
</cp:coreProperties>
</file>