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3" r:id="rId1"/>
  </p:sldMasterIdLst>
  <p:notesMasterIdLst>
    <p:notesMasterId r:id="rId18"/>
  </p:notesMasterIdLst>
  <p:handoutMasterIdLst>
    <p:handoutMasterId r:id="rId19"/>
  </p:handoutMasterIdLst>
  <p:sldIdLst>
    <p:sldId id="256" r:id="rId2"/>
    <p:sldId id="269" r:id="rId3"/>
    <p:sldId id="270" r:id="rId4"/>
    <p:sldId id="271" r:id="rId5"/>
    <p:sldId id="259" r:id="rId6"/>
    <p:sldId id="261" r:id="rId7"/>
    <p:sldId id="260" r:id="rId8"/>
    <p:sldId id="262" r:id="rId9"/>
    <p:sldId id="263" r:id="rId10"/>
    <p:sldId id="275" r:id="rId11"/>
    <p:sldId id="273" r:id="rId12"/>
    <p:sldId id="274" r:id="rId13"/>
    <p:sldId id="267" r:id="rId14"/>
    <p:sldId id="266" r:id="rId15"/>
    <p:sldId id="268" r:id="rId16"/>
    <p:sldId id="276" r:id="rId17"/>
  </p:sldIdLst>
  <p:sldSz cx="9144000" cy="6858000" type="screen4x3"/>
  <p:notesSz cx="6858000" cy="9144000"/>
  <p:defaultTextStyle>
    <a:defPPr>
      <a:defRPr lang="fr-FR" alt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2097"/>
    <a:srgbClr val="FDE013"/>
    <a:srgbClr val="E37526"/>
    <a:srgbClr val="D33D20"/>
    <a:srgbClr val="585858"/>
    <a:srgbClr val="E95E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38" autoAdjust="0"/>
    <p:restoredTop sz="94660"/>
  </p:normalViewPr>
  <p:slideViewPr>
    <p:cSldViewPr snapToGrid="0" snapToObjects="1">
      <p:cViewPr>
        <p:scale>
          <a:sx n="103" d="100"/>
          <a:sy n="103" d="100"/>
        </p:scale>
        <p:origin x="-2920" y="-6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E63393-9703-8845-8CE5-A8787BB8E4E8}" type="datetimeFigureOut">
              <a:rPr lang="fr-FR" smtClean="0"/>
              <a:t>27/07/16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0CB358-9035-C441-A2FA-2784EE26645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237458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DB6C76-720D-5B47-8A12-4FB00D67B685}" type="datetimeFigureOut">
              <a:rPr lang="fr-FR" smtClean="0"/>
              <a:t>27/07/16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7FB053-19E9-0341-9DFF-A8781BA275D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30642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F2852B-F963-7841-8E88-9DC43F7C3788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50052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FB053-19E9-0341-9DFF-A8781BA275D8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3724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1 -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region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957636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222045" y="1679083"/>
            <a:ext cx="5047239" cy="3705503"/>
          </a:xfrm>
        </p:spPr>
        <p:txBody>
          <a:bodyPr numCol="1">
            <a:noAutofit/>
          </a:bodyPr>
          <a:lstStyle>
            <a:lvl1pPr>
              <a:defRPr sz="6000" cap="all">
                <a:solidFill>
                  <a:schemeClr val="bg1"/>
                </a:solidFill>
              </a:defRPr>
            </a:lvl1pPr>
          </a:lstStyle>
          <a:p>
            <a:r>
              <a:rPr lang="fr-FR" altLang="fr-FR" dirty="0" smtClean="0"/>
              <a:t>Cliquez et modifiez le titre</a:t>
            </a:r>
            <a:endParaRPr lang="fr-FR" altLang="fr-FR" dirty="0"/>
          </a:p>
        </p:txBody>
      </p:sp>
      <p:pic>
        <p:nvPicPr>
          <p:cNvPr id="8" name="Image 7" descr="guillemets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01055" y="457201"/>
            <a:ext cx="1343396" cy="1221882"/>
          </a:xfrm>
          <a:prstGeom prst="rect">
            <a:avLst/>
          </a:prstGeom>
        </p:spPr>
      </p:pic>
      <p:pic>
        <p:nvPicPr>
          <p:cNvPr id="9" name="Image 8" descr="guillemetsbas.png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72969" y="5189785"/>
            <a:ext cx="1085230" cy="987068"/>
          </a:xfrm>
          <a:prstGeom prst="rect">
            <a:avLst/>
          </a:prstGeom>
        </p:spPr>
      </p:pic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0" y="6556506"/>
            <a:ext cx="457200" cy="301494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ctr">
              <a:defRPr sz="1200">
                <a:solidFill>
                  <a:srgbClr val="E95E27"/>
                </a:solidFill>
              </a:defRPr>
            </a:lvl1pPr>
          </a:lstStyle>
          <a:p>
            <a:fld id="{86384559-06EA-684C-829B-A96D13D5876D}" type="slidenum">
              <a:rPr lang="fr-FR" altLang="fr-FR" smtClean="0"/>
              <a:pPr/>
              <a:t>‹#›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222154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fondslides.jp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18040" y="0"/>
            <a:ext cx="8125959" cy="440843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457200" y="351692"/>
            <a:ext cx="8229600" cy="865875"/>
          </a:xfrm>
        </p:spPr>
        <p:txBody>
          <a:bodyPr numCol="1">
            <a:normAutofit/>
          </a:bodyPr>
          <a:lstStyle>
            <a:lvl1pPr>
              <a:defRPr sz="3100" b="1" i="0">
                <a:solidFill>
                  <a:srgbClr val="E95E27"/>
                </a:solidFill>
                <a:latin typeface="Arial"/>
                <a:cs typeface="Arial"/>
              </a:defRPr>
            </a:lvl1pPr>
          </a:lstStyle>
          <a:p>
            <a:r>
              <a:rPr lang="fr-FR" altLang="fr-FR" dirty="0" smtClean="0"/>
              <a:t>Titre de la </a:t>
            </a:r>
            <a:r>
              <a:rPr lang="fr-FR" altLang="fr-FR" dirty="0" err="1" smtClean="0"/>
              <a:t>slide</a:t>
            </a:r>
            <a:endParaRPr lang="fr-FR" altLang="fr-FR" dirty="0"/>
          </a:p>
        </p:txBody>
      </p:sp>
      <p:sp>
        <p:nvSpPr>
          <p:cNvPr id="14" name="Rectangle à coins arrondis 13"/>
          <p:cNvSpPr/>
          <p:nvPr userDrawn="1"/>
        </p:nvSpPr>
        <p:spPr>
          <a:xfrm>
            <a:off x="-898983" y="6421087"/>
            <a:ext cx="1364384" cy="1175583"/>
          </a:xfrm>
          <a:prstGeom prst="roundRect">
            <a:avLst/>
          </a:prstGeom>
          <a:noFill/>
          <a:ln>
            <a:solidFill>
              <a:srgbClr val="E95E27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endParaRPr lang="fr-FR" altLang="fr-FR" dirty="0"/>
          </a:p>
        </p:txBody>
      </p:sp>
      <p:sp>
        <p:nvSpPr>
          <p:cNvPr id="15" name="Rectangle à coins arrondis 14"/>
          <p:cNvSpPr/>
          <p:nvPr userDrawn="1"/>
        </p:nvSpPr>
        <p:spPr>
          <a:xfrm>
            <a:off x="-781244" y="6556506"/>
            <a:ext cx="1364384" cy="1175583"/>
          </a:xfrm>
          <a:prstGeom prst="roundRect">
            <a:avLst/>
          </a:prstGeom>
          <a:noFill/>
          <a:ln>
            <a:solidFill>
              <a:srgbClr val="3C3C3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endParaRPr lang="fr-FR" altLang="fr-FR" dirty="0"/>
          </a:p>
        </p:txBody>
      </p:sp>
      <p:sp>
        <p:nvSpPr>
          <p:cNvPr id="26" name="Espace réservé du contenu 25"/>
          <p:cNvSpPr>
            <a:spLocks noGrp="1"/>
          </p:cNvSpPr>
          <p:nvPr>
            <p:ph sz="quarter" idx="17" hasCustomPrompt="1"/>
          </p:nvPr>
        </p:nvSpPr>
        <p:spPr>
          <a:xfrm>
            <a:off x="1412270" y="1"/>
            <a:ext cx="7010281" cy="351691"/>
          </a:xfrm>
        </p:spPr>
        <p:txBody>
          <a:bodyPr numCol="1">
            <a:normAutofit/>
          </a:bodyPr>
          <a:lstStyle>
            <a:lvl1pPr marL="0" indent="0">
              <a:buNone/>
              <a:defRPr sz="1400" b="0" i="0">
                <a:solidFill>
                  <a:srgbClr val="FFFFFF"/>
                </a:solidFill>
              </a:defRPr>
            </a:lvl1pPr>
          </a:lstStyle>
          <a:p>
            <a:pPr lvl="0"/>
            <a:r>
              <a:rPr lang="fr-FR" altLang="fr-FR" dirty="0" smtClean="0"/>
              <a:t>TITRE DE L’EXPOSÉ</a:t>
            </a:r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31" hasCustomPrompt="1"/>
          </p:nvPr>
        </p:nvSpPr>
        <p:spPr>
          <a:xfrm>
            <a:off x="457200" y="1408189"/>
            <a:ext cx="8229600" cy="1720650"/>
          </a:xfrm>
        </p:spPr>
        <p:txBody>
          <a:bodyPr numCol="1">
            <a:normAutofit/>
          </a:bodyPr>
          <a:lstStyle>
            <a:lvl1pPr marL="0" marR="0" indent="0" algn="l" defTabSz="4572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b="0" baseline="0">
                <a:solidFill>
                  <a:srgbClr val="585858"/>
                </a:solidFill>
              </a:defRPr>
            </a:lvl1pPr>
          </a:lstStyle>
          <a:p>
            <a:pPr marL="0" marR="0" lvl="0" indent="0" algn="l" defTabSz="4572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fr-FR" altLang="fr-FR" sz="1800" dirty="0" smtClean="0"/>
              <a:t>Ta définition</a:t>
            </a:r>
            <a:endParaRPr lang="fr-FR" altLang="fr-FR" dirty="0" smtClean="0"/>
          </a:p>
        </p:txBody>
      </p:sp>
      <p:sp>
        <p:nvSpPr>
          <p:cNvPr id="13" name="Espace réservé du texte 15"/>
          <p:cNvSpPr>
            <a:spLocks noGrp="1"/>
          </p:cNvSpPr>
          <p:nvPr>
            <p:ph type="body" sz="quarter" idx="32" hasCustomPrompt="1"/>
          </p:nvPr>
        </p:nvSpPr>
        <p:spPr>
          <a:xfrm>
            <a:off x="457200" y="3342685"/>
            <a:ext cx="8229600" cy="1720650"/>
          </a:xfrm>
        </p:spPr>
        <p:txBody>
          <a:bodyPr numCol="1">
            <a:normAutofit/>
          </a:bodyPr>
          <a:lstStyle>
            <a:lvl1pPr>
              <a:defRPr sz="1800" b="0" baseline="0">
                <a:solidFill>
                  <a:srgbClr val="585858"/>
                </a:solidFill>
              </a:defRPr>
            </a:lvl1pPr>
          </a:lstStyle>
          <a:p>
            <a:pPr lvl="0"/>
            <a:r>
              <a:rPr lang="fr-FR" altLang="fr-FR" sz="1800" dirty="0" smtClean="0"/>
              <a:t>Ton exemple</a:t>
            </a:r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0" y="6556506"/>
            <a:ext cx="457200" cy="301494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ctr">
              <a:defRPr sz="1200">
                <a:solidFill>
                  <a:srgbClr val="E95E27"/>
                </a:solidFill>
              </a:defRPr>
            </a:lvl1pPr>
          </a:lstStyle>
          <a:p>
            <a:fld id="{86384559-06EA-684C-829B-A96D13D5876D}" type="slidenum">
              <a:rPr lang="fr-FR" altLang="fr-FR" smtClean="0"/>
              <a:pPr/>
              <a:t>‹#›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4000269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Titre Imag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fondslides.jp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18040" y="0"/>
            <a:ext cx="8125959" cy="440843"/>
          </a:xfrm>
          <a:prstGeom prst="rect">
            <a:avLst/>
          </a:prstGeom>
        </p:spPr>
      </p:pic>
      <p:sp>
        <p:nvSpPr>
          <p:cNvPr id="8" name="Titr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942929"/>
          </a:xfrm>
        </p:spPr>
        <p:txBody>
          <a:bodyPr numCol="1">
            <a:normAutofit/>
          </a:bodyPr>
          <a:lstStyle>
            <a:lvl1pPr>
              <a:defRPr sz="3100" b="1" i="0">
                <a:solidFill>
                  <a:srgbClr val="E95E27"/>
                </a:solidFill>
                <a:latin typeface="Arial"/>
                <a:cs typeface="Arial"/>
              </a:defRPr>
            </a:lvl1pPr>
          </a:lstStyle>
          <a:p>
            <a:r>
              <a:rPr lang="fr-FR" altLang="fr-FR" dirty="0" smtClean="0"/>
              <a:t>Titre de la </a:t>
            </a:r>
            <a:r>
              <a:rPr lang="fr-FR" altLang="fr-FR" dirty="0" err="1" smtClean="0"/>
              <a:t>slide</a:t>
            </a:r>
            <a:endParaRPr lang="fr-FR" altLang="fr-FR" dirty="0"/>
          </a:p>
        </p:txBody>
      </p:sp>
      <p:sp>
        <p:nvSpPr>
          <p:cNvPr id="9" name="Rectangle à coins arrondis 8"/>
          <p:cNvSpPr/>
          <p:nvPr userDrawn="1"/>
        </p:nvSpPr>
        <p:spPr>
          <a:xfrm>
            <a:off x="-898983" y="6421087"/>
            <a:ext cx="1364384" cy="1175583"/>
          </a:xfrm>
          <a:prstGeom prst="roundRect">
            <a:avLst/>
          </a:prstGeom>
          <a:noFill/>
          <a:ln>
            <a:solidFill>
              <a:srgbClr val="E95E27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endParaRPr lang="fr-FR" altLang="fr-FR" dirty="0"/>
          </a:p>
        </p:txBody>
      </p:sp>
      <p:sp>
        <p:nvSpPr>
          <p:cNvPr id="10" name="Rectangle à coins arrondis 9"/>
          <p:cNvSpPr/>
          <p:nvPr userDrawn="1"/>
        </p:nvSpPr>
        <p:spPr>
          <a:xfrm>
            <a:off x="-781244" y="6556506"/>
            <a:ext cx="1364384" cy="1175583"/>
          </a:xfrm>
          <a:prstGeom prst="roundRect">
            <a:avLst/>
          </a:prstGeom>
          <a:noFill/>
          <a:ln>
            <a:solidFill>
              <a:srgbClr val="3C3C3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endParaRPr lang="fr-FR" altLang="fr-FR" dirty="0"/>
          </a:p>
        </p:txBody>
      </p:sp>
      <p:sp>
        <p:nvSpPr>
          <p:cNvPr id="13" name="Espace réservé du contenu 25"/>
          <p:cNvSpPr>
            <a:spLocks noGrp="1"/>
          </p:cNvSpPr>
          <p:nvPr>
            <p:ph sz="quarter" idx="17" hasCustomPrompt="1"/>
          </p:nvPr>
        </p:nvSpPr>
        <p:spPr>
          <a:xfrm>
            <a:off x="1412270" y="1"/>
            <a:ext cx="7010281" cy="714375"/>
          </a:xfrm>
        </p:spPr>
        <p:txBody>
          <a:bodyPr numCol="1">
            <a:normAutofit/>
          </a:bodyPr>
          <a:lstStyle>
            <a:lvl1pPr marL="0" indent="0">
              <a:buNone/>
              <a:defRPr sz="1400" b="0" i="0">
                <a:solidFill>
                  <a:srgbClr val="FFFFFF"/>
                </a:solidFill>
              </a:defRPr>
            </a:lvl1pPr>
          </a:lstStyle>
          <a:p>
            <a:pPr lvl="0"/>
            <a:r>
              <a:rPr lang="fr-FR" altLang="fr-FR" dirty="0" smtClean="0"/>
              <a:t>TITRE DE L’EXPOSÉ</a:t>
            </a:r>
          </a:p>
        </p:txBody>
      </p:sp>
      <p:sp>
        <p:nvSpPr>
          <p:cNvPr id="19" name="Espace réservé pour une image  18"/>
          <p:cNvSpPr>
            <a:spLocks noGrp="1"/>
          </p:cNvSpPr>
          <p:nvPr>
            <p:ph type="pic" sz="quarter" idx="23" hasCustomPrompt="1"/>
          </p:nvPr>
        </p:nvSpPr>
        <p:spPr>
          <a:xfrm>
            <a:off x="457200" y="1807661"/>
            <a:ext cx="8229600" cy="3600842"/>
          </a:xfrm>
        </p:spPr>
        <p:txBody>
          <a:bodyPr numCol="1"/>
          <a:lstStyle>
            <a:lvl1pPr algn="ctr">
              <a:defRPr/>
            </a:lvl1pPr>
          </a:lstStyle>
          <a:p>
            <a:r>
              <a:rPr lang="fr-FR" altLang="fr-FR" dirty="0" smtClean="0"/>
              <a:t>Glisse ton image ici</a:t>
            </a:r>
            <a:endParaRPr lang="fr-FR" altLang="fr-FR" dirty="0"/>
          </a:p>
        </p:txBody>
      </p:sp>
      <p:sp>
        <p:nvSpPr>
          <p:cNvPr id="24" name="Espace réservé du texte 23"/>
          <p:cNvSpPr>
            <a:spLocks noGrp="1"/>
          </p:cNvSpPr>
          <p:nvPr>
            <p:ph type="body" sz="quarter" idx="25" hasCustomPrompt="1"/>
          </p:nvPr>
        </p:nvSpPr>
        <p:spPr>
          <a:xfrm>
            <a:off x="465402" y="1239617"/>
            <a:ext cx="8221398" cy="555625"/>
          </a:xfrm>
        </p:spPr>
        <p:txBody>
          <a:bodyPr numCol="1"/>
          <a:lstStyle>
            <a:lvl1pPr algn="ctr">
              <a:defRPr lang="fr-FR" altLang="fr-FR" sz="2000" b="1" i="0" kern="1200" baseline="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342900" indent="-342900">
              <a:defRPr/>
            </a:lvl2pPr>
            <a:lvl3pPr marL="342900" indent="-342900">
              <a:defRPr/>
            </a:lvl3pPr>
            <a:lvl4pPr marL="342900" indent="-342900">
              <a:defRPr/>
            </a:lvl4pPr>
            <a:lvl5pPr marL="342900" indent="-342900">
              <a:defRPr/>
            </a:lvl5pPr>
          </a:lstStyle>
          <a:p>
            <a:pPr lvl="0"/>
            <a:r>
              <a:rPr lang="fr-FR" altLang="fr-FR" dirty="0" smtClean="0"/>
              <a:t>Entre ton titre</a:t>
            </a:r>
            <a:endParaRPr lang="fr-FR" altLang="fr-FR" dirty="0"/>
          </a:p>
        </p:txBody>
      </p:sp>
      <p:sp>
        <p:nvSpPr>
          <p:cNvPr id="12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0" y="6556506"/>
            <a:ext cx="457200" cy="301494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ctr">
              <a:defRPr sz="1200">
                <a:solidFill>
                  <a:srgbClr val="E95E27"/>
                </a:solidFill>
              </a:defRPr>
            </a:lvl1pPr>
          </a:lstStyle>
          <a:p>
            <a:fld id="{86384559-06EA-684C-829B-A96D13D5876D}" type="slidenum">
              <a:rPr lang="fr-FR" altLang="fr-FR" smtClean="0"/>
              <a:pPr/>
              <a:t>‹#›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379922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+ -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Image 28" descr="fondslides.jp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18040" y="0"/>
            <a:ext cx="8125959" cy="440843"/>
          </a:xfrm>
          <a:prstGeom prst="rect">
            <a:avLst/>
          </a:prstGeom>
        </p:spPr>
      </p:pic>
      <p:sp>
        <p:nvSpPr>
          <p:cNvPr id="20" name="Titr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942929"/>
          </a:xfrm>
        </p:spPr>
        <p:txBody>
          <a:bodyPr numCol="1">
            <a:normAutofit/>
          </a:bodyPr>
          <a:lstStyle>
            <a:lvl1pPr>
              <a:defRPr sz="3100" b="1" i="0">
                <a:solidFill>
                  <a:srgbClr val="E95E27"/>
                </a:solidFill>
                <a:latin typeface="Arial"/>
                <a:cs typeface="Arial"/>
              </a:defRPr>
            </a:lvl1pPr>
          </a:lstStyle>
          <a:p>
            <a:r>
              <a:rPr lang="fr-FR" altLang="fr-FR" dirty="0" smtClean="0"/>
              <a:t>Titre de la </a:t>
            </a:r>
            <a:r>
              <a:rPr lang="fr-FR" altLang="fr-FR" dirty="0" err="1" smtClean="0"/>
              <a:t>slide</a:t>
            </a:r>
            <a:endParaRPr lang="fr-FR" altLang="fr-FR" dirty="0"/>
          </a:p>
        </p:txBody>
      </p:sp>
      <p:sp>
        <p:nvSpPr>
          <p:cNvPr id="30" name="Espace réservé du contenu 25"/>
          <p:cNvSpPr>
            <a:spLocks noGrp="1"/>
          </p:cNvSpPr>
          <p:nvPr>
            <p:ph sz="quarter" idx="17" hasCustomPrompt="1"/>
          </p:nvPr>
        </p:nvSpPr>
        <p:spPr>
          <a:xfrm>
            <a:off x="1412270" y="1"/>
            <a:ext cx="7010281" cy="714375"/>
          </a:xfrm>
        </p:spPr>
        <p:txBody>
          <a:bodyPr numCol="1">
            <a:normAutofit/>
          </a:bodyPr>
          <a:lstStyle>
            <a:lvl1pPr marL="0" indent="0">
              <a:buNone/>
              <a:defRPr sz="1400" b="0" i="0">
                <a:solidFill>
                  <a:srgbClr val="FFFFFF"/>
                </a:solidFill>
              </a:defRPr>
            </a:lvl1pPr>
          </a:lstStyle>
          <a:p>
            <a:pPr lvl="0"/>
            <a:r>
              <a:rPr lang="fr-FR" altLang="fr-FR" dirty="0" smtClean="0"/>
              <a:t>TITRE DE L’EXPOSÉ</a:t>
            </a:r>
          </a:p>
        </p:txBody>
      </p:sp>
      <p:sp>
        <p:nvSpPr>
          <p:cNvPr id="33" name="ZoneTexte 32"/>
          <p:cNvSpPr txBox="1"/>
          <p:nvPr userDrawn="1"/>
        </p:nvSpPr>
        <p:spPr>
          <a:xfrm>
            <a:off x="457201" y="1437989"/>
            <a:ext cx="3935876" cy="369332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ctr"/>
            <a:r>
              <a:rPr lang="fr-FR" altLang="fr-FR" b="1" dirty="0" smtClean="0">
                <a:solidFill>
                  <a:srgbClr val="E95E27"/>
                </a:solidFill>
                <a:latin typeface="Arial"/>
                <a:cs typeface="Arial"/>
              </a:rPr>
              <a:t>Points</a:t>
            </a:r>
            <a:r>
              <a:rPr lang="fr-FR" altLang="fr-FR" b="1" baseline="0" dirty="0" smtClean="0">
                <a:solidFill>
                  <a:srgbClr val="E95E27"/>
                </a:solidFill>
                <a:latin typeface="Arial"/>
                <a:cs typeface="Arial"/>
              </a:rPr>
              <a:t> </a:t>
            </a:r>
            <a:r>
              <a:rPr lang="fr-FR" altLang="fr-FR" b="1" dirty="0" smtClean="0">
                <a:solidFill>
                  <a:srgbClr val="E95E27"/>
                </a:solidFill>
                <a:latin typeface="Arial"/>
                <a:cs typeface="Arial"/>
              </a:rPr>
              <a:t>positifs</a:t>
            </a:r>
            <a:endParaRPr lang="fr-FR" altLang="fr-FR" b="1" dirty="0">
              <a:solidFill>
                <a:srgbClr val="E95E27"/>
              </a:solidFill>
              <a:latin typeface="Arial"/>
              <a:cs typeface="Arial"/>
            </a:endParaRPr>
          </a:p>
        </p:txBody>
      </p:sp>
      <p:sp>
        <p:nvSpPr>
          <p:cNvPr id="34" name="ZoneTexte 33"/>
          <p:cNvSpPr txBox="1"/>
          <p:nvPr userDrawn="1"/>
        </p:nvSpPr>
        <p:spPr>
          <a:xfrm>
            <a:off x="4767840" y="1437989"/>
            <a:ext cx="3918959" cy="369332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ctr"/>
            <a:r>
              <a:rPr lang="fr-FR" altLang="fr-FR" b="1" dirty="0" smtClean="0">
                <a:solidFill>
                  <a:srgbClr val="E95E27"/>
                </a:solidFill>
                <a:latin typeface="Arial"/>
                <a:cs typeface="Arial"/>
              </a:rPr>
              <a:t>Difficultés rencontrées</a:t>
            </a:r>
            <a:endParaRPr lang="fr-FR" altLang="fr-FR" b="1" dirty="0">
              <a:solidFill>
                <a:srgbClr val="E95E27"/>
              </a:solidFill>
              <a:latin typeface="Arial"/>
              <a:cs typeface="Arial"/>
            </a:endParaRPr>
          </a:p>
        </p:txBody>
      </p:sp>
      <p:sp>
        <p:nvSpPr>
          <p:cNvPr id="23" name="Espace réservé du texte 15"/>
          <p:cNvSpPr>
            <a:spLocks noGrp="1"/>
          </p:cNvSpPr>
          <p:nvPr>
            <p:ph type="body" sz="quarter" idx="31" hasCustomPrompt="1"/>
          </p:nvPr>
        </p:nvSpPr>
        <p:spPr>
          <a:xfrm>
            <a:off x="465401" y="1952642"/>
            <a:ext cx="3935877" cy="3747790"/>
          </a:xfrm>
        </p:spPr>
        <p:txBody>
          <a:bodyPr numCol="1">
            <a:normAutofit/>
          </a:bodyPr>
          <a:lstStyle>
            <a:lvl1pPr>
              <a:defRPr sz="1800" b="0" baseline="0">
                <a:solidFill>
                  <a:srgbClr val="585858"/>
                </a:solidFill>
              </a:defRPr>
            </a:lvl1pPr>
          </a:lstStyle>
          <a:p>
            <a:pPr lvl="0"/>
            <a:r>
              <a:rPr lang="fr-FR" altLang="fr-FR" sz="1800" dirty="0" smtClean="0"/>
              <a:t>Ta réponse</a:t>
            </a:r>
            <a:endParaRPr lang="fr-FR" altLang="fr-FR" dirty="0"/>
          </a:p>
        </p:txBody>
      </p:sp>
      <p:sp>
        <p:nvSpPr>
          <p:cNvPr id="24" name="Espace réservé du texte 15"/>
          <p:cNvSpPr>
            <a:spLocks noGrp="1"/>
          </p:cNvSpPr>
          <p:nvPr>
            <p:ph type="body" sz="quarter" idx="32" hasCustomPrompt="1"/>
          </p:nvPr>
        </p:nvSpPr>
        <p:spPr>
          <a:xfrm>
            <a:off x="4750922" y="1952642"/>
            <a:ext cx="3935877" cy="3747790"/>
          </a:xfrm>
        </p:spPr>
        <p:txBody>
          <a:bodyPr numCol="1">
            <a:normAutofit/>
          </a:bodyPr>
          <a:lstStyle>
            <a:lvl1pPr>
              <a:defRPr sz="1800" b="0" baseline="0">
                <a:solidFill>
                  <a:srgbClr val="585858"/>
                </a:solidFill>
              </a:defRPr>
            </a:lvl1pPr>
          </a:lstStyle>
          <a:p>
            <a:pPr lvl="0"/>
            <a:r>
              <a:rPr lang="fr-FR" altLang="fr-FR" sz="1800" dirty="0" smtClean="0"/>
              <a:t>Ta réponse</a:t>
            </a:r>
            <a:endParaRPr lang="fr-FR" altLang="fr-FR" dirty="0"/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0" y="6556506"/>
            <a:ext cx="457200" cy="301494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ctr">
              <a:defRPr sz="1200">
                <a:solidFill>
                  <a:srgbClr val="E95E27"/>
                </a:solidFill>
              </a:defRPr>
            </a:lvl1pPr>
          </a:lstStyle>
          <a:p>
            <a:fld id="{86384559-06EA-684C-829B-A96D13D5876D}" type="slidenum">
              <a:rPr lang="fr-FR" altLang="fr-FR" smtClean="0"/>
              <a:pPr/>
              <a:t>‹#›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40214079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Titre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 descr="fondslides.jp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18040" y="0"/>
            <a:ext cx="8125959" cy="440843"/>
          </a:xfrm>
          <a:prstGeom prst="rect">
            <a:avLst/>
          </a:prstGeom>
        </p:spPr>
      </p:pic>
      <p:sp>
        <p:nvSpPr>
          <p:cNvPr id="9" name="Titre 1"/>
          <p:cNvSpPr>
            <a:spLocks noGrp="1"/>
          </p:cNvSpPr>
          <p:nvPr>
            <p:ph type="title" hasCustomPrompt="1"/>
          </p:nvPr>
        </p:nvSpPr>
        <p:spPr>
          <a:xfrm>
            <a:off x="457200" y="351692"/>
            <a:ext cx="8229600" cy="865875"/>
          </a:xfrm>
        </p:spPr>
        <p:txBody>
          <a:bodyPr numCol="1">
            <a:normAutofit/>
          </a:bodyPr>
          <a:lstStyle>
            <a:lvl1pPr>
              <a:defRPr sz="3100" b="1" i="0">
                <a:solidFill>
                  <a:srgbClr val="E95E27"/>
                </a:solidFill>
                <a:latin typeface="Arial"/>
                <a:cs typeface="Arial"/>
              </a:defRPr>
            </a:lvl1pPr>
          </a:lstStyle>
          <a:p>
            <a:r>
              <a:rPr lang="fr-FR" altLang="fr-FR" dirty="0" smtClean="0"/>
              <a:t>Titre de la </a:t>
            </a:r>
            <a:r>
              <a:rPr lang="fr-FR" altLang="fr-FR" dirty="0" err="1" smtClean="0"/>
              <a:t>slide</a:t>
            </a:r>
            <a:endParaRPr lang="fr-FR" altLang="fr-FR" dirty="0"/>
          </a:p>
        </p:txBody>
      </p:sp>
      <p:sp>
        <p:nvSpPr>
          <p:cNvPr id="10" name="Espace réservé du contenu 25"/>
          <p:cNvSpPr>
            <a:spLocks noGrp="1"/>
          </p:cNvSpPr>
          <p:nvPr>
            <p:ph sz="quarter" idx="17" hasCustomPrompt="1"/>
          </p:nvPr>
        </p:nvSpPr>
        <p:spPr>
          <a:xfrm>
            <a:off x="1412270" y="1"/>
            <a:ext cx="7010281" cy="351691"/>
          </a:xfrm>
        </p:spPr>
        <p:txBody>
          <a:bodyPr numCol="1">
            <a:normAutofit/>
          </a:bodyPr>
          <a:lstStyle>
            <a:lvl1pPr marL="0" indent="0">
              <a:buNone/>
              <a:defRPr sz="1400" b="0" i="0">
                <a:solidFill>
                  <a:srgbClr val="FFFFFF"/>
                </a:solidFill>
              </a:defRPr>
            </a:lvl1pPr>
          </a:lstStyle>
          <a:p>
            <a:pPr lvl="0"/>
            <a:r>
              <a:rPr lang="fr-FR" altLang="fr-FR" dirty="0" smtClean="0"/>
              <a:t>TITRE DE L’EXPOSÉ</a:t>
            </a:r>
          </a:p>
        </p:txBody>
      </p:sp>
      <p:sp>
        <p:nvSpPr>
          <p:cNvPr id="17" name="Espace réservé du texte 23"/>
          <p:cNvSpPr>
            <a:spLocks noGrp="1"/>
          </p:cNvSpPr>
          <p:nvPr>
            <p:ph type="body" sz="quarter" idx="25" hasCustomPrompt="1"/>
          </p:nvPr>
        </p:nvSpPr>
        <p:spPr>
          <a:xfrm>
            <a:off x="465402" y="1354138"/>
            <a:ext cx="8221398" cy="555625"/>
          </a:xfrm>
        </p:spPr>
        <p:txBody>
          <a:bodyPr numCol="1"/>
          <a:lstStyle>
            <a:lvl1pPr algn="ctr">
              <a:defRPr lang="fr-FR" altLang="fr-FR" sz="2000" b="1" i="0" kern="1200" baseline="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342900" indent="-342900">
              <a:defRPr/>
            </a:lvl2pPr>
            <a:lvl3pPr marL="342900" indent="-342900">
              <a:defRPr/>
            </a:lvl3pPr>
            <a:lvl4pPr marL="342900" indent="-342900">
              <a:defRPr/>
            </a:lvl4pPr>
            <a:lvl5pPr marL="342900" indent="-342900">
              <a:defRPr/>
            </a:lvl5pPr>
          </a:lstStyle>
          <a:p>
            <a:pPr lvl="0"/>
            <a:r>
              <a:rPr lang="fr-FR" altLang="fr-FR" dirty="0" smtClean="0"/>
              <a:t>Ton titre</a:t>
            </a:r>
            <a:endParaRPr lang="fr-FR" altLang="fr-FR" dirty="0"/>
          </a:p>
        </p:txBody>
      </p:sp>
      <p:sp>
        <p:nvSpPr>
          <p:cNvPr id="19" name="Espace réservé du texte 15"/>
          <p:cNvSpPr>
            <a:spLocks noGrp="1"/>
          </p:cNvSpPr>
          <p:nvPr>
            <p:ph type="body" sz="quarter" idx="31" hasCustomPrompt="1"/>
          </p:nvPr>
        </p:nvSpPr>
        <p:spPr>
          <a:xfrm>
            <a:off x="457200" y="1909763"/>
            <a:ext cx="8229600" cy="3519562"/>
          </a:xfrm>
        </p:spPr>
        <p:txBody>
          <a:bodyPr numCol="1">
            <a:normAutofit/>
          </a:bodyPr>
          <a:lstStyle>
            <a:lvl1pPr>
              <a:defRPr sz="1800" b="0" baseline="0">
                <a:solidFill>
                  <a:srgbClr val="585858"/>
                </a:solidFill>
              </a:defRPr>
            </a:lvl1pPr>
          </a:lstStyle>
          <a:p>
            <a:pPr lvl="0"/>
            <a:r>
              <a:rPr lang="fr-FR" altLang="fr-FR" sz="1800" dirty="0" smtClean="0"/>
              <a:t>Ta réponse</a:t>
            </a:r>
            <a:endParaRPr lang="fr-FR" altLang="fr-FR" dirty="0"/>
          </a:p>
        </p:txBody>
      </p:sp>
      <p:sp>
        <p:nvSpPr>
          <p:cNvPr id="12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0" y="6556506"/>
            <a:ext cx="457200" cy="301494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ctr">
              <a:defRPr sz="1200">
                <a:solidFill>
                  <a:srgbClr val="E95E27"/>
                </a:solidFill>
              </a:defRPr>
            </a:lvl1pPr>
          </a:lstStyle>
          <a:p>
            <a:fld id="{86384559-06EA-684C-829B-A96D13D5876D}" type="slidenum">
              <a:rPr lang="fr-FR" altLang="fr-FR" smtClean="0"/>
              <a:pPr/>
              <a:t>‹#›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3384398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lide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fondslides.jp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18040" y="0"/>
            <a:ext cx="8125959" cy="440843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457200" y="351692"/>
            <a:ext cx="8229600" cy="865875"/>
          </a:xfrm>
        </p:spPr>
        <p:txBody>
          <a:bodyPr numCol="1">
            <a:normAutofit/>
          </a:bodyPr>
          <a:lstStyle>
            <a:lvl1pPr>
              <a:defRPr sz="3100" b="1" i="0">
                <a:solidFill>
                  <a:srgbClr val="E95E27"/>
                </a:solidFill>
                <a:latin typeface="Arial"/>
                <a:cs typeface="Arial"/>
              </a:defRPr>
            </a:lvl1pPr>
          </a:lstStyle>
          <a:p>
            <a:r>
              <a:rPr lang="fr-FR" altLang="fr-FR" dirty="0" smtClean="0"/>
              <a:t>Titre de la </a:t>
            </a:r>
            <a:r>
              <a:rPr lang="fr-FR" altLang="fr-FR" dirty="0" err="1" smtClean="0"/>
              <a:t>slide</a:t>
            </a:r>
            <a:endParaRPr lang="fr-FR" altLang="fr-FR" dirty="0"/>
          </a:p>
        </p:txBody>
      </p:sp>
      <p:sp>
        <p:nvSpPr>
          <p:cNvPr id="14" name="Rectangle à coins arrondis 13"/>
          <p:cNvSpPr/>
          <p:nvPr userDrawn="1"/>
        </p:nvSpPr>
        <p:spPr>
          <a:xfrm>
            <a:off x="-898983" y="6421087"/>
            <a:ext cx="1364384" cy="1175583"/>
          </a:xfrm>
          <a:prstGeom prst="roundRect">
            <a:avLst/>
          </a:prstGeom>
          <a:noFill/>
          <a:ln>
            <a:solidFill>
              <a:srgbClr val="E95E27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endParaRPr lang="fr-FR" altLang="fr-FR" dirty="0"/>
          </a:p>
        </p:txBody>
      </p:sp>
      <p:sp>
        <p:nvSpPr>
          <p:cNvPr id="15" name="Rectangle à coins arrondis 14"/>
          <p:cNvSpPr/>
          <p:nvPr userDrawn="1"/>
        </p:nvSpPr>
        <p:spPr>
          <a:xfrm>
            <a:off x="-781244" y="6556506"/>
            <a:ext cx="1364384" cy="1175583"/>
          </a:xfrm>
          <a:prstGeom prst="roundRect">
            <a:avLst/>
          </a:prstGeom>
          <a:noFill/>
          <a:ln>
            <a:solidFill>
              <a:srgbClr val="3C3C3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endParaRPr lang="fr-FR" altLang="fr-FR" dirty="0"/>
          </a:p>
        </p:txBody>
      </p:sp>
      <p:sp>
        <p:nvSpPr>
          <p:cNvPr id="26" name="Espace réservé du contenu 25"/>
          <p:cNvSpPr>
            <a:spLocks noGrp="1"/>
          </p:cNvSpPr>
          <p:nvPr>
            <p:ph sz="quarter" idx="17" hasCustomPrompt="1"/>
          </p:nvPr>
        </p:nvSpPr>
        <p:spPr>
          <a:xfrm>
            <a:off x="1412270" y="1"/>
            <a:ext cx="7010281" cy="351691"/>
          </a:xfrm>
        </p:spPr>
        <p:txBody>
          <a:bodyPr numCol="1">
            <a:normAutofit/>
          </a:bodyPr>
          <a:lstStyle>
            <a:lvl1pPr marL="0" indent="0">
              <a:buNone/>
              <a:defRPr sz="1400" b="0" i="0">
                <a:solidFill>
                  <a:srgbClr val="FFFFFF"/>
                </a:solidFill>
              </a:defRPr>
            </a:lvl1pPr>
          </a:lstStyle>
          <a:p>
            <a:pPr lvl="0"/>
            <a:r>
              <a:rPr lang="fr-FR" altLang="fr-FR" dirty="0" smtClean="0"/>
              <a:t>TITRE DE L’EXPOSÉ</a:t>
            </a:r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31" hasCustomPrompt="1"/>
          </p:nvPr>
        </p:nvSpPr>
        <p:spPr>
          <a:xfrm>
            <a:off x="457200" y="1408189"/>
            <a:ext cx="8229600" cy="1720650"/>
          </a:xfrm>
        </p:spPr>
        <p:txBody>
          <a:bodyPr numCol="1">
            <a:normAutofit/>
          </a:bodyPr>
          <a:lstStyle>
            <a:lvl1pPr marL="0" marR="0" indent="0" algn="l" defTabSz="4572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b="0" baseline="0">
                <a:solidFill>
                  <a:srgbClr val="585858"/>
                </a:solidFill>
              </a:defRPr>
            </a:lvl1pPr>
          </a:lstStyle>
          <a:p>
            <a:pPr marL="0" marR="0" lvl="0" indent="0" algn="l" defTabSz="4572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fr-FR" altLang="fr-FR" sz="1800" dirty="0" smtClean="0"/>
              <a:t>Ta définition</a:t>
            </a:r>
            <a:endParaRPr lang="fr-FR" altLang="fr-FR" dirty="0" smtClean="0"/>
          </a:p>
        </p:txBody>
      </p:sp>
      <p:sp>
        <p:nvSpPr>
          <p:cNvPr id="13" name="Espace réservé du texte 15"/>
          <p:cNvSpPr>
            <a:spLocks noGrp="1"/>
          </p:cNvSpPr>
          <p:nvPr>
            <p:ph type="body" sz="quarter" idx="32" hasCustomPrompt="1"/>
          </p:nvPr>
        </p:nvSpPr>
        <p:spPr>
          <a:xfrm>
            <a:off x="457200" y="3342685"/>
            <a:ext cx="8229600" cy="1720650"/>
          </a:xfrm>
        </p:spPr>
        <p:txBody>
          <a:bodyPr numCol="1">
            <a:normAutofit/>
          </a:bodyPr>
          <a:lstStyle>
            <a:lvl1pPr>
              <a:defRPr sz="1800" b="0" baseline="0">
                <a:solidFill>
                  <a:srgbClr val="585858"/>
                </a:solidFill>
              </a:defRPr>
            </a:lvl1pPr>
          </a:lstStyle>
          <a:p>
            <a:pPr lvl="0"/>
            <a:r>
              <a:rPr lang="fr-FR" altLang="fr-FR" sz="1800" dirty="0" smtClean="0"/>
              <a:t>Ton exemple</a:t>
            </a:r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0" y="6556506"/>
            <a:ext cx="457200" cy="301494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ctr">
              <a:defRPr sz="1200">
                <a:solidFill>
                  <a:srgbClr val="E95E27"/>
                </a:solidFill>
              </a:defRPr>
            </a:lvl1pPr>
          </a:lstStyle>
          <a:p>
            <a:fld id="{86384559-06EA-684C-829B-A96D13D5876D}" type="slidenum">
              <a:rPr lang="fr-FR" altLang="fr-FR" smtClean="0"/>
              <a:pPr/>
              <a:t>‹#›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2419672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8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</a:bodyPr>
          <a:lstStyle/>
          <a:p>
            <a:r>
              <a:rPr lang="fr-FR" altLang="fr-FR" dirty="0" smtClean="0"/>
              <a:t>Cliquez et modifiez le titre</a:t>
            </a:r>
            <a:endParaRPr lang="fr-FR" alt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/>
          <a:p>
            <a:pPr lvl="0"/>
            <a:r>
              <a:rPr lang="fr-FR" altLang="fr-FR" dirty="0" smtClean="0"/>
              <a:t>Niveau 1</a:t>
            </a:r>
          </a:p>
          <a:p>
            <a:pPr lvl="1"/>
            <a:r>
              <a:rPr lang="fr-FR" altLang="fr-FR" dirty="0" smtClean="0"/>
              <a:t>Deuxième niveau</a:t>
            </a:r>
          </a:p>
          <a:p>
            <a:pPr lvl="2"/>
            <a:r>
              <a:rPr lang="fr-FR" altLang="fr-FR" dirty="0" smtClean="0"/>
              <a:t>Troisième niveau</a:t>
            </a:r>
          </a:p>
          <a:p>
            <a:pPr lvl="3"/>
            <a:r>
              <a:rPr lang="fr-FR" altLang="fr-FR" dirty="0" smtClean="0"/>
              <a:t>Quatrième niveau</a:t>
            </a:r>
          </a:p>
          <a:p>
            <a:pPr lvl="4"/>
            <a:r>
              <a:rPr lang="fr-FR" altLang="fr-FR" dirty="0" smtClean="0"/>
              <a:t>Cinquième niveau</a:t>
            </a:r>
            <a:endParaRPr lang="fr-FR" alt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0" y="6556506"/>
            <a:ext cx="457200" cy="301494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ctr">
              <a:defRPr sz="1200">
                <a:solidFill>
                  <a:srgbClr val="E95E27"/>
                </a:solidFill>
              </a:defRPr>
            </a:lvl1pPr>
          </a:lstStyle>
          <a:p>
            <a:fld id="{86384559-06EA-684C-829B-A96D13D5876D}" type="slidenum">
              <a:rPr lang="fr-FR" altLang="fr-FR" smtClean="0"/>
              <a:pPr/>
              <a:t>‹#›</a:t>
            </a:fld>
            <a:endParaRPr lang="fr-FR" altLang="fr-FR" dirty="0"/>
          </a:p>
        </p:txBody>
      </p:sp>
      <p:sp>
        <p:nvSpPr>
          <p:cNvPr id="16" name="Espace réservé du texte 2"/>
          <p:cNvSpPr txBox="1">
            <a:spLocks/>
          </p:cNvSpPr>
          <p:nvPr userDrawn="1"/>
        </p:nvSpPr>
        <p:spPr>
          <a:xfrm>
            <a:off x="918009" y="0"/>
            <a:ext cx="8229600" cy="598287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b="1" i="0" kern="1200" baseline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800" b="1" i="0" kern="1200">
                <a:solidFill>
                  <a:srgbClr val="585858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rgbClr val="585858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40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3"/>
            <a:r>
              <a:rPr lang="fr-FR" altLang="fr-FR" dirty="0" smtClean="0"/>
              <a:t>Quatrième niveau</a:t>
            </a:r>
          </a:p>
        </p:txBody>
      </p:sp>
      <p:pic>
        <p:nvPicPr>
          <p:cNvPr id="12" name="Image 11" descr="IT_LOGO_VECT_FERME_OK.jpg"/>
          <p:cNvPicPr>
            <a:picLocks noChangeAspect="1"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54193" y="6256383"/>
            <a:ext cx="993415" cy="465092"/>
          </a:xfrm>
          <a:prstGeom prst="rect">
            <a:avLst/>
          </a:prstGeom>
        </p:spPr>
      </p:pic>
      <p:sp>
        <p:nvSpPr>
          <p:cNvPr id="18" name="Rectangle à coins arrondis 17"/>
          <p:cNvSpPr/>
          <p:nvPr userDrawn="1"/>
        </p:nvSpPr>
        <p:spPr>
          <a:xfrm>
            <a:off x="-898983" y="6421087"/>
            <a:ext cx="1364384" cy="1175583"/>
          </a:xfrm>
          <a:prstGeom prst="roundRect">
            <a:avLst/>
          </a:prstGeom>
          <a:noFill/>
          <a:ln>
            <a:solidFill>
              <a:srgbClr val="E95E27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endParaRPr lang="fr-FR" altLang="fr-FR" dirty="0"/>
          </a:p>
        </p:txBody>
      </p:sp>
      <p:sp>
        <p:nvSpPr>
          <p:cNvPr id="19" name="Rectangle à coins arrondis 18"/>
          <p:cNvSpPr/>
          <p:nvPr userDrawn="1"/>
        </p:nvSpPr>
        <p:spPr>
          <a:xfrm>
            <a:off x="-781244" y="6556506"/>
            <a:ext cx="1364384" cy="1175583"/>
          </a:xfrm>
          <a:prstGeom prst="roundRect">
            <a:avLst/>
          </a:prstGeom>
          <a:noFill/>
          <a:ln>
            <a:solidFill>
              <a:srgbClr val="3C3C3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3931622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4" r:id="rId6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3100" b="1" i="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2000" b="1" i="0" kern="1200" baseline="0">
          <a:solidFill>
            <a:schemeClr val="tx1"/>
          </a:solidFill>
          <a:latin typeface="Arial"/>
          <a:ea typeface="+mn-ea"/>
          <a:cs typeface="Arial"/>
        </a:defRPr>
      </a:lvl1pPr>
      <a:lvl2pPr marL="457200" indent="0" algn="l" defTabSz="457200" rtl="0" eaLnBrk="1" latinLnBrk="0" hangingPunct="1">
        <a:spcBef>
          <a:spcPct val="20000"/>
        </a:spcBef>
        <a:buFont typeface="Arial"/>
        <a:buNone/>
        <a:defRPr sz="1800" b="1" i="0" kern="1200">
          <a:solidFill>
            <a:srgbClr val="585858"/>
          </a:solidFill>
          <a:latin typeface="Arial"/>
          <a:ea typeface="+mn-ea"/>
          <a:cs typeface="Arial"/>
        </a:defRPr>
      </a:lvl2pPr>
      <a:lvl3pPr marL="914400" indent="0" algn="l" defTabSz="457200" rtl="0" eaLnBrk="1" latinLnBrk="0" hangingPunct="1">
        <a:spcBef>
          <a:spcPct val="20000"/>
        </a:spcBef>
        <a:buFont typeface="Arial"/>
        <a:buNone/>
        <a:defRPr sz="1800" kern="1200">
          <a:solidFill>
            <a:srgbClr val="585858"/>
          </a:solidFill>
          <a:latin typeface="Arial"/>
          <a:ea typeface="+mn-ea"/>
          <a:cs typeface="Arial"/>
        </a:defRPr>
      </a:lvl3pPr>
      <a:lvl4pPr marL="1371600" indent="0" algn="l" defTabSz="457200" rtl="0" eaLnBrk="1" latinLnBrk="0" hangingPunct="1">
        <a:spcBef>
          <a:spcPct val="20000"/>
        </a:spcBef>
        <a:buFont typeface="Arial"/>
        <a:buNone/>
        <a:defRPr lang="fr-FR" altLang="fr-FR" sz="1400" kern="1200" dirty="0" smtClean="0">
          <a:solidFill>
            <a:srgbClr val="585858"/>
          </a:solidFill>
          <a:latin typeface="Arial"/>
          <a:ea typeface="+mn-ea"/>
          <a:cs typeface="Arial"/>
        </a:defRPr>
      </a:lvl4pPr>
      <a:lvl5pPr marL="1828800" indent="0" algn="l" defTabSz="457200" rtl="0" eaLnBrk="1" latinLnBrk="0" hangingPunct="1">
        <a:spcBef>
          <a:spcPct val="20000"/>
        </a:spcBef>
        <a:buFont typeface="Arial"/>
        <a:buNone/>
        <a:defRPr sz="1200" b="0" i="0" kern="1200">
          <a:solidFill>
            <a:srgbClr val="585858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 alt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insee.fr/fr/insee_regions/auvergne/themes/dossier/dossier17/e_dossier17_chp4.pdf" TargetMode="External"/><Relationship Id="rId12" Type="http://schemas.openxmlformats.org/officeDocument/2006/relationships/hyperlink" Target="http://www.observatoire-metallurgie.fr/etudes/" TargetMode="External"/><Relationship Id="rId13" Type="http://schemas.openxmlformats.org/officeDocument/2006/relationships/hyperlink" Target="http://uimm.fr/annuaire-des-chambres-syndicales-territoriales" TargetMode="External"/><Relationship Id="rId14" Type="http://schemas.openxmlformats.org/officeDocument/2006/relationships/hyperlink" Target="http://www.onisep.fr/Voie-Pro/J-entre-par-ma-region/" TargetMode="External"/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les-industries-technologiques.fr/industrie/le-cycle-de-vie-dun-produit/" TargetMode="External"/><Relationship Id="rId3" Type="http://schemas.openxmlformats.org/officeDocument/2006/relationships/hyperlink" Target="http://www.les-industries-technologiques.fr/industrie/tous-les-secteurs/" TargetMode="External"/><Relationship Id="rId4" Type="http://schemas.openxmlformats.org/officeDocument/2006/relationships/hyperlink" Target="http://www.les-industries-technologiques.fr/actualite/metiers-2/chacun-peut-trouver-sa-place-dans-les-industries-technologiques-/" TargetMode="External"/><Relationship Id="rId5" Type="http://schemas.openxmlformats.org/officeDocument/2006/relationships/hyperlink" Target="http://www.les-industries-technologiques.fr/industrie/dans-notre-quotidien/" TargetMode="External"/><Relationship Id="rId6" Type="http://schemas.openxmlformats.org/officeDocument/2006/relationships/hyperlink" Target="http://www.gouvernement.fr/partage/383-20140724-la-nouvelle-carte-de-france-a-13-regions" TargetMode="External"/><Relationship Id="rId7" Type="http://schemas.openxmlformats.org/officeDocument/2006/relationships/hyperlink" Target="http://industrie.usinenouvelle.com/classement-industrie?region=5" TargetMode="External"/><Relationship Id="rId8" Type="http://schemas.openxmlformats.org/officeDocument/2006/relationships/hyperlink" Target="http://www.prefectures-regions.gouv.fr/" TargetMode="External"/><Relationship Id="rId9" Type="http://schemas.openxmlformats.org/officeDocument/2006/relationships/hyperlink" Target="http://www.usinenouvelle.com/" TargetMode="External"/><Relationship Id="rId10" Type="http://schemas.openxmlformats.org/officeDocument/2006/relationships/hyperlink" Target="http://www.alsaeco.com/observatoires/cci/chiffres-et-statistiques-industrie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4" Type="http://schemas.openxmlformats.org/officeDocument/2006/relationships/image" Target="../media/image9.jpeg"/><Relationship Id="rId5" Type="http://schemas.openxmlformats.org/officeDocument/2006/relationships/image" Target="../media/image10.jpg"/><Relationship Id="rId6" Type="http://schemas.openxmlformats.org/officeDocument/2006/relationships/image" Target="../media/image11.jpeg"/><Relationship Id="rId7" Type="http://schemas.openxmlformats.org/officeDocument/2006/relationships/hyperlink" Target="http://www.les-industries-technologiques.fr/industrie/tous-les-secteurs/metallurgie/" TargetMode="External"/><Relationship Id="rId8" Type="http://schemas.openxmlformats.org/officeDocument/2006/relationships/image" Target="../media/image12.jpeg"/><Relationship Id="rId9" Type="http://schemas.openxmlformats.org/officeDocument/2006/relationships/image" Target="../media/image13.png"/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/Relationships>
</file>

<file path=ppt/slides/_rels/slide15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8.jpeg"/><Relationship Id="rId12" Type="http://schemas.openxmlformats.org/officeDocument/2006/relationships/hyperlink" Target="http://www.les-industries-technologiques.fr/industrie/tous-les-secteurs/mecanique-3/" TargetMode="External"/><Relationship Id="rId13" Type="http://schemas.openxmlformats.org/officeDocument/2006/relationships/image" Target="../media/image19.jpg"/><Relationship Id="rId14" Type="http://schemas.openxmlformats.org/officeDocument/2006/relationships/hyperlink" Target="http://www.les-industries-technologiques.fr/actualite/tendances/dans-les-rouages-de-lhorlogerie-de-luxe/" TargetMode="External"/><Relationship Id="rId15" Type="http://schemas.openxmlformats.org/officeDocument/2006/relationships/image" Target="../media/image20.jpeg"/><Relationship Id="rId16" Type="http://schemas.openxmlformats.org/officeDocument/2006/relationships/hyperlink" Target="http://www.les-industries-technologiques.fr/industrie/tous-les-secteurs/automobile-1/" TargetMode="External"/><Relationship Id="rId17" Type="http://schemas.openxmlformats.org/officeDocument/2006/relationships/image" Target="../media/image21.jpeg"/><Relationship Id="rId18" Type="http://schemas.openxmlformats.org/officeDocument/2006/relationships/hyperlink" Target="http://www.les-industries-technologiques.fr/industrie/tous-les-secteurs/equipements-energetiques/" TargetMode="External"/><Relationship Id="rId19" Type="http://schemas.openxmlformats.org/officeDocument/2006/relationships/image" Target="../media/image22.jpg"/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les-industries-technologiques.fr/industrie/tous-les-secteurs/metallurgie/" TargetMode="External"/><Relationship Id="rId3" Type="http://schemas.openxmlformats.org/officeDocument/2006/relationships/image" Target="../media/image14.jpeg"/><Relationship Id="rId4" Type="http://schemas.openxmlformats.org/officeDocument/2006/relationships/hyperlink" Target="http://www.les-industries-technologiques.fr/industrie/tous-les-secteurs/ferroviaire-1/" TargetMode="External"/><Relationship Id="rId5" Type="http://schemas.openxmlformats.org/officeDocument/2006/relationships/image" Target="../media/image15.jpeg"/><Relationship Id="rId6" Type="http://schemas.openxmlformats.org/officeDocument/2006/relationships/hyperlink" Target="http://www.les-industries-technologiques.fr/industrie/tous-les-secteurs/electrique-electronique-numerique-et-informatique-1/" TargetMode="External"/><Relationship Id="rId7" Type="http://schemas.openxmlformats.org/officeDocument/2006/relationships/image" Target="../media/image16.jpeg"/><Relationship Id="rId8" Type="http://schemas.openxmlformats.org/officeDocument/2006/relationships/hyperlink" Target="http://www.les-industries-technologiques.fr/industrie/tous-les-secteurs/naval-1/" TargetMode="External"/><Relationship Id="rId9" Type="http://schemas.openxmlformats.org/officeDocument/2006/relationships/image" Target="../media/image17.jpeg"/><Relationship Id="rId10" Type="http://schemas.openxmlformats.org/officeDocument/2006/relationships/hyperlink" Target="http://www.les-industries-technologiques.fr/industrie/tous-les-secteurs/aeronautique-et-spatial/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://www.les-industries-technologiques.fr/industrie/tous-les-secteurs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es-industries-technologiques.fr/actualite/metiers-2/chacun-peut-trouver-sa-place-dans-les-industries-technologiques-/" TargetMode="External"/><Relationship Id="rId4" Type="http://schemas.openxmlformats.org/officeDocument/2006/relationships/hyperlink" Target="http://www.les-industries-technologiques.fr/industrie/dans-notre-quotidien/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les-industries-technologiques.fr/industrie/tous-les-secteurs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6.jpeg"/><Relationship Id="rId3" Type="http://schemas.openxmlformats.org/officeDocument/2006/relationships/hyperlink" Target="http://industrie.usinenouvelle.com/classement-industrie?region=10&amp;secteur=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industrie.usinenouvelle.com/classement-industrie?region=&amp;secteur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industrie.usinenouvelle.com/classement-industrie?region=10&amp;secteur=" TargetMode="External"/><Relationship Id="rId4" Type="http://schemas.openxmlformats.org/officeDocument/2006/relationships/hyperlink" Target="http://www.observatoire-metallurgie.fr/etudes" TargetMode="External"/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uimm.fr/annuaire-des-chambres-syndicales-territoriales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les-industries-technologiques.fr/industrie/le-cycle-de-vie-dun-produit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 numCol="1"/>
          <a:lstStyle/>
          <a:p>
            <a:r>
              <a:rPr lang="fr-FR" altLang="fr-FR" sz="4000" dirty="0" smtClean="0"/>
              <a:t>Les industries technologiques dans NOTRE région</a:t>
            </a:r>
            <a:endParaRPr lang="fr-FR" altLang="fr-FR" sz="4000" dirty="0"/>
          </a:p>
        </p:txBody>
      </p:sp>
      <p:sp>
        <p:nvSpPr>
          <p:cNvPr id="3" name="ZoneTexte 2"/>
          <p:cNvSpPr txBox="1"/>
          <p:nvPr/>
        </p:nvSpPr>
        <p:spPr>
          <a:xfrm>
            <a:off x="1920246" y="5742205"/>
            <a:ext cx="2442608" cy="646331"/>
          </a:xfrm>
          <a:prstGeom prst="rect">
            <a:avLst/>
          </a:prstGeom>
          <a:noFill/>
        </p:spPr>
        <p:txBody>
          <a:bodyPr wrap="none" numCol="1" rtlCol="0">
            <a:spAutoFit/>
          </a:bodyPr>
          <a:lstStyle/>
          <a:p>
            <a:pPr algn="ctr"/>
            <a:r>
              <a:rPr lang="fr-FR" altLang="fr-FR" dirty="0" smtClean="0">
                <a:solidFill>
                  <a:schemeClr val="bg1"/>
                </a:solidFill>
              </a:rPr>
              <a:t>Entre ici ton nom</a:t>
            </a:r>
          </a:p>
          <a:p>
            <a:pPr algn="ctr"/>
            <a:r>
              <a:rPr lang="fr-FR" altLang="fr-FR" dirty="0" smtClean="0">
                <a:solidFill>
                  <a:schemeClr val="bg1"/>
                </a:solidFill>
              </a:rPr>
              <a:t>et la date de ton exposé</a:t>
            </a:r>
            <a:endParaRPr lang="fr-FR" altLang="fr-FR" dirty="0">
              <a:solidFill>
                <a:schemeClr val="bg1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889243" y="6486107"/>
            <a:ext cx="880657" cy="369332"/>
          </a:xfrm>
          <a:prstGeom prst="rect">
            <a:avLst/>
          </a:prstGeom>
          <a:noFill/>
        </p:spPr>
        <p:txBody>
          <a:bodyPr wrap="none" numCol="1" rtlCol="0">
            <a:spAutoFit/>
          </a:bodyPr>
          <a:lstStyle/>
          <a:p>
            <a:pPr algn="ctr"/>
            <a:r>
              <a:rPr lang="fr-FR" altLang="fr-FR" dirty="0" smtClean="0">
                <a:solidFill>
                  <a:schemeClr val="bg1"/>
                </a:solidFill>
              </a:rPr>
              <a:t>Classe : </a:t>
            </a:r>
            <a:endParaRPr lang="fr-FR" altLang="fr-FR" dirty="0">
              <a:solidFill>
                <a:schemeClr val="bg1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158990" y="196030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373283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fr-FR" altLang="fr-FR" dirty="0" smtClean="0"/>
              <a:t>Comment fait-on… ? (suite)</a:t>
            </a:r>
            <a:endParaRPr lang="fr-FR" alt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7"/>
          </p:nvPr>
        </p:nvSpPr>
        <p:spPr/>
        <p:txBody>
          <a:bodyPr numCol="1"/>
          <a:lstStyle/>
          <a:p>
            <a:r>
              <a:rPr lang="fr-FR" altLang="fr-FR" dirty="0"/>
              <a:t>L’INDUSTRIE DANS NOTRE RÉGION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776614" y="1352807"/>
            <a:ext cx="2147617" cy="584776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ctr"/>
            <a:r>
              <a:rPr lang="fr-FR" altLang="fr-FR" sz="1600" dirty="0" smtClean="0">
                <a:solidFill>
                  <a:srgbClr val="585858"/>
                </a:solidFill>
                <a:latin typeface="Arial"/>
                <a:cs typeface="Arial"/>
              </a:rPr>
              <a:t>Étape 5 : </a:t>
            </a:r>
            <a:br>
              <a:rPr lang="fr-FR" altLang="fr-FR" sz="1600" dirty="0" smtClean="0">
                <a:solidFill>
                  <a:srgbClr val="585858"/>
                </a:solidFill>
                <a:latin typeface="Arial"/>
                <a:cs typeface="Arial"/>
              </a:rPr>
            </a:br>
            <a:r>
              <a:rPr lang="fr-FR" altLang="fr-FR" sz="1600" dirty="0" smtClean="0">
                <a:solidFill>
                  <a:srgbClr val="585858"/>
                </a:solidFill>
                <a:latin typeface="Arial"/>
                <a:cs typeface="Arial"/>
              </a:rPr>
              <a:t>…</a:t>
            </a:r>
            <a:endParaRPr lang="fr-FR" altLang="fr-FR" sz="1600" dirty="0">
              <a:solidFill>
                <a:srgbClr val="585858"/>
              </a:solidFill>
              <a:latin typeface="Arial"/>
              <a:cs typeface="Arial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656055" y="1217567"/>
            <a:ext cx="2427796" cy="3003569"/>
          </a:xfrm>
          <a:prstGeom prst="roundRect">
            <a:avLst/>
          </a:prstGeom>
          <a:noFill/>
          <a:ln>
            <a:solidFill>
              <a:srgbClr val="585858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endParaRPr lang="fr-FR" altLang="fr-FR">
              <a:noFill/>
            </a:endParaRPr>
          </a:p>
        </p:txBody>
      </p:sp>
      <p:sp>
        <p:nvSpPr>
          <p:cNvPr id="14" name="Espace réservé du texte 5"/>
          <p:cNvSpPr txBox="1">
            <a:spLocks/>
          </p:cNvSpPr>
          <p:nvPr/>
        </p:nvSpPr>
        <p:spPr>
          <a:xfrm>
            <a:off x="776615" y="2095716"/>
            <a:ext cx="2147617" cy="1891396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800" b="0" i="0" kern="1200" baseline="0">
                <a:solidFill>
                  <a:srgbClr val="585858"/>
                </a:solidFill>
                <a:latin typeface="Arial"/>
                <a:ea typeface="+mn-ea"/>
                <a:cs typeface="Arial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800" b="1" i="0" kern="1200">
                <a:solidFill>
                  <a:srgbClr val="585858"/>
                </a:solidFill>
                <a:latin typeface="Arial"/>
                <a:ea typeface="+mn-ea"/>
                <a:cs typeface="Arial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800" kern="1200">
                <a:solidFill>
                  <a:srgbClr val="585858"/>
                </a:solidFill>
                <a:latin typeface="Arial"/>
                <a:ea typeface="+mn-ea"/>
                <a:cs typeface="Arial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fr-FR" altLang="fr-FR" sz="1400" kern="1200" dirty="0" smtClean="0">
                <a:solidFill>
                  <a:srgbClr val="585858"/>
                </a:solidFill>
                <a:latin typeface="Arial"/>
                <a:ea typeface="+mn-ea"/>
                <a:cs typeface="Arial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b="0" i="0" kern="1200">
                <a:solidFill>
                  <a:srgbClr val="585858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altLang="fr-FR" sz="1400" i="1" dirty="0" smtClean="0"/>
              <a:t>Explique avec tes mots de quoi il s’agit.</a:t>
            </a:r>
            <a:endParaRPr lang="fr-FR" altLang="fr-FR" sz="1400" i="1" dirty="0"/>
          </a:p>
          <a:p>
            <a:pPr marL="285750" indent="-285750">
              <a:buFont typeface="Arial"/>
              <a:buChar char="•"/>
            </a:pPr>
            <a:endParaRPr lang="fr-FR" altLang="fr-FR" sz="1400" dirty="0"/>
          </a:p>
        </p:txBody>
      </p:sp>
      <p:sp>
        <p:nvSpPr>
          <p:cNvPr id="15" name="ZoneTexte 14"/>
          <p:cNvSpPr txBox="1"/>
          <p:nvPr/>
        </p:nvSpPr>
        <p:spPr>
          <a:xfrm>
            <a:off x="3496234" y="1352807"/>
            <a:ext cx="2147617" cy="584776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ctr"/>
            <a:r>
              <a:rPr lang="fr-FR" altLang="fr-FR" sz="1600" dirty="0" smtClean="0">
                <a:solidFill>
                  <a:srgbClr val="585858"/>
                </a:solidFill>
                <a:latin typeface="Arial"/>
                <a:cs typeface="Arial"/>
              </a:rPr>
              <a:t>Étape 6 : </a:t>
            </a:r>
            <a:br>
              <a:rPr lang="fr-FR" altLang="fr-FR" sz="1600" dirty="0" smtClean="0">
                <a:solidFill>
                  <a:srgbClr val="585858"/>
                </a:solidFill>
                <a:latin typeface="Arial"/>
                <a:cs typeface="Arial"/>
              </a:rPr>
            </a:br>
            <a:r>
              <a:rPr lang="fr-FR" altLang="fr-FR" sz="1600" dirty="0" smtClean="0">
                <a:solidFill>
                  <a:srgbClr val="585858"/>
                </a:solidFill>
                <a:latin typeface="Arial"/>
                <a:cs typeface="Arial"/>
              </a:rPr>
              <a:t>…</a:t>
            </a:r>
            <a:endParaRPr lang="fr-FR" altLang="fr-FR" sz="1600" dirty="0">
              <a:solidFill>
                <a:srgbClr val="585858"/>
              </a:solidFill>
              <a:latin typeface="Arial"/>
              <a:cs typeface="Arial"/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3375675" y="1217567"/>
            <a:ext cx="2427796" cy="3003569"/>
          </a:xfrm>
          <a:prstGeom prst="roundRect">
            <a:avLst/>
          </a:prstGeom>
          <a:noFill/>
          <a:ln>
            <a:solidFill>
              <a:srgbClr val="585858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endParaRPr lang="fr-FR" altLang="fr-FR">
              <a:noFill/>
            </a:endParaRPr>
          </a:p>
        </p:txBody>
      </p:sp>
      <p:sp>
        <p:nvSpPr>
          <p:cNvPr id="17" name="Espace réservé du texte 5"/>
          <p:cNvSpPr txBox="1">
            <a:spLocks/>
          </p:cNvSpPr>
          <p:nvPr/>
        </p:nvSpPr>
        <p:spPr>
          <a:xfrm>
            <a:off x="3496235" y="2095716"/>
            <a:ext cx="2147617" cy="1891396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800" b="0" i="0" kern="1200" baseline="0">
                <a:solidFill>
                  <a:srgbClr val="585858"/>
                </a:solidFill>
                <a:latin typeface="Arial"/>
                <a:ea typeface="+mn-ea"/>
                <a:cs typeface="Arial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800" b="1" i="0" kern="1200">
                <a:solidFill>
                  <a:srgbClr val="585858"/>
                </a:solidFill>
                <a:latin typeface="Arial"/>
                <a:ea typeface="+mn-ea"/>
                <a:cs typeface="Arial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800" kern="1200">
                <a:solidFill>
                  <a:srgbClr val="585858"/>
                </a:solidFill>
                <a:latin typeface="Arial"/>
                <a:ea typeface="+mn-ea"/>
                <a:cs typeface="Arial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fr-FR" altLang="fr-FR" sz="1400" kern="1200" dirty="0" smtClean="0">
                <a:solidFill>
                  <a:srgbClr val="585858"/>
                </a:solidFill>
                <a:latin typeface="Arial"/>
                <a:ea typeface="+mn-ea"/>
                <a:cs typeface="Arial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b="0" i="0" kern="1200">
                <a:solidFill>
                  <a:srgbClr val="585858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altLang="fr-FR" sz="1400" i="1" dirty="0" smtClean="0"/>
              <a:t>Explique avec tes mots de quoi il s’agit.</a:t>
            </a:r>
            <a:endParaRPr lang="fr-FR" altLang="fr-FR" sz="1400" i="1" dirty="0"/>
          </a:p>
          <a:p>
            <a:pPr marL="285750" indent="-285750">
              <a:buFont typeface="Arial"/>
              <a:buChar char="•"/>
            </a:pPr>
            <a:endParaRPr lang="fr-FR" altLang="fr-FR" sz="1400" dirty="0"/>
          </a:p>
        </p:txBody>
      </p:sp>
      <p:sp>
        <p:nvSpPr>
          <p:cNvPr id="18" name="ZoneTexte 17"/>
          <p:cNvSpPr txBox="1"/>
          <p:nvPr/>
        </p:nvSpPr>
        <p:spPr>
          <a:xfrm>
            <a:off x="6239104" y="1352807"/>
            <a:ext cx="2147617" cy="584776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ctr"/>
            <a:r>
              <a:rPr lang="fr-FR" altLang="fr-FR" sz="1600" dirty="0" smtClean="0">
                <a:solidFill>
                  <a:srgbClr val="585858"/>
                </a:solidFill>
                <a:latin typeface="Arial"/>
                <a:cs typeface="Arial"/>
              </a:rPr>
              <a:t>Étape 7 : </a:t>
            </a:r>
            <a:br>
              <a:rPr lang="fr-FR" altLang="fr-FR" sz="1600" dirty="0" smtClean="0">
                <a:solidFill>
                  <a:srgbClr val="585858"/>
                </a:solidFill>
                <a:latin typeface="Arial"/>
                <a:cs typeface="Arial"/>
              </a:rPr>
            </a:br>
            <a:r>
              <a:rPr lang="fr-FR" altLang="fr-FR" sz="1600" dirty="0" smtClean="0">
                <a:solidFill>
                  <a:srgbClr val="585858"/>
                </a:solidFill>
                <a:latin typeface="Arial"/>
                <a:cs typeface="Arial"/>
              </a:rPr>
              <a:t>…</a:t>
            </a:r>
            <a:endParaRPr lang="fr-FR" altLang="fr-FR" sz="1600" dirty="0">
              <a:solidFill>
                <a:srgbClr val="585858"/>
              </a:solidFill>
              <a:latin typeface="Arial"/>
              <a:cs typeface="Arial"/>
            </a:endParaRPr>
          </a:p>
        </p:txBody>
      </p:sp>
      <p:sp>
        <p:nvSpPr>
          <p:cNvPr id="19" name="Rectangle à coins arrondis 18"/>
          <p:cNvSpPr/>
          <p:nvPr/>
        </p:nvSpPr>
        <p:spPr>
          <a:xfrm>
            <a:off x="6118545" y="1217567"/>
            <a:ext cx="2427796" cy="3003569"/>
          </a:xfrm>
          <a:prstGeom prst="roundRect">
            <a:avLst/>
          </a:prstGeom>
          <a:noFill/>
          <a:ln>
            <a:solidFill>
              <a:srgbClr val="585858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endParaRPr lang="fr-FR" altLang="fr-FR">
              <a:noFill/>
            </a:endParaRPr>
          </a:p>
        </p:txBody>
      </p:sp>
      <p:sp>
        <p:nvSpPr>
          <p:cNvPr id="20" name="Espace réservé du texte 5"/>
          <p:cNvSpPr txBox="1">
            <a:spLocks/>
          </p:cNvSpPr>
          <p:nvPr/>
        </p:nvSpPr>
        <p:spPr>
          <a:xfrm>
            <a:off x="6239105" y="2095716"/>
            <a:ext cx="2147617" cy="1891396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800" b="0" i="0" kern="1200" baseline="0">
                <a:solidFill>
                  <a:srgbClr val="585858"/>
                </a:solidFill>
                <a:latin typeface="Arial"/>
                <a:ea typeface="+mn-ea"/>
                <a:cs typeface="Arial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800" b="1" i="0" kern="1200">
                <a:solidFill>
                  <a:srgbClr val="585858"/>
                </a:solidFill>
                <a:latin typeface="Arial"/>
                <a:ea typeface="+mn-ea"/>
                <a:cs typeface="Arial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800" kern="1200">
                <a:solidFill>
                  <a:srgbClr val="585858"/>
                </a:solidFill>
                <a:latin typeface="Arial"/>
                <a:ea typeface="+mn-ea"/>
                <a:cs typeface="Arial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fr-FR" altLang="fr-FR" sz="1400" kern="1200" dirty="0" smtClean="0">
                <a:solidFill>
                  <a:srgbClr val="585858"/>
                </a:solidFill>
                <a:latin typeface="Arial"/>
                <a:ea typeface="+mn-ea"/>
                <a:cs typeface="Arial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b="0" i="0" kern="1200">
                <a:solidFill>
                  <a:srgbClr val="585858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altLang="fr-FR" sz="1400" i="1" dirty="0" smtClean="0"/>
              <a:t>Explique avec tes mots de quoi il s’agit.</a:t>
            </a:r>
            <a:endParaRPr lang="fr-FR" altLang="fr-FR" sz="1400" i="1" dirty="0"/>
          </a:p>
          <a:p>
            <a:pPr marL="285750" indent="-285750">
              <a:buFont typeface="Arial"/>
              <a:buChar char="•"/>
            </a:pPr>
            <a:endParaRPr lang="fr-FR" altLang="fr-FR" sz="1400" dirty="0"/>
          </a:p>
        </p:txBody>
      </p:sp>
      <p:sp>
        <p:nvSpPr>
          <p:cNvPr id="21" name="Rectangle à coins arrondis 20"/>
          <p:cNvSpPr/>
          <p:nvPr/>
        </p:nvSpPr>
        <p:spPr>
          <a:xfrm>
            <a:off x="656055" y="4660941"/>
            <a:ext cx="3870343" cy="1553648"/>
          </a:xfrm>
          <a:prstGeom prst="roundRect">
            <a:avLst/>
          </a:prstGeom>
          <a:noFill/>
          <a:ln>
            <a:solidFill>
              <a:srgbClr val="585858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endParaRPr lang="fr-FR" altLang="fr-FR">
              <a:noFill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776614" y="4722038"/>
            <a:ext cx="3574133" cy="338554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ctr"/>
            <a:r>
              <a:rPr lang="fr-FR" altLang="fr-FR" sz="1600" dirty="0" smtClean="0">
                <a:solidFill>
                  <a:srgbClr val="585858"/>
                </a:solidFill>
                <a:latin typeface="Arial"/>
                <a:cs typeface="Arial"/>
              </a:rPr>
              <a:t>Étape 8 :…</a:t>
            </a:r>
            <a:endParaRPr lang="fr-FR" altLang="fr-FR" sz="1600" dirty="0">
              <a:solidFill>
                <a:srgbClr val="585858"/>
              </a:solidFill>
              <a:latin typeface="Arial"/>
              <a:cs typeface="Arial"/>
            </a:endParaRPr>
          </a:p>
        </p:txBody>
      </p:sp>
      <p:sp>
        <p:nvSpPr>
          <p:cNvPr id="24" name="Espace réservé du texte 5"/>
          <p:cNvSpPr txBox="1">
            <a:spLocks/>
          </p:cNvSpPr>
          <p:nvPr/>
        </p:nvSpPr>
        <p:spPr>
          <a:xfrm>
            <a:off x="776614" y="5229869"/>
            <a:ext cx="3574133" cy="824517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800" b="0" i="0" kern="1200" baseline="0">
                <a:solidFill>
                  <a:srgbClr val="585858"/>
                </a:solidFill>
                <a:latin typeface="Arial"/>
                <a:ea typeface="+mn-ea"/>
                <a:cs typeface="Arial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800" b="1" i="0" kern="1200">
                <a:solidFill>
                  <a:srgbClr val="585858"/>
                </a:solidFill>
                <a:latin typeface="Arial"/>
                <a:ea typeface="+mn-ea"/>
                <a:cs typeface="Arial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800" kern="1200">
                <a:solidFill>
                  <a:srgbClr val="585858"/>
                </a:solidFill>
                <a:latin typeface="Arial"/>
                <a:ea typeface="+mn-ea"/>
                <a:cs typeface="Arial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fr-FR" altLang="fr-FR" sz="1400" kern="1200" dirty="0" smtClean="0">
                <a:solidFill>
                  <a:srgbClr val="585858"/>
                </a:solidFill>
                <a:latin typeface="Arial"/>
                <a:ea typeface="+mn-ea"/>
                <a:cs typeface="Arial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b="0" i="0" kern="1200">
                <a:solidFill>
                  <a:srgbClr val="585858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altLang="fr-FR" sz="1400" i="1" dirty="0" smtClean="0"/>
              <a:t>Explique avec tes mots de quoi il s’agit.</a:t>
            </a:r>
            <a:endParaRPr lang="fr-FR" altLang="fr-FR" sz="1400" i="1" dirty="0"/>
          </a:p>
          <a:p>
            <a:pPr marL="285750" indent="-285750">
              <a:buFont typeface="Arial"/>
              <a:buChar char="•"/>
            </a:pPr>
            <a:endParaRPr lang="fr-FR" altLang="fr-FR" sz="1400" dirty="0"/>
          </a:p>
        </p:txBody>
      </p:sp>
      <p:sp>
        <p:nvSpPr>
          <p:cNvPr id="23" name="Rectangle à coins arrondis 22"/>
          <p:cNvSpPr/>
          <p:nvPr/>
        </p:nvSpPr>
        <p:spPr>
          <a:xfrm>
            <a:off x="4745620" y="4660941"/>
            <a:ext cx="3870343" cy="1553648"/>
          </a:xfrm>
          <a:prstGeom prst="roundRect">
            <a:avLst/>
          </a:prstGeom>
          <a:noFill/>
          <a:ln>
            <a:solidFill>
              <a:srgbClr val="585858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endParaRPr lang="fr-FR" altLang="fr-FR">
              <a:noFill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4866179" y="4722038"/>
            <a:ext cx="3574133" cy="338554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ctr"/>
            <a:r>
              <a:rPr lang="fr-FR" altLang="fr-FR" sz="1600" dirty="0" smtClean="0">
                <a:solidFill>
                  <a:srgbClr val="585858"/>
                </a:solidFill>
                <a:latin typeface="Arial"/>
                <a:cs typeface="Arial"/>
              </a:rPr>
              <a:t>Étape 9 : Recyclage</a:t>
            </a:r>
            <a:endParaRPr lang="fr-FR" altLang="fr-FR" sz="1600" dirty="0">
              <a:solidFill>
                <a:srgbClr val="585858"/>
              </a:solidFill>
              <a:latin typeface="Arial"/>
              <a:cs typeface="Arial"/>
            </a:endParaRPr>
          </a:p>
        </p:txBody>
      </p:sp>
      <p:sp>
        <p:nvSpPr>
          <p:cNvPr id="26" name="Espace réservé du texte 5"/>
          <p:cNvSpPr txBox="1">
            <a:spLocks/>
          </p:cNvSpPr>
          <p:nvPr/>
        </p:nvSpPr>
        <p:spPr>
          <a:xfrm>
            <a:off x="4866179" y="5229869"/>
            <a:ext cx="3574133" cy="824517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800" b="0" i="0" kern="1200" baseline="0">
                <a:solidFill>
                  <a:srgbClr val="585858"/>
                </a:solidFill>
                <a:latin typeface="Arial"/>
                <a:ea typeface="+mn-ea"/>
                <a:cs typeface="Arial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800" b="1" i="0" kern="1200">
                <a:solidFill>
                  <a:srgbClr val="585858"/>
                </a:solidFill>
                <a:latin typeface="Arial"/>
                <a:ea typeface="+mn-ea"/>
                <a:cs typeface="Arial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800" kern="1200">
                <a:solidFill>
                  <a:srgbClr val="585858"/>
                </a:solidFill>
                <a:latin typeface="Arial"/>
                <a:ea typeface="+mn-ea"/>
                <a:cs typeface="Arial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fr-FR" altLang="fr-FR" sz="1400" kern="1200" dirty="0" smtClean="0">
                <a:solidFill>
                  <a:srgbClr val="585858"/>
                </a:solidFill>
                <a:latin typeface="Arial"/>
                <a:ea typeface="+mn-ea"/>
                <a:cs typeface="Arial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b="0" i="0" kern="1200">
                <a:solidFill>
                  <a:srgbClr val="585858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altLang="fr-FR" sz="1400" i="1" dirty="0" smtClean="0"/>
              <a:t>Explique avec tes mots de quoi il s’agit.</a:t>
            </a:r>
            <a:endParaRPr lang="fr-FR" altLang="fr-FR" sz="1400" i="1" dirty="0"/>
          </a:p>
          <a:p>
            <a:pPr marL="285750" indent="-285750">
              <a:buFont typeface="Arial"/>
              <a:buChar char="•"/>
            </a:pPr>
            <a:endParaRPr lang="fr-FR" altLang="fr-FR" sz="1400" dirty="0"/>
          </a:p>
        </p:txBody>
      </p:sp>
      <p:sp>
        <p:nvSpPr>
          <p:cNvPr id="27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0" y="6556506"/>
            <a:ext cx="457200" cy="301494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ctr">
              <a:defRPr sz="1200">
                <a:solidFill>
                  <a:srgbClr val="E95E27"/>
                </a:solidFill>
              </a:defRPr>
            </a:lvl1pPr>
          </a:lstStyle>
          <a:p>
            <a:fld id="{86384559-06EA-684C-829B-A96D13D5876D}" type="slidenum">
              <a:rPr lang="fr-FR" altLang="fr-FR" smtClean="0"/>
              <a:pPr/>
              <a:t>10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29447359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fr-FR" altLang="fr-FR" dirty="0"/>
              <a:t>Ce qu’il faut </a:t>
            </a:r>
            <a:r>
              <a:rPr lang="fr-FR" altLang="fr-FR" dirty="0" smtClean="0"/>
              <a:t>retenir</a:t>
            </a:r>
            <a:endParaRPr lang="fr-FR" alt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7"/>
          </p:nvPr>
        </p:nvSpPr>
        <p:spPr/>
        <p:txBody>
          <a:bodyPr numCol="1">
            <a:normAutofit fontScale="40000" lnSpcReduction="20000"/>
          </a:bodyPr>
          <a:lstStyle/>
          <a:p>
            <a:r>
              <a:rPr lang="fr-FR" altLang="fr-FR" sz="4000" b="1" cap="all" dirty="0">
                <a:solidFill>
                  <a:prstClr val="white"/>
                </a:solidFill>
                <a:ea typeface="+mj-ea"/>
              </a:rPr>
              <a:t>Les industries technologiques dans NOTRE région</a:t>
            </a:r>
            <a:endParaRPr lang="fr-FR" alt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31"/>
          </p:nvPr>
        </p:nvSpPr>
        <p:spPr>
          <a:xfrm>
            <a:off x="948051" y="2110842"/>
            <a:ext cx="7137218" cy="2826382"/>
          </a:xfrm>
        </p:spPr>
        <p:txBody>
          <a:bodyPr numCol="1">
            <a:normAutofit/>
          </a:bodyPr>
          <a:lstStyle/>
          <a:p>
            <a:r>
              <a:rPr lang="fr-FR" altLang="fr-FR" sz="1400" dirty="0" smtClean="0"/>
              <a:t>J’ai appris…</a:t>
            </a:r>
            <a:endParaRPr lang="fr-FR" altLang="fr-FR" sz="1400" dirty="0"/>
          </a:p>
        </p:txBody>
      </p:sp>
      <p:sp>
        <p:nvSpPr>
          <p:cNvPr id="13" name="Rectangle à coins arrondis 12"/>
          <p:cNvSpPr/>
          <p:nvPr/>
        </p:nvSpPr>
        <p:spPr>
          <a:xfrm>
            <a:off x="772882" y="1909763"/>
            <a:ext cx="7562815" cy="3144083"/>
          </a:xfrm>
          <a:prstGeom prst="roundRect">
            <a:avLst>
              <a:gd name="adj" fmla="val 10767"/>
            </a:avLst>
          </a:prstGeom>
          <a:noFill/>
          <a:ln>
            <a:solidFill>
              <a:srgbClr val="D33D2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endParaRPr lang="fr-FR" altLang="fr-FR"/>
          </a:p>
        </p:txBody>
      </p:sp>
      <p:sp>
        <p:nvSpPr>
          <p:cNvPr id="11" name="Rogner un rectangle à un seul coin 10"/>
          <p:cNvSpPr/>
          <p:nvPr/>
        </p:nvSpPr>
        <p:spPr>
          <a:xfrm>
            <a:off x="220173" y="4128475"/>
            <a:ext cx="3281846" cy="1490052"/>
          </a:xfrm>
          <a:prstGeom prst="snip1Rect">
            <a:avLst/>
          </a:prstGeom>
          <a:solidFill>
            <a:srgbClr val="FDE013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r>
              <a:rPr lang="fr-FR" altLang="fr-FR" sz="1200" b="1" dirty="0" smtClean="0">
                <a:solidFill>
                  <a:schemeClr val="tx1"/>
                </a:solidFill>
                <a:latin typeface="Arial"/>
                <a:cs typeface="Arial"/>
              </a:rPr>
              <a:t>Résume ce que tu as appris sur les industries technologiques dans ta région.</a:t>
            </a:r>
          </a:p>
          <a:p>
            <a:endParaRPr lang="fr-FR" altLang="fr-FR" sz="1200" b="1" dirty="0">
              <a:solidFill>
                <a:schemeClr val="tx1"/>
              </a:solidFill>
              <a:latin typeface="Arial"/>
              <a:cs typeface="Arial"/>
            </a:endParaRPr>
          </a:p>
          <a:p>
            <a:r>
              <a:rPr lang="fr-FR" altLang="fr-FR" sz="1200" b="1" dirty="0" smtClean="0">
                <a:solidFill>
                  <a:schemeClr val="tx1"/>
                </a:solidFill>
                <a:latin typeface="Arial"/>
                <a:cs typeface="Arial"/>
              </a:rPr>
              <a:t>Note quatre points qui te semblent essentiels. 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25"/>
          </p:nvPr>
        </p:nvSpPr>
        <p:spPr>
          <a:xfrm>
            <a:off x="772883" y="1216504"/>
            <a:ext cx="7562814" cy="693259"/>
          </a:xfrm>
        </p:spPr>
        <p:txBody>
          <a:bodyPr>
            <a:normAutofit/>
          </a:bodyPr>
          <a:lstStyle/>
          <a:p>
            <a:r>
              <a:rPr lang="fr-FR" sz="1400" dirty="0" smtClean="0"/>
              <a:t>L’essentiel sur les industries technologiques dans notre région</a:t>
            </a:r>
            <a:endParaRPr lang="fr-FR" sz="1400" dirty="0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0" y="6556506"/>
            <a:ext cx="457200" cy="301494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ctr">
              <a:defRPr sz="1200">
                <a:solidFill>
                  <a:srgbClr val="E95E27"/>
                </a:solidFill>
              </a:defRPr>
            </a:lvl1pPr>
          </a:lstStyle>
          <a:p>
            <a:fld id="{86384559-06EA-684C-829B-A96D13D5876D}" type="slidenum">
              <a:rPr lang="fr-FR" altLang="fr-FR" smtClean="0"/>
              <a:pPr/>
              <a:t>11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35772124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fr-FR" altLang="fr-FR" dirty="0" smtClean="0">
                <a:solidFill>
                  <a:schemeClr val="tx1"/>
                </a:solidFill>
              </a:rPr>
              <a:t>Bilan</a:t>
            </a:r>
            <a:endParaRPr lang="fr-FR" altLang="fr-FR" dirty="0">
              <a:solidFill>
                <a:schemeClr val="tx1"/>
              </a:solidFill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7"/>
          </p:nvPr>
        </p:nvSpPr>
        <p:spPr/>
        <p:txBody>
          <a:bodyPr numCol="1">
            <a:noAutofit/>
          </a:bodyPr>
          <a:lstStyle/>
          <a:p>
            <a:r>
              <a:rPr lang="fr-FR" altLang="fr-FR" b="1" cap="all" dirty="0">
                <a:solidFill>
                  <a:prstClr val="white"/>
                </a:solidFill>
                <a:ea typeface="+mj-ea"/>
              </a:rPr>
              <a:t>Les industries technologiques dans NOTRE région</a:t>
            </a:r>
            <a:endParaRPr lang="fr-FR" altLang="fr-FR" sz="400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31"/>
          </p:nvPr>
        </p:nvSpPr>
        <p:spPr>
          <a:xfrm>
            <a:off x="874890" y="1952642"/>
            <a:ext cx="3142074" cy="3983432"/>
          </a:xfrm>
        </p:spPr>
        <p:txBody>
          <a:bodyPr numCol="1">
            <a:normAutofit/>
          </a:bodyPr>
          <a:lstStyle/>
          <a:p>
            <a:pPr algn="ctr"/>
            <a:endParaRPr lang="fr-FR" altLang="fr-FR" sz="1400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32"/>
          </p:nvPr>
        </p:nvSpPr>
        <p:spPr>
          <a:xfrm>
            <a:off x="5202295" y="1952642"/>
            <a:ext cx="3113853" cy="4077506"/>
          </a:xfrm>
        </p:spPr>
        <p:txBody>
          <a:bodyPr numCol="1">
            <a:normAutofit/>
          </a:bodyPr>
          <a:lstStyle/>
          <a:p>
            <a:pPr algn="ctr"/>
            <a:endParaRPr lang="fr-FR" altLang="fr-FR" sz="1400" dirty="0"/>
          </a:p>
        </p:txBody>
      </p:sp>
      <p:sp>
        <p:nvSpPr>
          <p:cNvPr id="11" name="Rectangle à coins arrondis 10"/>
          <p:cNvSpPr/>
          <p:nvPr/>
        </p:nvSpPr>
        <p:spPr>
          <a:xfrm>
            <a:off x="5090900" y="1341985"/>
            <a:ext cx="3335005" cy="4913941"/>
          </a:xfrm>
          <a:prstGeom prst="roundRect">
            <a:avLst>
              <a:gd name="adj" fmla="val 10767"/>
            </a:avLst>
          </a:prstGeom>
          <a:noFill/>
          <a:ln>
            <a:solidFill>
              <a:srgbClr val="D33D2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endParaRPr lang="fr-FR" altLang="fr-FR"/>
          </a:p>
        </p:txBody>
      </p:sp>
      <p:sp>
        <p:nvSpPr>
          <p:cNvPr id="12" name="Rectangle à coins arrondis 11"/>
          <p:cNvSpPr/>
          <p:nvPr/>
        </p:nvSpPr>
        <p:spPr>
          <a:xfrm>
            <a:off x="772882" y="1341985"/>
            <a:ext cx="3335005" cy="4913941"/>
          </a:xfrm>
          <a:prstGeom prst="roundRect">
            <a:avLst>
              <a:gd name="adj" fmla="val 10767"/>
            </a:avLst>
          </a:prstGeom>
          <a:noFill/>
          <a:ln>
            <a:solidFill>
              <a:srgbClr val="D33D2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endParaRPr lang="fr-FR" altLang="fr-FR"/>
          </a:p>
        </p:txBody>
      </p:sp>
      <p:sp>
        <p:nvSpPr>
          <p:cNvPr id="13" name="Rogner un rectangle à un seul coin 12"/>
          <p:cNvSpPr/>
          <p:nvPr/>
        </p:nvSpPr>
        <p:spPr>
          <a:xfrm>
            <a:off x="3283795" y="4747069"/>
            <a:ext cx="2788294" cy="1547340"/>
          </a:xfrm>
          <a:prstGeom prst="snip1Rect">
            <a:avLst/>
          </a:prstGeom>
          <a:solidFill>
            <a:srgbClr val="FDE013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r>
              <a:rPr lang="fr-FR" altLang="fr-FR" sz="1200" b="1" dirty="0">
                <a:solidFill>
                  <a:schemeClr val="tx1"/>
                </a:solidFill>
                <a:latin typeface="Arial"/>
                <a:cs typeface="Arial"/>
              </a:rPr>
              <a:t>Explique ce que t’a apporté ce travail et les difficultés que tu as rencontrées</a:t>
            </a:r>
            <a:r>
              <a:rPr lang="fr-FR" altLang="fr-FR" sz="1200" b="1" dirty="0" smtClean="0">
                <a:solidFill>
                  <a:schemeClr val="tx1"/>
                </a:solidFill>
                <a:latin typeface="Arial"/>
                <a:cs typeface="Arial"/>
              </a:rPr>
              <a:t>.</a:t>
            </a:r>
            <a:endParaRPr lang="fr-FR" altLang="fr-FR" sz="12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4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0" y="6556506"/>
            <a:ext cx="457200" cy="301494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ctr">
              <a:defRPr sz="1200">
                <a:solidFill>
                  <a:srgbClr val="E95E27"/>
                </a:solidFill>
              </a:defRPr>
            </a:lvl1pPr>
          </a:lstStyle>
          <a:p>
            <a:fld id="{86384559-06EA-684C-829B-A96D13D5876D}" type="slidenum">
              <a:rPr lang="fr-FR" altLang="fr-FR" smtClean="0"/>
              <a:pPr/>
              <a:t>12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31847414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sz="quarter" idx="17"/>
          </p:nvPr>
        </p:nvSpPr>
        <p:spPr/>
        <p:txBody>
          <a:bodyPr numCol="1"/>
          <a:lstStyle/>
          <a:p>
            <a:r>
              <a:rPr lang="fr-FR" altLang="fr-FR" dirty="0" smtClean="0"/>
              <a:t>ANNEXE : BANQUE DE RESSOURCES</a:t>
            </a:r>
            <a:endParaRPr lang="fr-FR" altLang="fr-FR" dirty="0"/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5530203"/>
              </p:ext>
            </p:extLst>
          </p:nvPr>
        </p:nvGraphicFramePr>
        <p:xfrm>
          <a:off x="243210" y="1248042"/>
          <a:ext cx="8674470" cy="4669327"/>
        </p:xfrm>
        <a:graphic>
          <a:graphicData uri="http://schemas.openxmlformats.org/drawingml/2006/table">
            <a:tbl>
              <a:tblPr firstRow="1" lastRow="1" bandRow="1">
                <a:tableStyleId>{5C22544A-7EE6-4342-B048-85BDC9FD1C3A}</a:tableStyleId>
              </a:tblPr>
              <a:tblGrid>
                <a:gridCol w="3634630"/>
                <a:gridCol w="5039840"/>
              </a:tblGrid>
              <a:tr h="535205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Arial"/>
                          <a:cs typeface="Arial"/>
                        </a:rPr>
                        <a:t>Sujets</a:t>
                      </a:r>
                      <a:endParaRPr lang="fr-FR" sz="1400" dirty="0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3D2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Arial"/>
                          <a:cs typeface="Arial"/>
                        </a:rPr>
                        <a:t>Sources</a:t>
                      </a:r>
                      <a:r>
                        <a:rPr lang="fr-FR" sz="1400" baseline="0" dirty="0" smtClean="0">
                          <a:latin typeface="Arial"/>
                          <a:cs typeface="Arial"/>
                        </a:rPr>
                        <a:t> en ligne</a:t>
                      </a:r>
                      <a:endParaRPr lang="fr-FR" sz="1400" dirty="0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3D20"/>
                    </a:solidFill>
                  </a:tcPr>
                </a:tc>
              </a:tr>
              <a:tr h="465089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Cycle de développement d’un produit industriel</a:t>
                      </a:r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050" dirty="0" smtClean="0">
                          <a:solidFill>
                            <a:srgbClr val="585858"/>
                          </a:solidFill>
                          <a:latin typeface="Arial"/>
                          <a:cs typeface="Arial"/>
                          <a:hlinkClick r:id="rId2"/>
                        </a:rPr>
                        <a:t>http://www.les-industries-technologiques.fr/industrie/le-cycle-de-vie-dun-produit/</a:t>
                      </a:r>
                      <a:endParaRPr lang="fr-FR" altLang="fr-FR" sz="1050" dirty="0" smtClean="0">
                        <a:solidFill>
                          <a:srgbClr val="585858"/>
                        </a:solidFill>
                        <a:latin typeface="Arial"/>
                        <a:cs typeface="Arial"/>
                      </a:endParaRPr>
                    </a:p>
                    <a:p>
                      <a:endParaRPr lang="fr-FR" sz="1050" dirty="0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65089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Secteurs industriels</a:t>
                      </a:r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050" dirty="0" smtClean="0">
                          <a:solidFill>
                            <a:srgbClr val="585858"/>
                          </a:solidFill>
                          <a:latin typeface="Arial"/>
                          <a:cs typeface="Arial"/>
                          <a:hlinkClick r:id="rId3"/>
                        </a:rPr>
                        <a:t>http://www.les-industries-technologiques.fr/industrie/tous-les-secteurs/</a:t>
                      </a:r>
                      <a:endParaRPr lang="fr-FR" altLang="fr-FR" sz="1050" dirty="0" smtClean="0">
                        <a:solidFill>
                          <a:srgbClr val="585858"/>
                        </a:solidFill>
                        <a:latin typeface="Arial"/>
                        <a:cs typeface="Arial"/>
                      </a:endParaRPr>
                    </a:p>
                    <a:p>
                      <a:pPr marL="0" indent="0">
                        <a:buNone/>
                      </a:pPr>
                      <a:endParaRPr lang="fr-FR" sz="1050" dirty="0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6824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Les</a:t>
                      </a:r>
                      <a:r>
                        <a:rPr lang="fr-FR" sz="1400" baseline="0" dirty="0" smtClean="0"/>
                        <a:t> industries technologiques au quotidien</a:t>
                      </a:r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050" dirty="0" smtClean="0">
                          <a:solidFill>
                            <a:srgbClr val="585858"/>
                          </a:solidFill>
                          <a:latin typeface="Arial"/>
                          <a:cs typeface="Arial"/>
                          <a:hlinkClick r:id="rId4"/>
                        </a:rPr>
                        <a:t>http://www.les-industries-technologiques.fr/actualite/metiers-2/chacun-peut-trouver-sa-place-dans-les-industries-technologiques-/</a:t>
                      </a:r>
                      <a:r>
                        <a:rPr lang="fr-FR" altLang="fr-FR" sz="1050" dirty="0" smtClean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/>
                      </a:r>
                      <a:br>
                        <a:rPr lang="fr-FR" altLang="fr-FR" sz="1050" dirty="0" smtClean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</a:br>
                      <a:r>
                        <a:rPr lang="fr-FR" altLang="fr-FR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  <a:hlinkClick r:id="rId5"/>
                        </a:rPr>
                        <a:t>http://www.les-industries-technologiques.fr/industrie/dans-notre-quotidien/</a:t>
                      </a:r>
                      <a:endParaRPr lang="fr-FR" altLang="fr-FR" sz="1050" dirty="0" smtClean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  <a:p>
                      <a:endParaRPr lang="fr-FR" sz="1050" dirty="0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65089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Les formations par région</a:t>
                      </a:r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50" dirty="0" smtClean="0">
                          <a:solidFill>
                            <a:srgbClr val="585858"/>
                          </a:solidFill>
                          <a:latin typeface="Arial"/>
                          <a:cs typeface="Arial"/>
                          <a:hlinkClick r:id="rId6"/>
                        </a:rPr>
                        <a:t>http://www.onisep.fr/Voie-Pro/J-entre-par-ma-region/</a:t>
                      </a:r>
                    </a:p>
                    <a:p>
                      <a:endParaRPr lang="fr-FR" sz="1050" dirty="0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12031">
                <a:tc>
                  <a:txBody>
                    <a:bodyPr/>
                    <a:lstStyle/>
                    <a:p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Les</a:t>
                      </a:r>
                      <a:r>
                        <a:rPr lang="fr-FR" sz="1400" b="0" baseline="0" dirty="0" smtClean="0">
                          <a:solidFill>
                            <a:schemeClr val="tx1"/>
                          </a:solidFill>
                        </a:rPr>
                        <a:t> industries par région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050" b="0" dirty="0" smtClean="0">
                          <a:solidFill>
                            <a:srgbClr val="585858"/>
                          </a:solidFill>
                          <a:latin typeface="Arial"/>
                          <a:cs typeface="Arial"/>
                          <a:hlinkClick r:id="rId7"/>
                        </a:rPr>
                        <a:t>http://industrie.usinenouvelle.com/classement-industrie?region=5</a:t>
                      </a:r>
                      <a:endParaRPr lang="fr-FR" sz="1050" b="0" dirty="0" smtClean="0">
                        <a:solidFill>
                          <a:srgbClr val="585858"/>
                        </a:solidFill>
                        <a:latin typeface="Arial"/>
                        <a:cs typeface="Arial"/>
                      </a:endParaRPr>
                    </a:p>
                    <a:p>
                      <a:r>
                        <a:rPr lang="fr-FR" sz="1050" b="0" dirty="0" smtClean="0">
                          <a:solidFill>
                            <a:srgbClr val="585858"/>
                          </a:solidFill>
                          <a:latin typeface="Arial"/>
                          <a:cs typeface="Arial"/>
                          <a:hlinkClick r:id="rId8"/>
                        </a:rPr>
                        <a:t>http://www.prefectures-regions.gouv.fr/</a:t>
                      </a:r>
                      <a:endParaRPr lang="fr-FR" sz="1050" b="0" dirty="0" smtClean="0">
                        <a:solidFill>
                          <a:srgbClr val="585858"/>
                        </a:solidFill>
                        <a:latin typeface="Arial"/>
                        <a:cs typeface="Arial"/>
                      </a:endParaRPr>
                    </a:p>
                    <a:p>
                      <a:r>
                        <a:rPr lang="fr-FR" sz="1050" b="0" dirty="0" smtClean="0">
                          <a:latin typeface="Arial"/>
                          <a:cs typeface="Arial"/>
                          <a:hlinkClick r:id="rId9"/>
                        </a:rPr>
                        <a:t>http://www.usinenouvelle.com/</a:t>
                      </a:r>
                      <a:endParaRPr lang="fr-FR" sz="1050" b="0" dirty="0" smtClean="0">
                        <a:latin typeface="Arial"/>
                        <a:cs typeface="Arial"/>
                      </a:endParaRPr>
                    </a:p>
                    <a:p>
                      <a:r>
                        <a:rPr lang="fr-FR" sz="1050" b="0" dirty="0" smtClean="0">
                          <a:latin typeface="Arial"/>
                          <a:cs typeface="Arial"/>
                          <a:hlinkClick r:id="rId10"/>
                        </a:rPr>
                        <a:t>http://www.alsaeco.com/observatoires/cci/chiffres-et-statistiques-industrie</a:t>
                      </a:r>
                      <a:endParaRPr lang="fr-FR" sz="1050" b="0" dirty="0" smtClean="0">
                        <a:latin typeface="Arial"/>
                        <a:cs typeface="Arial"/>
                      </a:endParaRPr>
                    </a:p>
                    <a:p>
                      <a:r>
                        <a:rPr lang="fr-FR" sz="1050" b="0" dirty="0" smtClean="0">
                          <a:latin typeface="Arial"/>
                          <a:cs typeface="Arial"/>
                          <a:hlinkClick r:id="rId11"/>
                        </a:rPr>
                        <a:t>http://www.insee.fr/fr/insee_regions/auvergne/themes/dossier/dossier17/e_dossier17_chp4.pdf</a:t>
                      </a:r>
                      <a:endParaRPr lang="fr-FR" sz="1050" b="0" dirty="0" smtClean="0">
                        <a:latin typeface="Arial"/>
                        <a:cs typeface="Arial"/>
                      </a:endParaRPr>
                    </a:p>
                    <a:p>
                      <a:r>
                        <a:rPr lang="fr-FR" sz="1050" b="0" dirty="0" smtClean="0">
                          <a:latin typeface="Arial"/>
                          <a:cs typeface="Arial"/>
                          <a:hlinkClick r:id="rId12"/>
                        </a:rPr>
                        <a:t>http://www.observatoire-metallurgie.fr/etudes/</a:t>
                      </a:r>
                      <a:endParaRPr lang="fr-FR" sz="1050" b="0" dirty="0" smtClean="0">
                        <a:latin typeface="Arial"/>
                        <a:cs typeface="Arial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0" dirty="0" smtClean="0">
                          <a:latin typeface="Arial"/>
                          <a:cs typeface="Arial"/>
                          <a:hlinkClick r:id="rId13"/>
                        </a:rPr>
                        <a:t>http://uimm.fr/annuaire-des-chambres-syndicales-territoriales</a:t>
                      </a:r>
                      <a:endParaRPr lang="fr-FR" altLang="fr-FR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fr-FR" sz="1050" b="0" dirty="0" smtClean="0">
                          <a:latin typeface="Arial"/>
                          <a:cs typeface="Arial"/>
                          <a:hlinkClick r:id="rId14"/>
                        </a:rPr>
                        <a:t>http://</a:t>
                      </a:r>
                      <a:r>
                        <a:rPr lang="fr-FR" sz="1050" b="0" dirty="0" err="1" smtClean="0">
                          <a:latin typeface="Arial"/>
                          <a:cs typeface="Arial"/>
                          <a:hlinkClick r:id="rId14"/>
                        </a:rPr>
                        <a:t>www.onisep.fr</a:t>
                      </a:r>
                      <a:r>
                        <a:rPr lang="fr-FR" sz="1050" b="0" dirty="0" smtClean="0">
                          <a:latin typeface="Arial"/>
                          <a:cs typeface="Arial"/>
                          <a:hlinkClick r:id="rId14"/>
                        </a:rPr>
                        <a:t>/Voie-Pro/J-entre-par-ma-</a:t>
                      </a:r>
                      <a:r>
                        <a:rPr lang="fr-FR" sz="1050" b="0" dirty="0" err="1" smtClean="0">
                          <a:latin typeface="Arial"/>
                          <a:cs typeface="Arial"/>
                          <a:hlinkClick r:id="rId14"/>
                        </a:rPr>
                        <a:t>region</a:t>
                      </a:r>
                      <a:r>
                        <a:rPr lang="fr-FR" sz="1050" b="0" dirty="0" smtClean="0">
                          <a:latin typeface="Arial"/>
                          <a:cs typeface="Arial"/>
                          <a:hlinkClick r:id="rId14"/>
                        </a:rPr>
                        <a:t>/</a:t>
                      </a:r>
                      <a:endParaRPr lang="fr-FR" sz="1050" b="0" dirty="0" smtClean="0">
                        <a:latin typeface="Arial"/>
                        <a:cs typeface="Arial"/>
                      </a:endParaRPr>
                    </a:p>
                    <a:p>
                      <a:endParaRPr lang="fr-FR" sz="1050" dirty="0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2" name="Rogner un rectangle à un seul coin 21"/>
          <p:cNvSpPr/>
          <p:nvPr/>
        </p:nvSpPr>
        <p:spPr>
          <a:xfrm>
            <a:off x="3738645" y="5716042"/>
            <a:ext cx="2788294" cy="1217457"/>
          </a:xfrm>
          <a:prstGeom prst="snip1Rect">
            <a:avLst/>
          </a:prstGeom>
          <a:solidFill>
            <a:srgbClr val="FDE013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r>
              <a:rPr lang="fr-FR" altLang="fr-FR" sz="1200" b="1" dirty="0">
                <a:solidFill>
                  <a:schemeClr val="tx1"/>
                </a:solidFill>
                <a:latin typeface="Arial"/>
                <a:cs typeface="Arial"/>
              </a:rPr>
              <a:t>Retrouve ici tous les liens qui t’ont été proposés dans ce diaporama. Tu peux l’enrichir avec les sources que tu auras trouvées.</a:t>
            </a: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0" y="6556506"/>
            <a:ext cx="457200" cy="301494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ctr">
              <a:defRPr sz="1200">
                <a:solidFill>
                  <a:srgbClr val="E95E27"/>
                </a:solidFill>
              </a:defRPr>
            </a:lvl1pPr>
          </a:lstStyle>
          <a:p>
            <a:fld id="{86384559-06EA-684C-829B-A96D13D5876D}" type="slidenum">
              <a:rPr lang="fr-FR" altLang="fr-FR" smtClean="0"/>
              <a:pPr/>
              <a:t>13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39285518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sz="quarter" idx="17"/>
          </p:nvPr>
        </p:nvSpPr>
        <p:spPr>
          <a:xfrm>
            <a:off x="893761" y="532022"/>
            <a:ext cx="7010281" cy="1728000"/>
          </a:xfrm>
        </p:spPr>
        <p:txBody>
          <a:bodyPr numCol="1"/>
          <a:lstStyle/>
          <a:p>
            <a:r>
              <a:rPr lang="fr-FR" altLang="fr-FR" dirty="0"/>
              <a:t>ANNEXE : BANQUE </a:t>
            </a:r>
            <a:r>
              <a:rPr lang="fr-FR" altLang="fr-FR" dirty="0" smtClean="0"/>
              <a:t>D’IMAGES</a:t>
            </a:r>
            <a:endParaRPr lang="fr-FR" altLang="fr-FR" dirty="0"/>
          </a:p>
        </p:txBody>
      </p:sp>
      <p:sp>
        <p:nvSpPr>
          <p:cNvPr id="17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0" y="6538827"/>
            <a:ext cx="486420" cy="319172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ctr">
              <a:defRPr sz="1200">
                <a:solidFill>
                  <a:srgbClr val="E95E27"/>
                </a:solidFill>
              </a:defRPr>
            </a:lvl1pPr>
          </a:lstStyle>
          <a:p>
            <a:fld id="{86384559-06EA-684C-829B-A96D13D5876D}" type="slidenum">
              <a:rPr lang="fr-FR" altLang="fr-FR" smtClean="0"/>
              <a:pPr/>
              <a:t>14</a:t>
            </a:fld>
            <a:endParaRPr lang="fr-FR" altLang="fr-FR" dirty="0"/>
          </a:p>
        </p:txBody>
      </p:sp>
      <p:pic>
        <p:nvPicPr>
          <p:cNvPr id="8" name="Image 7" descr="P1020338 (1).jp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37935" y="532022"/>
            <a:ext cx="3072000" cy="1728000"/>
          </a:xfrm>
          <a:prstGeom prst="rect">
            <a:avLst/>
          </a:prstGeom>
        </p:spPr>
      </p:pic>
      <p:pic>
        <p:nvPicPr>
          <p:cNvPr id="9" name="Image 8" descr="GOJ11012DC0210-2 (1).jpg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1838" y="618214"/>
            <a:ext cx="2582316" cy="1728000"/>
          </a:xfrm>
          <a:prstGeom prst="rect">
            <a:avLst/>
          </a:prstGeom>
        </p:spPr>
      </p:pic>
      <p:pic>
        <p:nvPicPr>
          <p:cNvPr id="10" name="Image 9" descr="b3917f543acb5834970ff093e82f81ee (1).jpg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04598" y="2743802"/>
            <a:ext cx="2227200" cy="1728000"/>
          </a:xfrm>
          <a:prstGeom prst="rect">
            <a:avLst/>
          </a:prstGeom>
        </p:spPr>
      </p:pic>
      <p:pic>
        <p:nvPicPr>
          <p:cNvPr id="11" name="Image 10" descr="106 - Roboticien.jpg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27798" y="4810827"/>
            <a:ext cx="2304000" cy="1728000"/>
          </a:xfrm>
          <a:prstGeom prst="rect">
            <a:avLst/>
          </a:prstGeom>
        </p:spPr>
      </p:pic>
      <p:sp>
        <p:nvSpPr>
          <p:cNvPr id="26" name="Espace réservé du contenu 3"/>
          <p:cNvSpPr txBox="1">
            <a:spLocks/>
          </p:cNvSpPr>
          <p:nvPr/>
        </p:nvSpPr>
        <p:spPr>
          <a:xfrm>
            <a:off x="1412270" y="1"/>
            <a:ext cx="7010281" cy="351691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b="0" i="0" kern="1200" baseline="0">
                <a:solidFill>
                  <a:srgbClr val="FFFFFF"/>
                </a:solidFill>
                <a:latin typeface="Arial"/>
                <a:ea typeface="+mn-ea"/>
                <a:cs typeface="Arial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800" b="1" i="0" kern="1200">
                <a:solidFill>
                  <a:srgbClr val="585858"/>
                </a:solidFill>
                <a:latin typeface="Arial"/>
                <a:ea typeface="+mn-ea"/>
                <a:cs typeface="Arial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800" kern="1200">
                <a:solidFill>
                  <a:srgbClr val="585858"/>
                </a:solidFill>
                <a:latin typeface="Arial"/>
                <a:ea typeface="+mn-ea"/>
                <a:cs typeface="Arial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fr-FR" altLang="fr-FR" sz="1400" kern="1200" dirty="0" smtClean="0">
                <a:solidFill>
                  <a:srgbClr val="585858"/>
                </a:solidFill>
                <a:latin typeface="Arial"/>
                <a:ea typeface="+mn-ea"/>
                <a:cs typeface="Arial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b="0" i="0" kern="1200">
                <a:solidFill>
                  <a:srgbClr val="585858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altLang="fr-FR" smtClean="0"/>
              <a:t>ANNEXE : BANQUE D’IMAGES</a:t>
            </a:r>
            <a:endParaRPr lang="fr-FR" altLang="fr-FR" dirty="0"/>
          </a:p>
        </p:txBody>
      </p:sp>
      <p:pic>
        <p:nvPicPr>
          <p:cNvPr id="27" name="Image 26" descr="Viduc de Millau.JPG">
            <a:hlinkClick r:id="rId7"/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1838" y="2894989"/>
            <a:ext cx="2355504" cy="3368571"/>
          </a:xfrm>
          <a:prstGeom prst="rect">
            <a:avLst/>
          </a:prstGeom>
        </p:spPr>
      </p:pic>
      <p:pic>
        <p:nvPicPr>
          <p:cNvPr id="3" name="Image 2" descr="Capture d’écran 2016-02-25 à 12.40.05.png"/>
          <p:cNvPicPr>
            <a:picLocks noChangeAspect="1"/>
          </p:cNvPicPr>
          <p:nvPr/>
        </p:nvPicPr>
        <p:blipFill rotWithShape="1"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682687" y="618214"/>
            <a:ext cx="2268662" cy="5410662"/>
          </a:xfrm>
          <a:prstGeom prst="rect">
            <a:avLst/>
          </a:prstGeom>
        </p:spPr>
      </p:pic>
      <p:sp>
        <p:nvSpPr>
          <p:cNvPr id="12" name="Rogner un rectangle à un seul coin 11"/>
          <p:cNvSpPr/>
          <p:nvPr/>
        </p:nvSpPr>
        <p:spPr>
          <a:xfrm>
            <a:off x="1282287" y="4810827"/>
            <a:ext cx="3626192" cy="1745679"/>
          </a:xfrm>
          <a:prstGeom prst="snip1Rect">
            <a:avLst/>
          </a:prstGeom>
          <a:solidFill>
            <a:srgbClr val="FDE013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r>
              <a:rPr lang="fr-FR" altLang="fr-FR" sz="1200" b="1" dirty="0">
                <a:solidFill>
                  <a:schemeClr val="tx1"/>
                </a:solidFill>
                <a:latin typeface="Arial"/>
                <a:cs typeface="Arial"/>
              </a:rPr>
              <a:t>Voici une série d’images pour t’aider à illustrer ton exposé.</a:t>
            </a:r>
          </a:p>
          <a:p>
            <a:endParaRPr lang="fr-FR" altLang="fr-FR" sz="1200" b="1" i="1" dirty="0" smtClean="0">
              <a:solidFill>
                <a:srgbClr val="000000"/>
              </a:solidFill>
            </a:endParaRPr>
          </a:p>
          <a:p>
            <a:r>
              <a:rPr lang="fr-FR" altLang="fr-FR" sz="1200" b="1" i="1" dirty="0" smtClean="0">
                <a:solidFill>
                  <a:srgbClr val="000000"/>
                </a:solidFill>
              </a:rPr>
              <a:t>Les images sont à utiliser uniquement dans le cadre de ce diaporama.</a:t>
            </a:r>
          </a:p>
          <a:p>
            <a:endParaRPr lang="fr-FR" altLang="fr-FR" sz="1200" b="1" dirty="0" smtClean="0">
              <a:solidFill>
                <a:srgbClr val="D33D20"/>
              </a:solidFill>
            </a:endParaRPr>
          </a:p>
          <a:p>
            <a:r>
              <a:rPr lang="fr-FR" altLang="fr-FR" sz="1200" b="1" dirty="0" smtClean="0">
                <a:solidFill>
                  <a:srgbClr val="D33D20"/>
                </a:solidFill>
              </a:rPr>
              <a:t>Tu </a:t>
            </a:r>
            <a:r>
              <a:rPr lang="fr-FR" altLang="fr-FR" sz="1200" b="1" dirty="0">
                <a:solidFill>
                  <a:srgbClr val="D33D20"/>
                </a:solidFill>
              </a:rPr>
              <a:t>peux supprimer cette diapositive lorsque ton exposé sera finalisé.</a:t>
            </a:r>
          </a:p>
        </p:txBody>
      </p:sp>
    </p:spTree>
    <p:extLst>
      <p:ext uri="{BB962C8B-B14F-4D97-AF65-F5344CB8AC3E}">
        <p14:creationId xmlns:p14="http://schemas.microsoft.com/office/powerpoint/2010/main" val="29106629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sz="quarter" idx="17"/>
          </p:nvPr>
        </p:nvSpPr>
        <p:spPr/>
        <p:txBody>
          <a:bodyPr numCol="1"/>
          <a:lstStyle/>
          <a:p>
            <a:r>
              <a:rPr lang="fr-FR" altLang="fr-FR" dirty="0"/>
              <a:t>ANNEXE : BANQUE </a:t>
            </a:r>
            <a:r>
              <a:rPr lang="fr-FR" altLang="fr-FR" dirty="0" smtClean="0"/>
              <a:t>D’IMAGES</a:t>
            </a:r>
            <a:endParaRPr lang="fr-FR" altLang="fr-FR" dirty="0"/>
          </a:p>
        </p:txBody>
      </p:sp>
      <p:pic>
        <p:nvPicPr>
          <p:cNvPr id="8" name="Image 7" descr="bdcc09e699c1b553d225869d7be1ab04.jpg">
            <a:hlinkClick r:id="rId2"/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16152" y="2398074"/>
            <a:ext cx="2576489" cy="1715843"/>
          </a:xfrm>
          <a:prstGeom prst="rect">
            <a:avLst/>
          </a:prstGeom>
        </p:spPr>
      </p:pic>
      <p:pic>
        <p:nvPicPr>
          <p:cNvPr id="9" name="Image 8" descr="2313552387df3447d4db7783f310c2f2.jpg">
            <a:hlinkClick r:id="rId4"/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4844" y="351692"/>
            <a:ext cx="2592936" cy="1726796"/>
          </a:xfrm>
          <a:prstGeom prst="rect">
            <a:avLst/>
          </a:prstGeom>
        </p:spPr>
      </p:pic>
      <p:pic>
        <p:nvPicPr>
          <p:cNvPr id="10" name="Image 9" descr="4bf5084683a35939ddc1d7a9c71304ee.jpg">
            <a:hlinkClick r:id="rId6"/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40085" y="351692"/>
            <a:ext cx="2592936" cy="1726796"/>
          </a:xfrm>
          <a:prstGeom prst="rect">
            <a:avLst/>
          </a:prstGeom>
        </p:spPr>
      </p:pic>
      <p:pic>
        <p:nvPicPr>
          <p:cNvPr id="11" name="Image 10" descr="0e82f91584ddb6c88ff1edad8eca552f.jpg">
            <a:hlinkClick r:id="rId8"/>
          </p:cNvPr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16153" y="351692"/>
            <a:ext cx="2576489" cy="1726796"/>
          </a:xfrm>
          <a:prstGeom prst="rect">
            <a:avLst/>
          </a:prstGeom>
        </p:spPr>
      </p:pic>
      <p:sp>
        <p:nvSpPr>
          <p:cNvPr id="12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0" y="6556506"/>
            <a:ext cx="457200" cy="301494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ctr">
              <a:defRPr sz="1200">
                <a:solidFill>
                  <a:srgbClr val="E95E27"/>
                </a:solidFill>
              </a:defRPr>
            </a:lvl1pPr>
          </a:lstStyle>
          <a:p>
            <a:fld id="{86384559-06EA-684C-829B-A96D13D5876D}" type="slidenum">
              <a:rPr lang="fr-FR" altLang="fr-FR" smtClean="0"/>
              <a:pPr/>
              <a:t>15</a:t>
            </a:fld>
            <a:endParaRPr lang="fr-FR" altLang="fr-FR" dirty="0"/>
          </a:p>
        </p:txBody>
      </p:sp>
      <p:pic>
        <p:nvPicPr>
          <p:cNvPr id="14" name="Image 13" descr="fa0afe45c771880d15c1c8710531e14e.jpg">
            <a:hlinkClick r:id="rId10"/>
          </p:cNvPr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4844" y="4423767"/>
            <a:ext cx="2577600" cy="1761268"/>
          </a:xfrm>
          <a:prstGeom prst="rect">
            <a:avLst/>
          </a:prstGeom>
        </p:spPr>
      </p:pic>
      <p:pic>
        <p:nvPicPr>
          <p:cNvPr id="6" name="Image 5" descr="03517c81277e9b65c622a1c29231a081.jpg">
            <a:hlinkClick r:id="rId12"/>
          </p:cNvPr>
          <p:cNvPicPr>
            <a:picLocks noChangeAspect="1"/>
          </p:cNvPicPr>
          <p:nvPr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36266" y="4423767"/>
            <a:ext cx="1728000" cy="1728000"/>
          </a:xfrm>
          <a:prstGeom prst="rect">
            <a:avLst/>
          </a:prstGeom>
        </p:spPr>
      </p:pic>
      <p:pic>
        <p:nvPicPr>
          <p:cNvPr id="7" name="Image 6" descr="1988-602c1c.jpg">
            <a:hlinkClick r:id="rId14"/>
          </p:cNvPr>
          <p:cNvPicPr>
            <a:picLocks noChangeAspect="1"/>
          </p:cNvPicPr>
          <p:nvPr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37461" y="4423767"/>
            <a:ext cx="2577600" cy="1855872"/>
          </a:xfrm>
          <a:prstGeom prst="rect">
            <a:avLst/>
          </a:prstGeom>
        </p:spPr>
      </p:pic>
      <p:pic>
        <p:nvPicPr>
          <p:cNvPr id="16" name="Image 15" descr="ThinkstockPhotos-472702046.jpg">
            <a:hlinkClick r:id="rId16"/>
          </p:cNvPr>
          <p:cNvPicPr>
            <a:picLocks noChangeAspect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40085" y="2398074"/>
            <a:ext cx="2574976" cy="1715843"/>
          </a:xfrm>
          <a:prstGeom prst="rect">
            <a:avLst/>
          </a:prstGeom>
        </p:spPr>
      </p:pic>
      <p:sp>
        <p:nvSpPr>
          <p:cNvPr id="17" name="ZoneTexte 16"/>
          <p:cNvSpPr txBox="1"/>
          <p:nvPr/>
        </p:nvSpPr>
        <p:spPr>
          <a:xfrm>
            <a:off x="6436376" y="6488652"/>
            <a:ext cx="1673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Liens cliquables</a:t>
            </a:r>
          </a:p>
          <a:p>
            <a:endParaRPr lang="fr-FR" dirty="0"/>
          </a:p>
        </p:txBody>
      </p:sp>
      <p:pic>
        <p:nvPicPr>
          <p:cNvPr id="2" name="Image 1" descr="photo energie renouvelable.jpg">
            <a:hlinkClick r:id="rId18"/>
          </p:cNvPr>
          <p:cNvPicPr>
            <a:picLocks noChangeAspect="1"/>
          </p:cNvPicPr>
          <p:nvPr/>
        </p:nvPicPr>
        <p:blipFill>
          <a:blip r:embed="rId1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4844" y="2398074"/>
            <a:ext cx="2609170" cy="1715843"/>
          </a:xfrm>
          <a:prstGeom prst="rect">
            <a:avLst/>
          </a:prstGeom>
        </p:spPr>
      </p:pic>
      <p:sp>
        <p:nvSpPr>
          <p:cNvPr id="22" name="Rogner un rectangle à un seul coin 21"/>
          <p:cNvSpPr/>
          <p:nvPr/>
        </p:nvSpPr>
        <p:spPr>
          <a:xfrm>
            <a:off x="1602859" y="5469592"/>
            <a:ext cx="3626192" cy="1086914"/>
          </a:xfrm>
          <a:prstGeom prst="snip1Rect">
            <a:avLst/>
          </a:prstGeom>
          <a:solidFill>
            <a:srgbClr val="FDE013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r>
              <a:rPr lang="fr-FR" altLang="fr-FR" sz="1200" b="1" i="1" dirty="0" smtClean="0">
                <a:solidFill>
                  <a:srgbClr val="000000"/>
                </a:solidFill>
              </a:rPr>
              <a:t>Les images sont à utiliser uniquement dans le cadre de ce diaporama.</a:t>
            </a:r>
          </a:p>
          <a:p>
            <a:endParaRPr lang="fr-FR" altLang="fr-FR" sz="1200" b="1" dirty="0" smtClean="0">
              <a:solidFill>
                <a:srgbClr val="D33D20"/>
              </a:solidFill>
            </a:endParaRPr>
          </a:p>
          <a:p>
            <a:r>
              <a:rPr lang="fr-FR" altLang="fr-FR" sz="1200" b="1" dirty="0" smtClean="0">
                <a:solidFill>
                  <a:srgbClr val="D33D20"/>
                </a:solidFill>
              </a:rPr>
              <a:t>Tu </a:t>
            </a:r>
            <a:r>
              <a:rPr lang="fr-FR" altLang="fr-FR" sz="1200" b="1" dirty="0">
                <a:solidFill>
                  <a:srgbClr val="D33D20"/>
                </a:solidFill>
              </a:rPr>
              <a:t>peux supprimer cette diapositive lorsque ton exposé sera finalisé.</a:t>
            </a:r>
          </a:p>
        </p:txBody>
      </p:sp>
    </p:spTree>
    <p:extLst>
      <p:ext uri="{BB962C8B-B14F-4D97-AF65-F5344CB8AC3E}">
        <p14:creationId xmlns:p14="http://schemas.microsoft.com/office/powerpoint/2010/main" val="30453511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sz="quarter" idx="17"/>
          </p:nvPr>
        </p:nvSpPr>
        <p:spPr/>
        <p:txBody>
          <a:bodyPr/>
          <a:lstStyle/>
          <a:p>
            <a:r>
              <a:rPr lang="fr-FR" dirty="0" smtClean="0"/>
              <a:t>ANNEXE : BANQUE D’IMAGES – CRÉDITS PHOTOS</a:t>
            </a:r>
            <a:endParaRPr lang="fr-FR" dirty="0"/>
          </a:p>
        </p:txBody>
      </p:sp>
      <p:sp>
        <p:nvSpPr>
          <p:cNvPr id="14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0" y="6556506"/>
            <a:ext cx="457200" cy="3014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E95E27"/>
                </a:solidFill>
              </a:defRPr>
            </a:lvl1pPr>
          </a:lstStyle>
          <a:p>
            <a:fld id="{86384559-06EA-684C-829B-A96D13D5876D}" type="slidenum">
              <a:rPr lang="fr-FR" smtClean="0"/>
              <a:pPr/>
              <a:t>16</a:t>
            </a:fld>
            <a:endParaRPr lang="fr-FR" dirty="0"/>
          </a:p>
        </p:txBody>
      </p:sp>
      <p:sp>
        <p:nvSpPr>
          <p:cNvPr id="15" name="Espace réservé du texte 4"/>
          <p:cNvSpPr>
            <a:spLocks noGrp="1"/>
          </p:cNvSpPr>
          <p:nvPr>
            <p:ph type="body" sz="quarter" idx="31"/>
          </p:nvPr>
        </p:nvSpPr>
        <p:spPr>
          <a:xfrm>
            <a:off x="457200" y="641107"/>
            <a:ext cx="8229600" cy="5511058"/>
          </a:xfrm>
        </p:spPr>
        <p:txBody>
          <a:bodyPr>
            <a:normAutofit/>
          </a:bodyPr>
          <a:lstStyle/>
          <a:p>
            <a:r>
              <a:rPr lang="fr-FR" dirty="0"/>
              <a:t>Les images sont numérotées en partant du coin supérieur gauche et en allant horizontalement puis en descendant d’une ligne et ainsi de suite par ordre croissant.</a:t>
            </a:r>
          </a:p>
          <a:p>
            <a:endParaRPr lang="fr-FR" dirty="0"/>
          </a:p>
          <a:p>
            <a:r>
              <a:rPr lang="fr-FR" dirty="0"/>
              <a:t>Couverture : </a:t>
            </a:r>
            <a:r>
              <a:rPr lang="en-US" dirty="0"/>
              <a:t>© Bernard </a:t>
            </a:r>
            <a:r>
              <a:rPr lang="en-US" dirty="0" err="1"/>
              <a:t>Biger</a:t>
            </a:r>
            <a:r>
              <a:rPr lang="en-US" dirty="0"/>
              <a:t>, STX France</a:t>
            </a:r>
            <a:endParaRPr lang="fr-FR" dirty="0"/>
          </a:p>
          <a:p>
            <a:r>
              <a:rPr lang="fr-FR" dirty="0" smtClean="0"/>
              <a:t>Image 1 : </a:t>
            </a:r>
            <a:r>
              <a:rPr lang="en-US" dirty="0"/>
              <a:t>© </a:t>
            </a:r>
            <a:r>
              <a:rPr lang="en-US" dirty="0" err="1" smtClean="0"/>
              <a:t>Julien</a:t>
            </a:r>
            <a:r>
              <a:rPr lang="en-US" dirty="0" smtClean="0"/>
              <a:t> Goldstein</a:t>
            </a:r>
          </a:p>
          <a:p>
            <a:r>
              <a:rPr lang="en-US" dirty="0" smtClean="0"/>
              <a:t>Image 2 : </a:t>
            </a:r>
            <a:r>
              <a:rPr lang="en-US" dirty="0"/>
              <a:t>© </a:t>
            </a:r>
            <a:r>
              <a:rPr lang="en-US" dirty="0" smtClean="0"/>
              <a:t> UIMM 2015</a:t>
            </a:r>
          </a:p>
          <a:p>
            <a:r>
              <a:rPr lang="en-US" dirty="0" smtClean="0"/>
              <a:t>Image 3 : </a:t>
            </a:r>
            <a:r>
              <a:rPr lang="en-US" dirty="0"/>
              <a:t>© </a:t>
            </a:r>
            <a:r>
              <a:rPr lang="en-US" dirty="0" smtClean="0"/>
              <a:t> </a:t>
            </a:r>
            <a:r>
              <a:rPr lang="fr-FR" dirty="0" smtClean="0"/>
              <a:t>2013 </a:t>
            </a:r>
            <a:r>
              <a:rPr lang="fr-FR" dirty="0"/>
              <a:t>Les Industries Technologiques – Tous droits réservés (Photos © DR)  avec la collaboration de l’UIMM Franche-Comté</a:t>
            </a:r>
          </a:p>
          <a:p>
            <a:r>
              <a:rPr lang="en-US" dirty="0" smtClean="0"/>
              <a:t>Image 4 : pas de </a:t>
            </a:r>
            <a:r>
              <a:rPr lang="en-US" dirty="0" err="1" smtClean="0"/>
              <a:t>crédit</a:t>
            </a:r>
            <a:r>
              <a:rPr lang="en-US" dirty="0" smtClean="0"/>
              <a:t> photo</a:t>
            </a:r>
          </a:p>
          <a:p>
            <a:r>
              <a:rPr lang="en-US" dirty="0"/>
              <a:t>Image </a:t>
            </a:r>
            <a:r>
              <a:rPr lang="en-US" dirty="0" smtClean="0"/>
              <a:t>5 : © CNES </a:t>
            </a:r>
            <a:r>
              <a:rPr lang="en-US" dirty="0" err="1" smtClean="0"/>
              <a:t>juillet</a:t>
            </a:r>
            <a:r>
              <a:rPr lang="en-US" dirty="0" smtClean="0"/>
              <a:t> 2004</a:t>
            </a:r>
          </a:p>
          <a:p>
            <a:r>
              <a:rPr lang="en-US" dirty="0"/>
              <a:t>Image </a:t>
            </a:r>
            <a:r>
              <a:rPr lang="en-US" dirty="0" smtClean="0"/>
              <a:t>6 </a:t>
            </a:r>
            <a:r>
              <a:rPr lang="en-US" dirty="0"/>
              <a:t>: © </a:t>
            </a:r>
            <a:r>
              <a:rPr lang="en-US" dirty="0" err="1" smtClean="0"/>
              <a:t>Agence</a:t>
            </a:r>
            <a:r>
              <a:rPr lang="en-US" dirty="0" smtClean="0"/>
              <a:t> Qui </a:t>
            </a:r>
            <a:r>
              <a:rPr lang="en-US" dirty="0" err="1" smtClean="0"/>
              <a:t>Est</a:t>
            </a:r>
            <a:endParaRPr lang="en-US" dirty="0" smtClean="0"/>
          </a:p>
          <a:p>
            <a:r>
              <a:rPr lang="en-US" dirty="0" smtClean="0"/>
              <a:t>Image 7, 8, 9, 10, 11, 12, 13, 14, 15 : </a:t>
            </a:r>
            <a:r>
              <a:rPr lang="en-US" dirty="0"/>
              <a:t>© </a:t>
            </a:r>
            <a:r>
              <a:rPr lang="en-US" dirty="0" smtClean="0"/>
              <a:t> UIMM</a:t>
            </a:r>
            <a:endParaRPr lang="en-US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27305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/>
          <a:p>
            <a:r>
              <a:rPr lang="fr-FR" altLang="fr-FR" dirty="0"/>
              <a:t>Comment faire ton exposé 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7"/>
          </p:nvPr>
        </p:nvSpPr>
        <p:spPr/>
        <p:txBody>
          <a:bodyPr numCol="1"/>
          <a:lstStyle/>
          <a:p>
            <a:r>
              <a:rPr lang="fr-FR" altLang="fr-FR" dirty="0" smtClean="0"/>
              <a:t>MODE D’EMPLOI</a:t>
            </a:r>
            <a:endParaRPr lang="fr-FR" altLang="fr-FR" dirty="0"/>
          </a:p>
        </p:txBody>
      </p:sp>
      <p:sp>
        <p:nvSpPr>
          <p:cNvPr id="8" name="Espace réservé du texte 4"/>
          <p:cNvSpPr>
            <a:spLocks noGrp="1"/>
          </p:cNvSpPr>
          <p:nvPr>
            <p:ph type="body" sz="quarter" idx="31"/>
          </p:nvPr>
        </p:nvSpPr>
        <p:spPr>
          <a:xfrm>
            <a:off x="457200" y="1417133"/>
            <a:ext cx="8229600" cy="1720650"/>
          </a:xfrm>
          <a:ln>
            <a:noFill/>
          </a:ln>
        </p:spPr>
        <p:txBody>
          <a:bodyPr numCol="1">
            <a:normAutofit/>
          </a:bodyPr>
          <a:lstStyle/>
          <a:p>
            <a:r>
              <a:rPr lang="fr-FR" altLang="fr-FR" sz="1400" dirty="0" smtClean="0">
                <a:solidFill>
                  <a:schemeClr val="tx1"/>
                </a:solidFill>
              </a:rPr>
              <a:t>Dans ces espaces, tu peux écrire, ajouter des images pour remplir la diapositive avec le résultat de tes recherches sur les industries technologiques ...</a:t>
            </a:r>
          </a:p>
          <a:p>
            <a:endParaRPr lang="fr-FR" altLang="fr-FR" sz="1400" dirty="0">
              <a:solidFill>
                <a:schemeClr val="tx1"/>
              </a:solidFill>
            </a:endParaRPr>
          </a:p>
          <a:p>
            <a:r>
              <a:rPr lang="fr-FR" altLang="fr-FR" sz="1400" dirty="0" smtClean="0">
                <a:solidFill>
                  <a:schemeClr val="tx1"/>
                </a:solidFill>
              </a:rPr>
              <a:t>Si tu as beaucoup de choses à raconter, tu peux créer de nouvelles diapositives.</a:t>
            </a:r>
            <a:endParaRPr lang="fr-FR" altLang="fr-FR" sz="1400" dirty="0">
              <a:solidFill>
                <a:schemeClr val="tx1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387940" y="1271231"/>
            <a:ext cx="8298860" cy="4971852"/>
          </a:xfrm>
          <a:prstGeom prst="roundRect">
            <a:avLst>
              <a:gd name="adj" fmla="val 8752"/>
            </a:avLst>
          </a:prstGeom>
          <a:noFill/>
          <a:ln>
            <a:solidFill>
              <a:srgbClr val="D33D2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endParaRPr lang="fr-FR" altLang="fr-FR"/>
          </a:p>
        </p:txBody>
      </p:sp>
      <p:sp>
        <p:nvSpPr>
          <p:cNvPr id="7" name="Rogner un rectangle à un seul coin 6"/>
          <p:cNvSpPr/>
          <p:nvPr/>
        </p:nvSpPr>
        <p:spPr>
          <a:xfrm>
            <a:off x="6639831" y="3045806"/>
            <a:ext cx="3565439" cy="4009420"/>
          </a:xfrm>
          <a:prstGeom prst="snip1Rect">
            <a:avLst/>
          </a:prstGeom>
          <a:solidFill>
            <a:srgbClr val="FDE013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r>
              <a:rPr lang="fr-FR" altLang="fr-FR" sz="1200" b="1" dirty="0" smtClean="0">
                <a:solidFill>
                  <a:srgbClr val="000000"/>
                </a:solidFill>
                <a:latin typeface="Arial"/>
                <a:cs typeface="Arial"/>
              </a:rPr>
              <a:t>Ici, tu trouveras une consigne et des pistes de réflexion pour répondre au sujet.</a:t>
            </a:r>
            <a:endParaRPr lang="fr-FR" altLang="fr-FR" sz="1200" dirty="0">
              <a:solidFill>
                <a:srgbClr val="000000"/>
              </a:solidFill>
              <a:latin typeface="Arial"/>
              <a:cs typeface="Arial"/>
            </a:endParaRPr>
          </a:p>
          <a:p>
            <a:endParaRPr lang="fr-FR" altLang="fr-FR" sz="12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fr-FR" altLang="fr-FR" sz="1200" dirty="0" smtClean="0">
                <a:solidFill>
                  <a:srgbClr val="000000"/>
                </a:solidFill>
                <a:latin typeface="Arial"/>
                <a:cs typeface="Arial"/>
              </a:rPr>
              <a:t>Des liens comme celui-ci te permettront d’enrichir ta réponse :</a:t>
            </a:r>
            <a:r>
              <a:rPr lang="fr-FR" altLang="fr-FR" sz="1200" dirty="0" smtClean="0">
                <a:solidFill>
                  <a:schemeClr val="tx1"/>
                </a:solidFill>
                <a:latin typeface="Arial"/>
                <a:cs typeface="Arial"/>
                <a:hlinkClick r:id="rId2"/>
              </a:rPr>
              <a:t>http</a:t>
            </a:r>
            <a:r>
              <a:rPr lang="fr-FR" altLang="fr-FR" sz="1200" dirty="0">
                <a:solidFill>
                  <a:schemeClr val="tx1"/>
                </a:solidFill>
                <a:latin typeface="Arial"/>
                <a:cs typeface="Arial"/>
                <a:hlinkClick r:id="rId2"/>
              </a:rPr>
              <a:t>://www.les-industries-technologiques.fr</a:t>
            </a:r>
            <a:r>
              <a:rPr lang="fr-FR" altLang="fr-FR" sz="1200" dirty="0" smtClean="0">
                <a:solidFill>
                  <a:schemeClr val="tx1"/>
                </a:solidFill>
                <a:latin typeface="Arial"/>
                <a:cs typeface="Arial"/>
                <a:hlinkClick r:id="rId2"/>
              </a:rPr>
              <a:t>/</a:t>
            </a:r>
            <a:endParaRPr lang="fr-FR" altLang="fr-FR" sz="1200" dirty="0" smtClean="0">
              <a:solidFill>
                <a:schemeClr val="tx1"/>
              </a:solidFill>
              <a:latin typeface="Arial"/>
              <a:cs typeface="Arial"/>
            </a:endParaRPr>
          </a:p>
          <a:p>
            <a:r>
              <a:rPr lang="fr-FR" altLang="fr-FR" sz="1200" dirty="0" smtClean="0">
                <a:solidFill>
                  <a:schemeClr val="tx1"/>
                </a:solidFill>
                <a:latin typeface="Arial"/>
                <a:cs typeface="Arial"/>
              </a:rPr>
              <a:t>Pour y accéder, c’est facile, il suffit de cliquer dessus.</a:t>
            </a:r>
          </a:p>
          <a:p>
            <a:endParaRPr lang="fr-FR" altLang="fr-FR" sz="1200" dirty="0" smtClean="0">
              <a:solidFill>
                <a:schemeClr val="tx1"/>
              </a:solidFill>
              <a:latin typeface="Arial"/>
              <a:cs typeface="Arial"/>
            </a:endParaRPr>
          </a:p>
          <a:p>
            <a:r>
              <a:rPr lang="fr-FR" altLang="fr-FR" sz="1200" dirty="0" smtClean="0">
                <a:solidFill>
                  <a:schemeClr val="tx1"/>
                </a:solidFill>
                <a:latin typeface="Arial"/>
                <a:cs typeface="Arial"/>
              </a:rPr>
              <a:t>Mais, bien entendu, rien ne t’empêche d’aller chercher d’autres sources pour compléter tes propos ! </a:t>
            </a:r>
          </a:p>
          <a:p>
            <a:endParaRPr lang="fr-FR" altLang="fr-FR" sz="1200" b="1" dirty="0">
              <a:solidFill>
                <a:schemeClr val="tx1"/>
              </a:solidFill>
              <a:latin typeface="Arial"/>
              <a:cs typeface="Arial"/>
            </a:endParaRPr>
          </a:p>
          <a:p>
            <a:r>
              <a:rPr lang="fr-FR" altLang="fr-FR" sz="1200" b="1" dirty="0" smtClean="0">
                <a:solidFill>
                  <a:srgbClr val="D33D20"/>
                </a:solidFill>
                <a:latin typeface="Arial"/>
                <a:cs typeface="Arial"/>
              </a:rPr>
              <a:t>N’oublie pas d’effacer ce mémo dès que tu as terminé (sélectionne l’objet et fait « supprimer »).</a:t>
            </a:r>
          </a:p>
          <a:p>
            <a:endParaRPr lang="fr-FR" altLang="fr-FR" sz="1200" b="1" dirty="0">
              <a:solidFill>
                <a:srgbClr val="D33D20"/>
              </a:solidFill>
              <a:latin typeface="Arial"/>
              <a:cs typeface="Arial"/>
            </a:endParaRPr>
          </a:p>
          <a:p>
            <a:r>
              <a:rPr lang="fr-FR" altLang="fr-FR" sz="1200" b="1" dirty="0" smtClean="0">
                <a:solidFill>
                  <a:srgbClr val="FF0000"/>
                </a:solidFill>
                <a:latin typeface="Arial"/>
                <a:cs typeface="Arial"/>
              </a:rPr>
              <a:t>N’hésite pas à supprimer cette page lorsque tu auras terminé ton exposé.</a:t>
            </a:r>
            <a:endParaRPr lang="fr-FR" altLang="fr-FR" sz="1200" b="1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2590800" y="3419385"/>
            <a:ext cx="2413000" cy="1200329"/>
          </a:xfrm>
          <a:prstGeom prst="rect">
            <a:avLst/>
          </a:prstGeom>
          <a:noFill/>
          <a:ln w="19050" cmpd="sng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À chaque page, une note te guidera dans la construction de ton exposé !</a:t>
            </a:r>
            <a:endParaRPr lang="fr-FR" dirty="0">
              <a:solidFill>
                <a:srgbClr val="FF0000"/>
              </a:solidFill>
            </a:endParaRPr>
          </a:p>
        </p:txBody>
      </p:sp>
      <p:cxnSp>
        <p:nvCxnSpPr>
          <p:cNvPr id="11" name="Connecteur droit avec flèche 10"/>
          <p:cNvCxnSpPr>
            <a:stCxn id="10" idx="3"/>
          </p:cNvCxnSpPr>
          <p:nvPr/>
        </p:nvCxnSpPr>
        <p:spPr>
          <a:xfrm>
            <a:off x="5003800" y="4019550"/>
            <a:ext cx="1566570" cy="1554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Espace réservé du numéro de diapositive 11"/>
          <p:cNvSpPr>
            <a:spLocks noGrp="1"/>
          </p:cNvSpPr>
          <p:nvPr>
            <p:ph type="sldNum" sz="quarter" idx="4"/>
          </p:nvPr>
        </p:nvSpPr>
        <p:spPr>
          <a:xfrm>
            <a:off x="0" y="6524670"/>
            <a:ext cx="457200" cy="365125"/>
          </a:xfrm>
        </p:spPr>
        <p:txBody>
          <a:bodyPr/>
          <a:lstStyle/>
          <a:p>
            <a:fld id="{86384559-06EA-684C-829B-A96D13D5876D}" type="slidenum">
              <a:rPr lang="fr-FR" altLang="fr-FR" smtClean="0"/>
              <a:pPr/>
              <a:t>2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6236008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fr-FR" altLang="fr-FR" dirty="0" smtClean="0"/>
              <a:t>L’industrie, qu’est-ce que c’est ?</a:t>
            </a:r>
            <a:endParaRPr lang="fr-FR" alt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1"/>
          </p:nvPr>
        </p:nvSpPr>
        <p:spPr>
          <a:xfrm>
            <a:off x="644522" y="1693254"/>
            <a:ext cx="8042277" cy="1321251"/>
          </a:xfrm>
          <a:ln>
            <a:noFill/>
          </a:ln>
        </p:spPr>
        <p:txBody>
          <a:bodyPr numCol="1">
            <a:normAutofit/>
          </a:bodyPr>
          <a:lstStyle/>
          <a:p>
            <a:r>
              <a:rPr lang="fr-FR" altLang="fr-FR" sz="1400" b="1" dirty="0" smtClean="0"/>
              <a:t>L’industrie</a:t>
            </a:r>
            <a:r>
              <a:rPr lang="fr-FR" altLang="fr-FR" sz="1400" dirty="0" smtClean="0"/>
              <a:t>, c’est…</a:t>
            </a:r>
            <a:endParaRPr lang="fr-FR" altLang="fr-FR" sz="1400" dirty="0"/>
          </a:p>
        </p:txBody>
      </p:sp>
      <p:sp>
        <p:nvSpPr>
          <p:cNvPr id="9" name="Rectangle à coins arrondis 8"/>
          <p:cNvSpPr/>
          <p:nvPr/>
        </p:nvSpPr>
        <p:spPr>
          <a:xfrm>
            <a:off x="387940" y="1566383"/>
            <a:ext cx="8521406" cy="1602055"/>
          </a:xfrm>
          <a:prstGeom prst="roundRect">
            <a:avLst/>
          </a:prstGeom>
          <a:noFill/>
          <a:ln>
            <a:solidFill>
              <a:srgbClr val="D33D2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endParaRPr lang="fr-FR" altLang="fr-FR"/>
          </a:p>
        </p:txBody>
      </p:sp>
      <p:sp>
        <p:nvSpPr>
          <p:cNvPr id="27" name="Espace réservé du texte 5"/>
          <p:cNvSpPr txBox="1">
            <a:spLocks/>
          </p:cNvSpPr>
          <p:nvPr/>
        </p:nvSpPr>
        <p:spPr>
          <a:xfrm>
            <a:off x="644523" y="3732856"/>
            <a:ext cx="2276342" cy="216878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numCol="1" rtlCol="0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800" b="0" i="0" kern="1200" baseline="0">
                <a:solidFill>
                  <a:srgbClr val="585858"/>
                </a:solidFill>
                <a:latin typeface="Arial"/>
                <a:ea typeface="+mn-ea"/>
                <a:cs typeface="Arial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800" b="1" i="0" kern="1200">
                <a:solidFill>
                  <a:srgbClr val="585858"/>
                </a:solidFill>
                <a:latin typeface="Arial"/>
                <a:ea typeface="+mn-ea"/>
                <a:cs typeface="Arial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800" kern="1200">
                <a:solidFill>
                  <a:srgbClr val="585858"/>
                </a:solidFill>
                <a:latin typeface="Arial"/>
                <a:ea typeface="+mn-ea"/>
                <a:cs typeface="Arial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fr-FR" altLang="fr-FR" sz="1400" kern="1200" dirty="0" smtClean="0">
                <a:solidFill>
                  <a:srgbClr val="585858"/>
                </a:solidFill>
                <a:latin typeface="Arial"/>
                <a:ea typeface="+mn-ea"/>
                <a:cs typeface="Arial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b="0" i="0" kern="1200">
                <a:solidFill>
                  <a:srgbClr val="585858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altLang="fr-FR" sz="1400" u="sng" dirty="0" smtClean="0"/>
              <a:t>Exemple 1</a:t>
            </a:r>
            <a:r>
              <a:rPr lang="fr-FR" altLang="fr-FR" sz="1400" dirty="0" smtClean="0"/>
              <a:t> </a:t>
            </a:r>
            <a:r>
              <a:rPr lang="fr-FR" altLang="fr-FR" sz="1400" dirty="0"/>
              <a:t>: </a:t>
            </a:r>
            <a:r>
              <a:rPr lang="fr-FR" altLang="fr-FR" sz="1400" dirty="0" smtClean="0"/>
              <a:t>Tous </a:t>
            </a:r>
            <a:r>
              <a:rPr lang="fr-FR" altLang="fr-FR" sz="1400" dirty="0"/>
              <a:t>les jours j’utilise… et c’est un produit de l’industrie.</a:t>
            </a:r>
          </a:p>
          <a:p>
            <a:endParaRPr lang="fr-FR" altLang="fr-FR" sz="1400" dirty="0" smtClean="0"/>
          </a:p>
          <a:p>
            <a:r>
              <a:rPr lang="fr-FR" altLang="fr-FR" sz="1400" i="1" dirty="0" smtClean="0"/>
              <a:t>Glisse ici une photo de ce produit.</a:t>
            </a:r>
            <a:endParaRPr lang="fr-FR" altLang="fr-FR" sz="1400" i="1" dirty="0"/>
          </a:p>
        </p:txBody>
      </p:sp>
      <p:sp>
        <p:nvSpPr>
          <p:cNvPr id="28" name="Rectangle à coins arrondis 27"/>
          <p:cNvSpPr/>
          <p:nvPr/>
        </p:nvSpPr>
        <p:spPr>
          <a:xfrm>
            <a:off x="426426" y="3381720"/>
            <a:ext cx="2742381" cy="2788396"/>
          </a:xfrm>
          <a:prstGeom prst="roundRect">
            <a:avLst/>
          </a:prstGeom>
          <a:noFill/>
          <a:ln>
            <a:solidFill>
              <a:srgbClr val="D33D2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endParaRPr lang="fr-FR" altLang="fr-FR"/>
          </a:p>
        </p:txBody>
      </p:sp>
      <p:sp>
        <p:nvSpPr>
          <p:cNvPr id="23" name="Espace réservé du texte 5"/>
          <p:cNvSpPr txBox="1">
            <a:spLocks/>
          </p:cNvSpPr>
          <p:nvPr/>
        </p:nvSpPr>
        <p:spPr>
          <a:xfrm>
            <a:off x="3500817" y="3766199"/>
            <a:ext cx="2276342" cy="216878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numCol="1" rtlCol="0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800" b="0" i="0" kern="1200" baseline="0">
                <a:solidFill>
                  <a:srgbClr val="585858"/>
                </a:solidFill>
                <a:latin typeface="Arial"/>
                <a:ea typeface="+mn-ea"/>
                <a:cs typeface="Arial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800" b="1" i="0" kern="1200">
                <a:solidFill>
                  <a:srgbClr val="585858"/>
                </a:solidFill>
                <a:latin typeface="Arial"/>
                <a:ea typeface="+mn-ea"/>
                <a:cs typeface="Arial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800" kern="1200">
                <a:solidFill>
                  <a:srgbClr val="585858"/>
                </a:solidFill>
                <a:latin typeface="Arial"/>
                <a:ea typeface="+mn-ea"/>
                <a:cs typeface="Arial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fr-FR" altLang="fr-FR" sz="1400" kern="1200" dirty="0" smtClean="0">
                <a:solidFill>
                  <a:srgbClr val="585858"/>
                </a:solidFill>
                <a:latin typeface="Arial"/>
                <a:ea typeface="+mn-ea"/>
                <a:cs typeface="Arial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b="0" i="0" kern="1200">
                <a:solidFill>
                  <a:srgbClr val="585858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altLang="fr-FR" sz="1400" u="sng" dirty="0" smtClean="0"/>
              <a:t>Exemple 2</a:t>
            </a:r>
            <a:r>
              <a:rPr lang="fr-FR" altLang="fr-FR" sz="1400" dirty="0" smtClean="0"/>
              <a:t> </a:t>
            </a:r>
            <a:r>
              <a:rPr lang="fr-FR" altLang="fr-FR" sz="1400" dirty="0"/>
              <a:t>: T</a:t>
            </a:r>
            <a:r>
              <a:rPr lang="fr-FR" altLang="fr-FR" sz="1400" dirty="0" smtClean="0"/>
              <a:t>ous </a:t>
            </a:r>
            <a:r>
              <a:rPr lang="fr-FR" altLang="fr-FR" sz="1400" dirty="0"/>
              <a:t>les jours j’utilise… et c’est un produit de l’industrie.</a:t>
            </a:r>
          </a:p>
          <a:p>
            <a:endParaRPr lang="fr-FR" altLang="fr-FR" sz="1400" dirty="0" smtClean="0"/>
          </a:p>
          <a:p>
            <a:r>
              <a:rPr lang="fr-FR" altLang="fr-FR" sz="1400" i="1" dirty="0" smtClean="0"/>
              <a:t>Glisse ici une photo de ce produit.</a:t>
            </a:r>
            <a:endParaRPr lang="fr-FR" altLang="fr-FR" sz="1400" i="1" dirty="0"/>
          </a:p>
        </p:txBody>
      </p:sp>
      <p:sp>
        <p:nvSpPr>
          <p:cNvPr id="24" name="Rectangle à coins arrondis 23"/>
          <p:cNvSpPr/>
          <p:nvPr/>
        </p:nvSpPr>
        <p:spPr>
          <a:xfrm>
            <a:off x="3282720" y="3415063"/>
            <a:ext cx="2742381" cy="2788396"/>
          </a:xfrm>
          <a:prstGeom prst="roundRect">
            <a:avLst/>
          </a:prstGeom>
          <a:noFill/>
          <a:ln>
            <a:solidFill>
              <a:srgbClr val="D33D2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endParaRPr lang="fr-FR" altLang="fr-FR"/>
          </a:p>
        </p:txBody>
      </p:sp>
      <p:sp>
        <p:nvSpPr>
          <p:cNvPr id="29" name="Espace réservé du texte 5"/>
          <p:cNvSpPr txBox="1">
            <a:spLocks/>
          </p:cNvSpPr>
          <p:nvPr/>
        </p:nvSpPr>
        <p:spPr>
          <a:xfrm>
            <a:off x="6385062" y="3721395"/>
            <a:ext cx="2276342" cy="216878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numCol="1" rtlCol="0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800" b="0" i="0" kern="1200" baseline="0">
                <a:solidFill>
                  <a:srgbClr val="585858"/>
                </a:solidFill>
                <a:latin typeface="Arial"/>
                <a:ea typeface="+mn-ea"/>
                <a:cs typeface="Arial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800" b="1" i="0" kern="1200">
                <a:solidFill>
                  <a:srgbClr val="585858"/>
                </a:solidFill>
                <a:latin typeface="Arial"/>
                <a:ea typeface="+mn-ea"/>
                <a:cs typeface="Arial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800" kern="1200">
                <a:solidFill>
                  <a:srgbClr val="585858"/>
                </a:solidFill>
                <a:latin typeface="Arial"/>
                <a:ea typeface="+mn-ea"/>
                <a:cs typeface="Arial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fr-FR" altLang="fr-FR" sz="1400" kern="1200" dirty="0" smtClean="0">
                <a:solidFill>
                  <a:srgbClr val="585858"/>
                </a:solidFill>
                <a:latin typeface="Arial"/>
                <a:ea typeface="+mn-ea"/>
                <a:cs typeface="Arial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b="0" i="0" kern="1200">
                <a:solidFill>
                  <a:srgbClr val="585858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altLang="fr-FR" sz="1400" u="sng" dirty="0" smtClean="0"/>
              <a:t>Exemple 3</a:t>
            </a:r>
            <a:r>
              <a:rPr lang="fr-FR" altLang="fr-FR" sz="1400" dirty="0" smtClean="0"/>
              <a:t> </a:t>
            </a:r>
            <a:r>
              <a:rPr lang="fr-FR" altLang="fr-FR" sz="1400" dirty="0"/>
              <a:t>: </a:t>
            </a:r>
            <a:r>
              <a:rPr lang="fr-FR" altLang="fr-FR" sz="1400" dirty="0" smtClean="0"/>
              <a:t>Tous </a:t>
            </a:r>
            <a:r>
              <a:rPr lang="fr-FR" altLang="fr-FR" sz="1400" dirty="0"/>
              <a:t>les jours j’utilise… et c’est un produit de l’industrie.</a:t>
            </a:r>
          </a:p>
          <a:p>
            <a:endParaRPr lang="fr-FR" altLang="fr-FR" sz="1400" dirty="0" smtClean="0"/>
          </a:p>
          <a:p>
            <a:r>
              <a:rPr lang="fr-FR" altLang="fr-FR" sz="1400" i="1" dirty="0" smtClean="0"/>
              <a:t>Glisse ici une photo de ce produit.</a:t>
            </a:r>
            <a:endParaRPr lang="fr-FR" altLang="fr-FR" sz="1400" i="1" dirty="0"/>
          </a:p>
        </p:txBody>
      </p:sp>
      <p:sp>
        <p:nvSpPr>
          <p:cNvPr id="30" name="Rectangle à coins arrondis 29"/>
          <p:cNvSpPr/>
          <p:nvPr/>
        </p:nvSpPr>
        <p:spPr>
          <a:xfrm>
            <a:off x="6166965" y="3370259"/>
            <a:ext cx="2742381" cy="2788396"/>
          </a:xfrm>
          <a:prstGeom prst="roundRect">
            <a:avLst/>
          </a:prstGeom>
          <a:noFill/>
          <a:ln>
            <a:solidFill>
              <a:srgbClr val="D33D2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endParaRPr lang="fr-FR" altLang="fr-FR"/>
          </a:p>
        </p:txBody>
      </p:sp>
      <p:sp>
        <p:nvSpPr>
          <p:cNvPr id="31" name="Rogner un rectangle à un seul coin 30"/>
          <p:cNvSpPr/>
          <p:nvPr/>
        </p:nvSpPr>
        <p:spPr>
          <a:xfrm>
            <a:off x="7968364" y="1516348"/>
            <a:ext cx="3524035" cy="3063135"/>
          </a:xfrm>
          <a:prstGeom prst="snip1Rect">
            <a:avLst/>
          </a:prstGeom>
          <a:solidFill>
            <a:srgbClr val="FDE013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r>
              <a:rPr lang="fr-FR" altLang="fr-FR" sz="1200" b="1" dirty="0" smtClean="0">
                <a:solidFill>
                  <a:schemeClr val="tx1"/>
                </a:solidFill>
                <a:latin typeface="Arial"/>
                <a:cs typeface="Arial"/>
              </a:rPr>
              <a:t>Que sais-tu de l’industrie ? Liste tous les mots qui s’y rapportent, et donnes-en une définition. Puis trouve 3 exemples d’objets.</a:t>
            </a:r>
          </a:p>
          <a:p>
            <a:endParaRPr lang="fr-FR" altLang="fr-FR" sz="1200" dirty="0" smtClean="0">
              <a:solidFill>
                <a:schemeClr val="tx1"/>
              </a:solidFill>
              <a:latin typeface="Arial"/>
              <a:cs typeface="Arial"/>
            </a:endParaRPr>
          </a:p>
          <a:p>
            <a:r>
              <a:rPr lang="fr-FR" altLang="fr-FR" sz="1000" dirty="0" smtClean="0">
                <a:solidFill>
                  <a:srgbClr val="585858"/>
                </a:solidFill>
                <a:latin typeface="Arial"/>
                <a:cs typeface="Arial"/>
              </a:rPr>
              <a:t>Voici une vidéo sur les industries technologiques </a:t>
            </a:r>
            <a:r>
              <a:rPr lang="fr-FR" altLang="fr-FR" sz="1000" dirty="0">
                <a:solidFill>
                  <a:srgbClr val="585858"/>
                </a:solidFill>
                <a:latin typeface="Arial"/>
                <a:cs typeface="Arial"/>
              </a:rPr>
              <a:t>pour t’aider : </a:t>
            </a:r>
            <a:r>
              <a:rPr lang="fr-FR" altLang="fr-FR" sz="1000" dirty="0">
                <a:solidFill>
                  <a:srgbClr val="585858"/>
                </a:solidFill>
                <a:latin typeface="Arial"/>
                <a:cs typeface="Arial"/>
                <a:hlinkClick r:id="rId3"/>
              </a:rPr>
              <a:t>http://www.les-industries-technologiques.fr/actualite/metiers-2/chacun-peut-trouver-sa-place-dans-les-industries-technologiques-</a:t>
            </a:r>
            <a:r>
              <a:rPr lang="fr-FR" altLang="fr-FR" sz="1000" dirty="0" smtClean="0">
                <a:solidFill>
                  <a:srgbClr val="585858"/>
                </a:solidFill>
                <a:latin typeface="Arial"/>
                <a:cs typeface="Arial"/>
                <a:hlinkClick r:id="rId3"/>
              </a:rPr>
              <a:t>/</a:t>
            </a:r>
            <a:r>
              <a:rPr lang="fr-FR" altLang="fr-FR" sz="1000" dirty="0" smtClean="0">
                <a:solidFill>
                  <a:srgbClr val="585858"/>
                </a:solidFill>
                <a:latin typeface="Arial"/>
                <a:cs typeface="Arial"/>
              </a:rPr>
              <a:t/>
            </a:r>
            <a:br>
              <a:rPr lang="fr-FR" altLang="fr-FR" sz="1000" dirty="0" smtClean="0">
                <a:solidFill>
                  <a:srgbClr val="585858"/>
                </a:solidFill>
                <a:latin typeface="Arial"/>
                <a:cs typeface="Arial"/>
              </a:rPr>
            </a:br>
            <a:r>
              <a:rPr lang="fr-FR" altLang="fr-FR" sz="1000" dirty="0" smtClean="0">
                <a:solidFill>
                  <a:srgbClr val="585858"/>
                </a:solidFill>
                <a:latin typeface="Arial"/>
                <a:cs typeface="Arial"/>
              </a:rPr>
              <a:t/>
            </a:r>
            <a:br>
              <a:rPr lang="fr-FR" altLang="fr-FR" sz="1000" dirty="0" smtClean="0">
                <a:solidFill>
                  <a:srgbClr val="585858"/>
                </a:solidFill>
                <a:latin typeface="Arial"/>
                <a:cs typeface="Arial"/>
              </a:rPr>
            </a:br>
            <a:r>
              <a:rPr lang="fr-FR" altLang="fr-FR" sz="1000" dirty="0" smtClean="0">
                <a:solidFill>
                  <a:srgbClr val="585858"/>
                </a:solidFill>
                <a:latin typeface="Arial"/>
                <a:cs typeface="Arial"/>
              </a:rPr>
              <a:t>Et voici un lien sur les produits de l’industrie que tu peux prendre comme exemple : </a:t>
            </a:r>
          </a:p>
          <a:p>
            <a:r>
              <a:rPr lang="fr-FR" altLang="fr-FR" sz="1000" dirty="0" smtClean="0">
                <a:solidFill>
                  <a:schemeClr val="tx1"/>
                </a:solidFill>
                <a:latin typeface="Arial"/>
                <a:cs typeface="Arial"/>
                <a:hlinkClick r:id="rId4"/>
              </a:rPr>
              <a:t>http</a:t>
            </a:r>
            <a:r>
              <a:rPr lang="fr-FR" altLang="fr-FR" sz="1000" dirty="0">
                <a:solidFill>
                  <a:schemeClr val="tx1"/>
                </a:solidFill>
                <a:latin typeface="Arial"/>
                <a:cs typeface="Arial"/>
                <a:hlinkClick r:id="rId4"/>
              </a:rPr>
              <a:t>://www.les-industries-technologiques.fr/industrie/dans-notre-quotidien/</a:t>
            </a:r>
            <a:endParaRPr lang="fr-FR" altLang="fr-FR" sz="1000" dirty="0">
              <a:solidFill>
                <a:schemeClr val="tx1"/>
              </a:solidFill>
              <a:latin typeface="Arial"/>
              <a:cs typeface="Arial"/>
            </a:endParaRPr>
          </a:p>
          <a:p>
            <a:endParaRPr lang="fr-FR" altLang="fr-FR" sz="1200" dirty="0" smtClean="0">
              <a:solidFill>
                <a:srgbClr val="585858"/>
              </a:solidFill>
              <a:latin typeface="Arial"/>
              <a:cs typeface="Arial"/>
            </a:endParaRPr>
          </a:p>
        </p:txBody>
      </p:sp>
      <p:sp>
        <p:nvSpPr>
          <p:cNvPr id="14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0" y="6556506"/>
            <a:ext cx="457200" cy="301494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ctr">
              <a:defRPr sz="1200">
                <a:solidFill>
                  <a:srgbClr val="E95E27"/>
                </a:solidFill>
              </a:defRPr>
            </a:lvl1pPr>
          </a:lstStyle>
          <a:p>
            <a:fld id="{86384559-06EA-684C-829B-A96D13D5876D}" type="slidenum">
              <a:rPr lang="fr-FR" altLang="fr-FR" smtClean="0"/>
              <a:pPr/>
              <a:t>3</a:t>
            </a:fld>
            <a:endParaRPr lang="fr-FR" alt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7"/>
          </p:nvPr>
        </p:nvSpPr>
        <p:spPr/>
        <p:txBody>
          <a:bodyPr>
            <a:normAutofit/>
          </a:bodyPr>
          <a:lstStyle/>
          <a:p>
            <a:r>
              <a:rPr lang="fr-FR" altLang="fr-FR" b="1" cap="all" dirty="0">
                <a:solidFill>
                  <a:prstClr val="white"/>
                </a:solidFill>
                <a:ea typeface="+mj-ea"/>
              </a:rPr>
              <a:t>Les industries technologiques dans NOTRE région</a:t>
            </a:r>
            <a:endParaRPr lang="fr-FR" sz="500" dirty="0"/>
          </a:p>
        </p:txBody>
      </p:sp>
    </p:spTree>
    <p:extLst>
      <p:ext uri="{BB962C8B-B14F-4D97-AF65-F5344CB8AC3E}">
        <p14:creationId xmlns:p14="http://schemas.microsoft.com/office/powerpoint/2010/main" val="40142446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67186"/>
            <a:ext cx="8229600" cy="865875"/>
          </a:xfrm>
        </p:spPr>
        <p:txBody>
          <a:bodyPr numCol="1">
            <a:normAutofit fontScale="90000"/>
          </a:bodyPr>
          <a:lstStyle/>
          <a:p>
            <a:r>
              <a:rPr lang="fr-FR" altLang="fr-FR" dirty="0" smtClean="0"/>
              <a:t>Les industries technologiques regroupent</a:t>
            </a:r>
            <a:br>
              <a:rPr lang="fr-FR" altLang="fr-FR" dirty="0" smtClean="0"/>
            </a:br>
            <a:r>
              <a:rPr lang="fr-FR" altLang="fr-FR" dirty="0" smtClean="0"/>
              <a:t>8 secteurs économiques</a:t>
            </a:r>
            <a:endParaRPr lang="fr-FR" alt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7"/>
          </p:nvPr>
        </p:nvSpPr>
        <p:spPr/>
        <p:txBody>
          <a:bodyPr numCol="1">
            <a:normAutofit/>
          </a:bodyPr>
          <a:lstStyle/>
          <a:p>
            <a:r>
              <a:rPr lang="fr-FR" altLang="fr-FR" b="1" cap="all" dirty="0">
                <a:solidFill>
                  <a:prstClr val="white"/>
                </a:solidFill>
                <a:ea typeface="+mj-ea"/>
              </a:rPr>
              <a:t>Les industries technologiques dans NOTRE région</a:t>
            </a:r>
            <a:endParaRPr lang="fr-FR" altLang="fr-FR" sz="500" dirty="0"/>
          </a:p>
        </p:txBody>
      </p:sp>
      <p:sp>
        <p:nvSpPr>
          <p:cNvPr id="10" name="Rectangle à coins arrondis 9"/>
          <p:cNvSpPr/>
          <p:nvPr/>
        </p:nvSpPr>
        <p:spPr>
          <a:xfrm>
            <a:off x="387940" y="1644562"/>
            <a:ext cx="8298860" cy="4312852"/>
          </a:xfrm>
          <a:prstGeom prst="roundRect">
            <a:avLst/>
          </a:prstGeom>
          <a:noFill/>
          <a:ln>
            <a:solidFill>
              <a:srgbClr val="D33D2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endParaRPr lang="fr-FR" altLang="fr-FR"/>
          </a:p>
        </p:txBody>
      </p:sp>
      <p:graphicFrame>
        <p:nvGraphicFramePr>
          <p:cNvPr id="14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981873"/>
              </p:ext>
            </p:extLst>
          </p:nvPr>
        </p:nvGraphicFramePr>
        <p:xfrm>
          <a:off x="685742" y="1911324"/>
          <a:ext cx="7493054" cy="37789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6527"/>
                <a:gridCol w="3746527"/>
              </a:tblGrid>
              <a:tr h="397898">
                <a:tc>
                  <a:txBody>
                    <a:bodyPr/>
                    <a:lstStyle/>
                    <a:p>
                      <a:pPr algn="ctr"/>
                      <a:r>
                        <a:rPr lang="fr-FR" altLang="fr-FR" sz="1200" dirty="0" smtClean="0">
                          <a:solidFill>
                            <a:srgbClr val="FFFFFE"/>
                          </a:solidFill>
                          <a:latin typeface="Arial"/>
                          <a:cs typeface="Arial"/>
                        </a:rPr>
                        <a:t>Secteurs économiques</a:t>
                      </a:r>
                      <a:endParaRPr lang="fr-FR" altLang="fr-FR" sz="1200" dirty="0">
                        <a:solidFill>
                          <a:srgbClr val="FFFFFE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E95E2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altLang="fr-FR" sz="1200" dirty="0" smtClean="0">
                          <a:solidFill>
                            <a:srgbClr val="FFFFFE"/>
                          </a:solidFill>
                          <a:latin typeface="Arial"/>
                          <a:cs typeface="Arial"/>
                        </a:rPr>
                        <a:t>Exemples de produit</a:t>
                      </a:r>
                      <a:endParaRPr lang="fr-FR" altLang="fr-FR" sz="1200" dirty="0">
                        <a:solidFill>
                          <a:srgbClr val="FFFFFE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E95E27"/>
                    </a:solidFill>
                  </a:tcPr>
                </a:tc>
              </a:tr>
              <a:tr h="422627">
                <a:tc>
                  <a:txBody>
                    <a:bodyPr/>
                    <a:lstStyle/>
                    <a:p>
                      <a:r>
                        <a:rPr lang="fr-FR" altLang="fr-FR" sz="1100" dirty="0" smtClean="0">
                          <a:solidFill>
                            <a:srgbClr val="585858"/>
                          </a:solidFill>
                        </a:rPr>
                        <a:t>Industrie aéronautique et spatiale</a:t>
                      </a:r>
                      <a:endParaRPr lang="fr-FR" altLang="fr-FR" sz="1100" dirty="0">
                        <a:solidFill>
                          <a:srgbClr val="585858"/>
                        </a:solidFill>
                      </a:endParaRPr>
                    </a:p>
                  </a:txBody>
                  <a:tcPr>
                    <a:solidFill>
                      <a:srgbClr val="FFFFFE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altLang="fr-FR" sz="1100" dirty="0"/>
                    </a:p>
                  </a:txBody>
                  <a:tcPr>
                    <a:solidFill>
                      <a:srgbClr val="FFFFFE"/>
                    </a:solidFill>
                  </a:tcPr>
                </a:tc>
              </a:tr>
              <a:tr h="422627">
                <a:tc>
                  <a:txBody>
                    <a:bodyPr/>
                    <a:lstStyle/>
                    <a:p>
                      <a:r>
                        <a:rPr lang="fr-FR" altLang="fr-FR" sz="1100" dirty="0" smtClean="0"/>
                        <a:t>Industrie automobile</a:t>
                      </a:r>
                      <a:endParaRPr lang="fr-FR" alt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altLang="fr-FR" sz="1100" dirty="0"/>
                    </a:p>
                  </a:txBody>
                  <a:tcPr/>
                </a:tc>
              </a:tr>
              <a:tr h="422627">
                <a:tc>
                  <a:txBody>
                    <a:bodyPr/>
                    <a:lstStyle/>
                    <a:p>
                      <a:r>
                        <a:rPr lang="fr-FR" altLang="fr-FR" sz="1100" dirty="0" smtClean="0"/>
                        <a:t>Équipements</a:t>
                      </a:r>
                      <a:r>
                        <a:rPr lang="fr-FR" altLang="fr-FR" sz="1100" baseline="0" dirty="0" smtClean="0"/>
                        <a:t> mécaniques</a:t>
                      </a:r>
                      <a:endParaRPr lang="fr-FR" altLang="fr-FR" sz="1100" dirty="0"/>
                    </a:p>
                  </a:txBody>
                  <a:tcPr>
                    <a:solidFill>
                      <a:srgbClr val="FFFFFE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altLang="fr-FR" sz="1100" dirty="0"/>
                    </a:p>
                  </a:txBody>
                  <a:tcPr>
                    <a:solidFill>
                      <a:srgbClr val="FFFFFE"/>
                    </a:solidFill>
                  </a:tcPr>
                </a:tc>
              </a:tr>
              <a:tr h="422627">
                <a:tc>
                  <a:txBody>
                    <a:bodyPr/>
                    <a:lstStyle/>
                    <a:p>
                      <a:r>
                        <a:rPr lang="fr-FR" altLang="fr-FR" sz="1100" dirty="0" smtClean="0"/>
                        <a:t>Industrie navale</a:t>
                      </a:r>
                      <a:endParaRPr lang="fr-FR" alt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altLang="fr-FR" sz="1100"/>
                    </a:p>
                  </a:txBody>
                  <a:tcPr/>
                </a:tc>
              </a:tr>
              <a:tr h="422627">
                <a:tc>
                  <a:txBody>
                    <a:bodyPr/>
                    <a:lstStyle/>
                    <a:p>
                      <a:r>
                        <a:rPr lang="fr-FR" altLang="fr-FR" sz="1100" dirty="0" smtClean="0"/>
                        <a:t>Industrie ferroviaire</a:t>
                      </a:r>
                      <a:endParaRPr lang="fr-FR" altLang="fr-FR" sz="1100" dirty="0"/>
                    </a:p>
                  </a:txBody>
                  <a:tcPr>
                    <a:solidFill>
                      <a:srgbClr val="FFFFFE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altLang="fr-FR" sz="1100" dirty="0"/>
                    </a:p>
                  </a:txBody>
                  <a:tcPr>
                    <a:solidFill>
                      <a:srgbClr val="FFFFFE"/>
                    </a:solidFill>
                  </a:tcPr>
                </a:tc>
              </a:tr>
              <a:tr h="422627">
                <a:tc>
                  <a:txBody>
                    <a:bodyPr/>
                    <a:lstStyle/>
                    <a:p>
                      <a:r>
                        <a:rPr lang="fr-FR" altLang="fr-FR" sz="1100" dirty="0" smtClean="0"/>
                        <a:t>Industrie métallurgique</a:t>
                      </a:r>
                      <a:endParaRPr lang="fr-FR" alt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altLang="fr-FR" sz="1100"/>
                    </a:p>
                  </a:txBody>
                  <a:tcPr/>
                </a:tc>
              </a:tr>
              <a:tr h="422627">
                <a:tc>
                  <a:txBody>
                    <a:bodyPr/>
                    <a:lstStyle/>
                    <a:p>
                      <a:r>
                        <a:rPr lang="fr-FR" altLang="fr-FR" sz="1100" dirty="0" smtClean="0"/>
                        <a:t>Équipements énergétiques</a:t>
                      </a:r>
                      <a:endParaRPr lang="fr-FR" altLang="fr-FR" sz="1100" dirty="0"/>
                    </a:p>
                  </a:txBody>
                  <a:tcPr>
                    <a:solidFill>
                      <a:srgbClr val="FFFFFE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altLang="fr-FR" sz="1100" dirty="0"/>
                    </a:p>
                  </a:txBody>
                  <a:tcPr>
                    <a:solidFill>
                      <a:srgbClr val="FFFFFE"/>
                    </a:solidFill>
                  </a:tcPr>
                </a:tc>
              </a:tr>
              <a:tr h="422627">
                <a:tc>
                  <a:txBody>
                    <a:bodyPr/>
                    <a:lstStyle/>
                    <a:p>
                      <a:r>
                        <a:rPr lang="fr-FR" altLang="fr-FR" sz="1100" dirty="0" smtClean="0"/>
                        <a:t>Électrique,</a:t>
                      </a:r>
                      <a:r>
                        <a:rPr lang="fr-FR" altLang="fr-FR" sz="1100" baseline="0" dirty="0" smtClean="0"/>
                        <a:t> électronique, numérique et informatique</a:t>
                      </a:r>
                      <a:endParaRPr lang="fr-FR" alt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altLang="fr-FR" sz="1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Rogner un rectangle à un seul coin 10"/>
          <p:cNvSpPr/>
          <p:nvPr/>
        </p:nvSpPr>
        <p:spPr>
          <a:xfrm>
            <a:off x="7605062" y="1753753"/>
            <a:ext cx="3789275" cy="2664008"/>
          </a:xfrm>
          <a:prstGeom prst="snip1Rect">
            <a:avLst/>
          </a:prstGeom>
          <a:solidFill>
            <a:srgbClr val="FDE013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r>
              <a:rPr lang="fr-FR" altLang="fr-FR" sz="1200" b="1" dirty="0" smtClean="0">
                <a:solidFill>
                  <a:srgbClr val="000000"/>
                </a:solidFill>
                <a:latin typeface="Arial"/>
                <a:cs typeface="Arial"/>
              </a:rPr>
              <a:t>Tu l’as vu, l’industrie est partout ! Mais qu’est-ce qu’une industrie technologique ? C’est une </a:t>
            </a:r>
          </a:p>
          <a:p>
            <a:r>
              <a:rPr lang="fr-FR" altLang="fr-FR" sz="1200" b="1" dirty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fr-FR" altLang="fr-FR" sz="1200" b="1" dirty="0" smtClean="0">
                <a:solidFill>
                  <a:srgbClr val="000000"/>
                </a:solidFill>
                <a:latin typeface="Arial"/>
                <a:cs typeface="Arial"/>
              </a:rPr>
              <a:t>ndustrie qui repose entre </a:t>
            </a:r>
            <a:r>
              <a:rPr lang="fr-FR" altLang="fr-FR" sz="1200" b="1" dirty="0" smtClean="0">
                <a:solidFill>
                  <a:schemeClr val="tx1"/>
                </a:solidFill>
                <a:latin typeface="Arial"/>
                <a:cs typeface="Arial"/>
              </a:rPr>
              <a:t>autres</a:t>
            </a:r>
            <a:r>
              <a:rPr lang="fr-FR" altLang="fr-FR" sz="1200" b="1" dirty="0" smtClean="0">
                <a:solidFill>
                  <a:srgbClr val="FF2097"/>
                </a:solidFill>
                <a:latin typeface="Arial"/>
                <a:cs typeface="Arial"/>
              </a:rPr>
              <a:t> </a:t>
            </a:r>
            <a:r>
              <a:rPr lang="fr-FR" altLang="fr-FR" sz="1200" b="1" dirty="0" smtClean="0">
                <a:solidFill>
                  <a:srgbClr val="000000"/>
                </a:solidFill>
                <a:latin typeface="Arial"/>
                <a:cs typeface="Arial"/>
              </a:rPr>
              <a:t>sur la recherche et l’innovation.</a:t>
            </a:r>
          </a:p>
          <a:p>
            <a:endParaRPr lang="fr-FR" altLang="fr-FR" sz="1200" b="1" dirty="0" smtClean="0">
              <a:solidFill>
                <a:schemeClr val="accent3"/>
              </a:solidFill>
              <a:latin typeface="Arial"/>
              <a:cs typeface="Arial"/>
            </a:endParaRPr>
          </a:p>
          <a:p>
            <a:r>
              <a:rPr lang="fr-FR" altLang="fr-FR" sz="1200" b="1" dirty="0" smtClean="0">
                <a:solidFill>
                  <a:srgbClr val="000000"/>
                </a:solidFill>
                <a:latin typeface="Arial"/>
                <a:cs typeface="Arial"/>
              </a:rPr>
              <a:t>Cite des produits pour chacun des 8 secteurs économiques (un secteur économique regroupe des familles de produits assez proches pour être commercialisés ensemble).</a:t>
            </a:r>
          </a:p>
          <a:p>
            <a:endParaRPr lang="fr-FR" altLang="fr-FR" sz="1200" b="1" dirty="0" smtClean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  <a:p>
            <a:r>
              <a:rPr lang="fr-FR" altLang="fr-FR" sz="1000" dirty="0" smtClean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Pour découvrir les secteurs, c’est par ici :</a:t>
            </a:r>
            <a:br>
              <a:rPr lang="fr-FR" altLang="fr-FR" sz="1000" dirty="0" smtClean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</a:br>
            <a:r>
              <a:rPr lang="fr-FR" altLang="fr-FR" sz="1000" dirty="0" smtClean="0">
                <a:solidFill>
                  <a:schemeClr val="tx1"/>
                </a:solidFill>
                <a:latin typeface="Arial"/>
                <a:cs typeface="Arial"/>
                <a:hlinkClick r:id="rId2"/>
              </a:rPr>
              <a:t>http://www.les-industries-technologiques.fr/industrie/tous-les-secteurs/</a:t>
            </a:r>
            <a:r>
              <a:rPr lang="fr-FR" altLang="fr-FR" sz="1000" dirty="0" smtClean="0">
                <a:solidFill>
                  <a:schemeClr val="tx1"/>
                </a:solidFill>
                <a:latin typeface="Arial"/>
                <a:cs typeface="Arial"/>
              </a:rPr>
              <a:t/>
            </a:r>
            <a:br>
              <a:rPr lang="fr-FR" altLang="fr-FR" sz="1000" dirty="0" smtClean="0">
                <a:solidFill>
                  <a:schemeClr val="tx1"/>
                </a:solidFill>
                <a:latin typeface="Arial"/>
                <a:cs typeface="Arial"/>
              </a:rPr>
            </a:br>
            <a:endParaRPr lang="fr-FR" altLang="fr-FR" sz="1000" dirty="0" smtClean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0" y="6556506"/>
            <a:ext cx="457200" cy="301494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ctr">
              <a:defRPr sz="1200">
                <a:solidFill>
                  <a:srgbClr val="E95E27"/>
                </a:solidFill>
              </a:defRPr>
            </a:lvl1pPr>
          </a:lstStyle>
          <a:p>
            <a:fld id="{86384559-06EA-684C-829B-A96D13D5876D}" type="slidenum">
              <a:rPr lang="fr-FR" altLang="fr-FR" smtClean="0"/>
              <a:pPr/>
              <a:t>4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13747204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 descr="carte-13-regions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69483" y="1795242"/>
            <a:ext cx="5032695" cy="4793599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fr-FR" altLang="fr-FR" dirty="0" smtClean="0"/>
              <a:t>Notre région</a:t>
            </a:r>
            <a:endParaRPr lang="fr-FR" alt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7"/>
          </p:nvPr>
        </p:nvSpPr>
        <p:spPr/>
        <p:txBody>
          <a:bodyPr numCol="1">
            <a:noAutofit/>
          </a:bodyPr>
          <a:lstStyle/>
          <a:p>
            <a:r>
              <a:rPr lang="fr-FR" altLang="fr-FR" b="1" cap="all" dirty="0">
                <a:solidFill>
                  <a:prstClr val="white"/>
                </a:solidFill>
                <a:ea typeface="+mj-ea"/>
              </a:rPr>
              <a:t>Les industries technologiques dans NOTRE région</a:t>
            </a:r>
            <a:endParaRPr lang="fr-FR" altLang="fr-FR" sz="400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25"/>
          </p:nvPr>
        </p:nvSpPr>
        <p:spPr/>
        <p:txBody>
          <a:bodyPr numCol="1">
            <a:normAutofit/>
          </a:bodyPr>
          <a:lstStyle/>
          <a:p>
            <a:r>
              <a:rPr lang="fr-FR" altLang="fr-FR" sz="1400" dirty="0" smtClean="0"/>
              <a:t>Entre ici le nom de ta région</a:t>
            </a:r>
            <a:endParaRPr lang="fr-FR" altLang="fr-FR" sz="1400" dirty="0"/>
          </a:p>
        </p:txBody>
      </p:sp>
      <p:sp>
        <p:nvSpPr>
          <p:cNvPr id="10" name="Rogner un rectangle à un seul coin 9"/>
          <p:cNvSpPr/>
          <p:nvPr/>
        </p:nvSpPr>
        <p:spPr>
          <a:xfrm>
            <a:off x="-1583258" y="2429509"/>
            <a:ext cx="2995527" cy="3798589"/>
          </a:xfrm>
          <a:prstGeom prst="snip1Rect">
            <a:avLst/>
          </a:prstGeom>
          <a:solidFill>
            <a:srgbClr val="FDE013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r>
              <a:rPr lang="fr-FR" altLang="fr-FR" sz="1200" b="1" dirty="0" smtClean="0">
                <a:solidFill>
                  <a:schemeClr val="tx1"/>
                </a:solidFill>
                <a:latin typeface="Arial"/>
                <a:cs typeface="Arial"/>
              </a:rPr>
              <a:t>Depuis le 1</a:t>
            </a:r>
            <a:r>
              <a:rPr lang="fr-FR" altLang="fr-FR" sz="1200" b="1" baseline="30000" dirty="0" smtClean="0">
                <a:solidFill>
                  <a:schemeClr val="tx1"/>
                </a:solidFill>
                <a:latin typeface="Arial"/>
                <a:cs typeface="Arial"/>
              </a:rPr>
              <a:t>er</a:t>
            </a:r>
            <a:r>
              <a:rPr lang="fr-FR" altLang="fr-FR" sz="1200" b="1" dirty="0" smtClean="0">
                <a:solidFill>
                  <a:schemeClr val="tx1"/>
                </a:solidFill>
                <a:latin typeface="Arial"/>
                <a:cs typeface="Arial"/>
              </a:rPr>
              <a:t> janvier 2016, la France compte 13 régions !</a:t>
            </a:r>
          </a:p>
          <a:p>
            <a:endParaRPr lang="fr-FR" altLang="fr-FR" sz="1200" b="1" dirty="0" smtClean="0">
              <a:solidFill>
                <a:schemeClr val="tx1"/>
              </a:solidFill>
              <a:latin typeface="Arial"/>
              <a:cs typeface="Arial"/>
            </a:endParaRPr>
          </a:p>
          <a:p>
            <a:r>
              <a:rPr lang="fr-FR" altLang="fr-FR" sz="1200" b="1" dirty="0" smtClean="0">
                <a:solidFill>
                  <a:schemeClr val="tx1"/>
                </a:solidFill>
                <a:latin typeface="Arial"/>
                <a:cs typeface="Arial"/>
              </a:rPr>
              <a:t>Entoure grâce au cercle orange la région de ton collège, puis effectue quelques recherches pour comprendre l’importance des industries technologiques dans cette région.</a:t>
            </a:r>
            <a:br>
              <a:rPr lang="fr-FR" altLang="fr-FR" sz="1200" b="1" dirty="0" smtClean="0">
                <a:solidFill>
                  <a:schemeClr val="tx1"/>
                </a:solidFill>
                <a:latin typeface="Arial"/>
                <a:cs typeface="Arial"/>
              </a:rPr>
            </a:br>
            <a:r>
              <a:rPr lang="fr-FR" altLang="fr-FR" sz="1200" b="1" dirty="0" smtClean="0">
                <a:solidFill>
                  <a:schemeClr val="tx1"/>
                </a:solidFill>
                <a:latin typeface="Arial"/>
                <a:cs typeface="Arial"/>
              </a:rPr>
              <a:t>Est-elle fortement industrialisée ? Justifie ta réponse.</a:t>
            </a:r>
          </a:p>
          <a:p>
            <a:endParaRPr lang="fr-FR" altLang="fr-FR" sz="1200" b="1" dirty="0">
              <a:solidFill>
                <a:schemeClr val="tx1"/>
              </a:solidFill>
              <a:latin typeface="Arial"/>
              <a:cs typeface="Arial"/>
            </a:endParaRPr>
          </a:p>
          <a:p>
            <a:r>
              <a:rPr lang="fr-FR" altLang="fr-FR" sz="1000" dirty="0" smtClean="0">
                <a:solidFill>
                  <a:srgbClr val="585858"/>
                </a:solidFill>
                <a:latin typeface="Arial"/>
                <a:cs typeface="Arial"/>
              </a:rPr>
              <a:t>Voici un lien pour savoir quelles entreprises industrielles se trouvent dans ta région :</a:t>
            </a:r>
          </a:p>
          <a:p>
            <a:r>
              <a:rPr lang="fr-FR" sz="1000" dirty="0">
                <a:hlinkClick r:id="rId3"/>
              </a:rPr>
              <a:t>http://industrie.usinenouvelle.com/classement-industrie?region=10&amp;secteur=</a:t>
            </a:r>
            <a:r>
              <a:rPr lang="bn-IN" sz="1000" dirty="0">
                <a:hlinkClick r:id="rId3"/>
              </a:rPr>
              <a:t> </a:t>
            </a:r>
            <a:endParaRPr lang="fr-FR" sz="1000" dirty="0" smtClean="0"/>
          </a:p>
          <a:p>
            <a:endParaRPr lang="fr-FR" sz="1000" dirty="0"/>
          </a:p>
          <a:p>
            <a:r>
              <a:rPr lang="fr-FR" altLang="fr-FR" sz="1000" dirty="0" smtClean="0">
                <a:solidFill>
                  <a:srgbClr val="585858"/>
                </a:solidFill>
                <a:latin typeface="Arial"/>
                <a:cs typeface="Arial"/>
              </a:rPr>
              <a:t>Tu </a:t>
            </a:r>
            <a:r>
              <a:rPr lang="fr-FR" altLang="fr-FR" sz="1000" dirty="0">
                <a:solidFill>
                  <a:srgbClr val="585858"/>
                </a:solidFill>
                <a:latin typeface="Arial"/>
                <a:cs typeface="Arial"/>
              </a:rPr>
              <a:t>trouveras d’autres liens sur les industries technologiques </a:t>
            </a:r>
            <a:r>
              <a:rPr lang="fr-FR" altLang="fr-FR" sz="1000" dirty="0" smtClean="0">
                <a:solidFill>
                  <a:srgbClr val="585858"/>
                </a:solidFill>
                <a:latin typeface="Arial"/>
                <a:cs typeface="Arial"/>
              </a:rPr>
              <a:t>de ta région </a:t>
            </a:r>
            <a:r>
              <a:rPr lang="fr-FR" altLang="fr-FR" sz="1000" dirty="0">
                <a:solidFill>
                  <a:srgbClr val="585858"/>
                </a:solidFill>
                <a:latin typeface="Arial"/>
                <a:cs typeface="Arial"/>
              </a:rPr>
              <a:t>dans la </a:t>
            </a:r>
            <a:r>
              <a:rPr lang="fr-FR" altLang="fr-FR" sz="1000" dirty="0" err="1">
                <a:solidFill>
                  <a:srgbClr val="585858"/>
                </a:solidFill>
                <a:latin typeface="Arial"/>
                <a:cs typeface="Arial"/>
              </a:rPr>
              <a:t>sitographie</a:t>
            </a:r>
            <a:r>
              <a:rPr lang="fr-FR" altLang="fr-FR" sz="1000" dirty="0">
                <a:solidFill>
                  <a:srgbClr val="585858"/>
                </a:solidFill>
                <a:latin typeface="Arial"/>
                <a:cs typeface="Arial"/>
              </a:rPr>
              <a:t>.</a:t>
            </a:r>
            <a:endParaRPr lang="fr-FR" sz="1000" dirty="0" smtClean="0">
              <a:latin typeface="Arial"/>
              <a:cs typeface="Arial"/>
            </a:endParaRPr>
          </a:p>
          <a:p>
            <a:endParaRPr lang="fr-FR" altLang="fr-FR" sz="10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2" name="Ellipse 11"/>
          <p:cNvSpPr/>
          <p:nvPr/>
        </p:nvSpPr>
        <p:spPr>
          <a:xfrm>
            <a:off x="7621676" y="1393198"/>
            <a:ext cx="1065124" cy="1036311"/>
          </a:xfrm>
          <a:prstGeom prst="ellipse">
            <a:avLst/>
          </a:prstGeom>
          <a:noFill/>
          <a:ln>
            <a:solidFill>
              <a:srgbClr val="FF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endParaRPr lang="fr-FR" altLang="fr-FR"/>
          </a:p>
        </p:txBody>
      </p:sp>
      <p:sp>
        <p:nvSpPr>
          <p:cNvPr id="4" name="Rectangle 3"/>
          <p:cNvSpPr/>
          <p:nvPr/>
        </p:nvSpPr>
        <p:spPr>
          <a:xfrm>
            <a:off x="4385831" y="5390468"/>
            <a:ext cx="456857" cy="5847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endParaRPr lang="fr-FR" altLang="fr-FR"/>
          </a:p>
        </p:txBody>
      </p:sp>
      <p:sp>
        <p:nvSpPr>
          <p:cNvPr id="11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0" y="6556506"/>
            <a:ext cx="457200" cy="301494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ctr">
              <a:defRPr sz="1200">
                <a:solidFill>
                  <a:srgbClr val="E95E27"/>
                </a:solidFill>
              </a:defRPr>
            </a:lvl1pPr>
          </a:lstStyle>
          <a:p>
            <a:fld id="{86384559-06EA-684C-829B-A96D13D5876D}" type="slidenum">
              <a:rPr lang="fr-FR" altLang="fr-FR" smtClean="0"/>
              <a:pPr/>
              <a:t>5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24178012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/>
          <p:cNvSpPr>
            <a:spLocks noGrp="1"/>
          </p:cNvSpPr>
          <p:nvPr>
            <p:ph type="body" sz="quarter" idx="31"/>
          </p:nvPr>
        </p:nvSpPr>
        <p:spPr>
          <a:xfrm>
            <a:off x="457199" y="1914068"/>
            <a:ext cx="4918073" cy="1323749"/>
          </a:xfrm>
        </p:spPr>
        <p:txBody>
          <a:bodyPr numCol="1">
            <a:noAutofit/>
          </a:bodyPr>
          <a:lstStyle/>
          <a:p>
            <a:endParaRPr lang="fr-FR" altLang="fr-FR" dirty="0"/>
          </a:p>
          <a:p>
            <a:endParaRPr lang="fr-FR" altLang="fr-FR" dirty="0"/>
          </a:p>
          <a:p>
            <a:endParaRPr lang="fr-FR" altLang="fr-FR" dirty="0"/>
          </a:p>
          <a:p>
            <a:r>
              <a:rPr lang="fr-FR" altLang="fr-FR" dirty="0" smtClean="0"/>
              <a:t> </a:t>
            </a:r>
            <a:endParaRPr lang="fr-FR" alt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32"/>
          </p:nvPr>
        </p:nvSpPr>
        <p:spPr>
          <a:xfrm>
            <a:off x="305154" y="1949846"/>
            <a:ext cx="4918072" cy="2844270"/>
          </a:xfrm>
        </p:spPr>
        <p:txBody>
          <a:bodyPr numCol="1">
            <a:normAutofit/>
          </a:bodyPr>
          <a:lstStyle/>
          <a:p>
            <a:r>
              <a:rPr lang="fr-FR" altLang="fr-FR" sz="1400" dirty="0">
                <a:solidFill>
                  <a:schemeClr val="tx1"/>
                </a:solidFill>
              </a:rPr>
              <a:t>Les secteurs présents dans notre région sont :</a:t>
            </a:r>
          </a:p>
          <a:p>
            <a:pPr marL="285750" indent="-285750">
              <a:buFont typeface="Arial"/>
              <a:buChar char="•"/>
            </a:pPr>
            <a:r>
              <a:rPr lang="fr-FR" altLang="fr-FR" sz="1400" dirty="0" smtClean="0"/>
              <a:t>Le </a:t>
            </a:r>
            <a:r>
              <a:rPr lang="fr-FR" altLang="fr-FR" sz="1400" dirty="0"/>
              <a:t>naval </a:t>
            </a:r>
            <a:endParaRPr lang="fr-FR" altLang="fr-FR" sz="1400" dirty="0" smtClean="0"/>
          </a:p>
          <a:p>
            <a:pPr marL="285750" indent="-285750">
              <a:buFont typeface="Arial"/>
              <a:buChar char="•"/>
            </a:pPr>
            <a:r>
              <a:rPr lang="fr-FR" altLang="fr-FR" sz="1400" dirty="0" smtClean="0"/>
              <a:t>L’aéronautique </a:t>
            </a:r>
            <a:r>
              <a:rPr lang="fr-FR" altLang="fr-FR" sz="1400" dirty="0"/>
              <a:t>et le spatial </a:t>
            </a:r>
            <a:endParaRPr lang="fr-FR" altLang="fr-FR" sz="1400" dirty="0" smtClean="0"/>
          </a:p>
          <a:p>
            <a:pPr marL="285750" indent="-285750">
              <a:buFont typeface="Arial"/>
              <a:buChar char="•"/>
            </a:pPr>
            <a:r>
              <a:rPr lang="fr-FR" altLang="fr-FR" sz="1400" dirty="0" smtClean="0"/>
              <a:t>La </a:t>
            </a:r>
            <a:r>
              <a:rPr lang="fr-FR" altLang="fr-FR" sz="1400" dirty="0"/>
              <a:t>métallurgie </a:t>
            </a:r>
            <a:endParaRPr lang="fr-FR" altLang="fr-FR" sz="1400" dirty="0" smtClean="0"/>
          </a:p>
          <a:p>
            <a:pPr marL="285750" indent="-285750">
              <a:buFont typeface="Arial"/>
              <a:buChar char="•"/>
            </a:pPr>
            <a:r>
              <a:rPr lang="fr-FR" altLang="fr-FR" sz="1400" dirty="0" smtClean="0"/>
              <a:t>Le </a:t>
            </a:r>
            <a:r>
              <a:rPr lang="fr-FR" altLang="fr-FR" sz="1400" dirty="0"/>
              <a:t>ferroviaire </a:t>
            </a:r>
            <a:endParaRPr lang="fr-FR" altLang="fr-FR" sz="1400" dirty="0" smtClean="0"/>
          </a:p>
          <a:p>
            <a:pPr marL="285750" indent="-285750">
              <a:buFont typeface="Arial"/>
              <a:buChar char="•"/>
            </a:pPr>
            <a:r>
              <a:rPr lang="fr-FR" altLang="fr-FR" sz="1400" dirty="0" smtClean="0"/>
              <a:t>L’automobile </a:t>
            </a:r>
          </a:p>
          <a:p>
            <a:pPr marL="285750" indent="-285750">
              <a:buFont typeface="Arial"/>
              <a:buChar char="•"/>
            </a:pPr>
            <a:r>
              <a:rPr lang="fr-FR" altLang="fr-FR" sz="1400" dirty="0"/>
              <a:t>L</a:t>
            </a:r>
            <a:r>
              <a:rPr lang="fr-FR" altLang="fr-FR" sz="1400" dirty="0" smtClean="0"/>
              <a:t>’électrique</a:t>
            </a:r>
            <a:r>
              <a:rPr lang="fr-FR" altLang="fr-FR" sz="1400" dirty="0"/>
              <a:t>, l’électronique, le numérique et </a:t>
            </a:r>
            <a:r>
              <a:rPr lang="fr-FR" altLang="fr-FR" sz="1400" dirty="0" smtClean="0"/>
              <a:t>l’informatique </a:t>
            </a:r>
          </a:p>
          <a:p>
            <a:pPr marL="285750" indent="-285750">
              <a:buFont typeface="Arial"/>
              <a:buChar char="•"/>
            </a:pPr>
            <a:r>
              <a:rPr lang="fr-FR" altLang="fr-FR" sz="1400" dirty="0" smtClean="0"/>
              <a:t>Les </a:t>
            </a:r>
            <a:r>
              <a:rPr lang="fr-FR" altLang="fr-FR" sz="1400" dirty="0"/>
              <a:t>équipements énergétiques </a:t>
            </a:r>
            <a:endParaRPr lang="fr-FR" altLang="fr-FR" sz="1400" dirty="0" smtClean="0"/>
          </a:p>
          <a:p>
            <a:pPr marL="285750" indent="-285750">
              <a:buFont typeface="Arial"/>
              <a:buChar char="•"/>
            </a:pPr>
            <a:r>
              <a:rPr lang="fr-FR" altLang="fr-FR" sz="1400" dirty="0" smtClean="0"/>
              <a:t>La </a:t>
            </a:r>
            <a:r>
              <a:rPr lang="fr-FR" altLang="fr-FR" sz="1400" dirty="0"/>
              <a:t>mécanique</a:t>
            </a:r>
          </a:p>
          <a:p>
            <a:r>
              <a:rPr lang="fr-FR" altLang="fr-FR" sz="1400" dirty="0" smtClean="0">
                <a:solidFill>
                  <a:schemeClr val="tx1"/>
                </a:solidFill>
              </a:rPr>
              <a:t>  </a:t>
            </a:r>
          </a:p>
          <a:p>
            <a:endParaRPr lang="fr-FR" altLang="fr-FR" sz="1400" dirty="0">
              <a:solidFill>
                <a:schemeClr val="tx1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94872"/>
            <a:ext cx="8229600" cy="865875"/>
          </a:xfrm>
        </p:spPr>
        <p:txBody>
          <a:bodyPr numCol="1">
            <a:normAutofit fontScale="90000"/>
          </a:bodyPr>
          <a:lstStyle/>
          <a:p>
            <a:r>
              <a:rPr lang="fr-FR" altLang="fr-FR" dirty="0"/>
              <a:t>Les</a:t>
            </a:r>
            <a:r>
              <a:rPr lang="fr-FR" altLang="fr-FR" dirty="0">
                <a:solidFill>
                  <a:srgbClr val="D33D20"/>
                </a:solidFill>
              </a:rPr>
              <a:t> </a:t>
            </a:r>
            <a:r>
              <a:rPr lang="fr-FR" altLang="fr-FR" dirty="0"/>
              <a:t>secteurs des entreprises </a:t>
            </a:r>
            <a:r>
              <a:rPr lang="fr-FR" altLang="fr-FR" dirty="0" smtClean="0"/>
              <a:t>de</a:t>
            </a:r>
            <a:br>
              <a:rPr lang="fr-FR" altLang="fr-FR" dirty="0" smtClean="0"/>
            </a:br>
            <a:r>
              <a:rPr lang="fr-FR" altLang="fr-FR" dirty="0" smtClean="0"/>
              <a:t>… (entre ici le nom de ta région)</a:t>
            </a:r>
            <a:endParaRPr lang="fr-FR" alt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7"/>
          </p:nvPr>
        </p:nvSpPr>
        <p:spPr/>
        <p:txBody>
          <a:bodyPr numCol="1">
            <a:normAutofit/>
          </a:bodyPr>
          <a:lstStyle/>
          <a:p>
            <a:r>
              <a:rPr lang="fr-FR" altLang="fr-FR" b="1" cap="all" dirty="0">
                <a:solidFill>
                  <a:prstClr val="white"/>
                </a:solidFill>
                <a:ea typeface="+mj-ea"/>
              </a:rPr>
              <a:t>Les industries technologiques dans NOTRE région</a:t>
            </a:r>
            <a:endParaRPr lang="fr-FR" altLang="fr-FR" sz="500" dirty="0"/>
          </a:p>
        </p:txBody>
      </p:sp>
      <p:sp>
        <p:nvSpPr>
          <p:cNvPr id="19" name="Rectangle à coins arrondis 18"/>
          <p:cNvSpPr/>
          <p:nvPr/>
        </p:nvSpPr>
        <p:spPr>
          <a:xfrm>
            <a:off x="5673774" y="1816031"/>
            <a:ext cx="3335005" cy="4292888"/>
          </a:xfrm>
          <a:prstGeom prst="roundRect">
            <a:avLst/>
          </a:prstGeom>
          <a:noFill/>
          <a:ln>
            <a:solidFill>
              <a:srgbClr val="D33D2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endParaRPr lang="fr-FR" altLang="fr-FR"/>
          </a:p>
        </p:txBody>
      </p:sp>
      <p:sp>
        <p:nvSpPr>
          <p:cNvPr id="17" name="Espace réservé du texte 5"/>
          <p:cNvSpPr txBox="1">
            <a:spLocks/>
          </p:cNvSpPr>
          <p:nvPr/>
        </p:nvSpPr>
        <p:spPr>
          <a:xfrm>
            <a:off x="5804579" y="1949847"/>
            <a:ext cx="3067751" cy="3926992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800" b="0" i="0" kern="1200" baseline="0">
                <a:solidFill>
                  <a:srgbClr val="585858"/>
                </a:solidFill>
                <a:latin typeface="Arial"/>
                <a:ea typeface="+mn-ea"/>
                <a:cs typeface="Arial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800" b="1" i="0" kern="1200">
                <a:solidFill>
                  <a:srgbClr val="585858"/>
                </a:solidFill>
                <a:latin typeface="Arial"/>
                <a:ea typeface="+mn-ea"/>
                <a:cs typeface="Arial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800" kern="1200">
                <a:solidFill>
                  <a:srgbClr val="585858"/>
                </a:solidFill>
                <a:latin typeface="Arial"/>
                <a:ea typeface="+mn-ea"/>
                <a:cs typeface="Arial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fr-FR" altLang="fr-FR" sz="1400" kern="1200" dirty="0" smtClean="0">
                <a:solidFill>
                  <a:srgbClr val="585858"/>
                </a:solidFill>
                <a:latin typeface="Arial"/>
                <a:ea typeface="+mn-ea"/>
                <a:cs typeface="Arial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b="0" i="0" kern="1200">
                <a:solidFill>
                  <a:srgbClr val="585858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altLang="fr-FR" sz="1400" b="1" dirty="0" smtClean="0"/>
              <a:t>3 des entreprises de notre région et les secteurs industriels correspondants</a:t>
            </a:r>
          </a:p>
          <a:p>
            <a:pPr algn="ctr"/>
            <a:endParaRPr lang="fr-FR" altLang="fr-FR" sz="1400" b="1" dirty="0" smtClean="0"/>
          </a:p>
          <a:p>
            <a:r>
              <a:rPr lang="fr-FR" altLang="fr-FR" sz="1400" dirty="0" smtClean="0"/>
              <a:t>1. Nom de l’entreprise</a:t>
            </a:r>
          </a:p>
          <a:p>
            <a:r>
              <a:rPr lang="fr-FR" altLang="fr-FR" sz="1400" dirty="0" smtClean="0"/>
              <a:t>    Nom du secteur</a:t>
            </a:r>
          </a:p>
          <a:p>
            <a:r>
              <a:rPr lang="fr-FR" altLang="fr-FR" sz="1400" dirty="0" smtClean="0"/>
              <a:t> </a:t>
            </a:r>
          </a:p>
          <a:p>
            <a:r>
              <a:rPr lang="fr-FR" altLang="fr-FR" sz="1400" dirty="0" smtClean="0"/>
              <a:t>2. </a:t>
            </a:r>
            <a:r>
              <a:rPr lang="fr-FR" altLang="fr-FR" sz="1400" dirty="0"/>
              <a:t>Nom de l’entreprise</a:t>
            </a:r>
          </a:p>
          <a:p>
            <a:r>
              <a:rPr lang="fr-FR" altLang="fr-FR" sz="1400" dirty="0"/>
              <a:t>    Nom du </a:t>
            </a:r>
            <a:r>
              <a:rPr lang="fr-FR" altLang="fr-FR" sz="1400" dirty="0" smtClean="0"/>
              <a:t>secteur</a:t>
            </a:r>
          </a:p>
          <a:p>
            <a:endParaRPr lang="fr-FR" altLang="fr-FR" sz="1400" dirty="0"/>
          </a:p>
          <a:p>
            <a:r>
              <a:rPr lang="fr-FR" altLang="fr-FR" sz="1400" dirty="0" smtClean="0"/>
              <a:t>3. </a:t>
            </a:r>
            <a:r>
              <a:rPr lang="fr-FR" altLang="fr-FR" sz="1400" dirty="0"/>
              <a:t>Nom de l’entreprise</a:t>
            </a:r>
          </a:p>
          <a:p>
            <a:r>
              <a:rPr lang="fr-FR" altLang="fr-FR" sz="1400" dirty="0"/>
              <a:t>    Nom du secteur</a:t>
            </a:r>
          </a:p>
          <a:p>
            <a:endParaRPr lang="fr-FR" altLang="fr-FR" sz="1400" dirty="0"/>
          </a:p>
        </p:txBody>
      </p:sp>
      <p:sp>
        <p:nvSpPr>
          <p:cNvPr id="20" name="Rectangle à coins arrondis 19"/>
          <p:cNvSpPr/>
          <p:nvPr/>
        </p:nvSpPr>
        <p:spPr>
          <a:xfrm>
            <a:off x="236248" y="1807086"/>
            <a:ext cx="5139024" cy="4301833"/>
          </a:xfrm>
          <a:prstGeom prst="roundRect">
            <a:avLst>
              <a:gd name="adj" fmla="val 8766"/>
            </a:avLst>
          </a:prstGeom>
          <a:noFill/>
          <a:ln>
            <a:solidFill>
              <a:srgbClr val="D33D2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endParaRPr lang="fr-FR" altLang="fr-FR"/>
          </a:p>
        </p:txBody>
      </p:sp>
      <p:sp>
        <p:nvSpPr>
          <p:cNvPr id="7" name="Rogner un rectangle à un seul coin 6"/>
          <p:cNvSpPr/>
          <p:nvPr/>
        </p:nvSpPr>
        <p:spPr>
          <a:xfrm>
            <a:off x="2749519" y="4183626"/>
            <a:ext cx="3708533" cy="3386426"/>
          </a:xfrm>
          <a:prstGeom prst="snip1Rect">
            <a:avLst/>
          </a:prstGeom>
          <a:solidFill>
            <a:srgbClr val="FDE013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r>
              <a:rPr lang="fr-FR" altLang="fr-FR" sz="1200" b="1" dirty="0" smtClean="0">
                <a:solidFill>
                  <a:schemeClr val="tx1"/>
                </a:solidFill>
                <a:latin typeface="Arial"/>
                <a:cs typeface="Arial"/>
              </a:rPr>
              <a:t>Supprime les secteurs qui ne sont pas représentés dans ta région. </a:t>
            </a:r>
          </a:p>
          <a:p>
            <a:endParaRPr lang="fr-FR" altLang="fr-FR" sz="1200" b="1" dirty="0" smtClean="0">
              <a:solidFill>
                <a:schemeClr val="tx1"/>
              </a:solidFill>
              <a:latin typeface="Arial"/>
              <a:cs typeface="Arial"/>
            </a:endParaRPr>
          </a:p>
          <a:p>
            <a:r>
              <a:rPr lang="fr-FR" altLang="fr-FR" sz="1000" dirty="0" smtClean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Jette un œil à ce </a:t>
            </a:r>
            <a:r>
              <a:rPr lang="fr-FR" altLang="fr-FR" sz="100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lien pour </a:t>
            </a:r>
            <a:r>
              <a:rPr lang="fr-FR" altLang="fr-FR" sz="1000" dirty="0" smtClean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répondre </a:t>
            </a:r>
            <a:r>
              <a:rPr lang="fr-FR" altLang="fr-FR" sz="100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:</a:t>
            </a:r>
          </a:p>
          <a:p>
            <a:r>
              <a:rPr lang="fr-FR" altLang="fr-FR" sz="1000" dirty="0">
                <a:solidFill>
                  <a:srgbClr val="585858"/>
                </a:solidFill>
                <a:latin typeface="Arial"/>
                <a:cs typeface="Arial"/>
                <a:hlinkClick r:id="rId2"/>
              </a:rPr>
              <a:t>http://industrie.usinenouvelle.com/classement-industrie?region=&amp;secteur</a:t>
            </a:r>
            <a:r>
              <a:rPr lang="fr-FR" altLang="fr-FR" sz="1000" dirty="0" smtClean="0">
                <a:solidFill>
                  <a:srgbClr val="585858"/>
                </a:solidFill>
                <a:latin typeface="Arial"/>
                <a:cs typeface="Arial"/>
              </a:rPr>
              <a:t>=</a:t>
            </a:r>
          </a:p>
          <a:p>
            <a:endParaRPr lang="fr-FR" altLang="fr-FR" sz="1200" b="1" dirty="0">
              <a:solidFill>
                <a:schemeClr val="tx1"/>
              </a:solidFill>
              <a:latin typeface="Arial"/>
              <a:cs typeface="Arial"/>
            </a:endParaRPr>
          </a:p>
          <a:p>
            <a:r>
              <a:rPr lang="fr-FR" altLang="fr-FR" sz="1200" b="1" dirty="0" smtClean="0">
                <a:solidFill>
                  <a:schemeClr val="tx1"/>
                </a:solidFill>
                <a:latin typeface="Arial"/>
                <a:cs typeface="Arial"/>
              </a:rPr>
              <a:t>Parmi le top 100 des entreprises de ta région, quels sont les secteurs les plus représentés ? </a:t>
            </a:r>
          </a:p>
          <a:p>
            <a:endParaRPr lang="fr-FR" altLang="fr-FR" sz="1200" b="1" dirty="0" smtClean="0">
              <a:solidFill>
                <a:schemeClr val="tx1"/>
              </a:solidFill>
              <a:latin typeface="Arial"/>
              <a:cs typeface="Arial"/>
            </a:endParaRPr>
          </a:p>
          <a:p>
            <a:r>
              <a:rPr lang="fr-FR" altLang="fr-FR" sz="1200" b="1" dirty="0" smtClean="0">
                <a:solidFill>
                  <a:schemeClr val="tx1"/>
                </a:solidFill>
                <a:latin typeface="Arial"/>
                <a:cs typeface="Arial"/>
              </a:rPr>
              <a:t>Quelles sont les 3 principales entreprises ? À </a:t>
            </a:r>
            <a:r>
              <a:rPr lang="fr-FR" altLang="fr-FR" sz="1200" b="1" dirty="0">
                <a:solidFill>
                  <a:schemeClr val="tx1"/>
                </a:solidFill>
                <a:latin typeface="Arial"/>
                <a:cs typeface="Arial"/>
              </a:rPr>
              <a:t>quel secteur </a:t>
            </a:r>
            <a:r>
              <a:rPr lang="fr-FR" altLang="fr-FR" sz="1200" b="1" dirty="0" smtClean="0">
                <a:solidFill>
                  <a:schemeClr val="tx1"/>
                </a:solidFill>
                <a:latin typeface="Arial"/>
                <a:cs typeface="Arial"/>
              </a:rPr>
              <a:t>appartiennent-elles ?</a:t>
            </a:r>
          </a:p>
          <a:p>
            <a:endParaRPr lang="fr-FR" altLang="fr-FR" sz="1200" b="1" dirty="0">
              <a:solidFill>
                <a:schemeClr val="tx1"/>
              </a:solidFill>
              <a:latin typeface="Arial"/>
              <a:cs typeface="Arial"/>
            </a:endParaRPr>
          </a:p>
          <a:p>
            <a:r>
              <a:rPr lang="fr-FR" altLang="fr-FR" sz="1200" b="1" dirty="0" smtClean="0">
                <a:solidFill>
                  <a:srgbClr val="FF0000"/>
                </a:solidFill>
                <a:latin typeface="Arial"/>
                <a:cs typeface="Arial"/>
              </a:rPr>
              <a:t>Attention, prends seulement en compte les 8 secteurs du diaporama et réfléchis au nouveau découpage des régions françaises</a:t>
            </a:r>
            <a:endParaRPr lang="fr-FR" altLang="fr-FR" sz="1200" b="1" dirty="0">
              <a:solidFill>
                <a:srgbClr val="FF0000"/>
              </a:solidFill>
              <a:latin typeface="Arial"/>
              <a:cs typeface="Arial"/>
            </a:endParaRPr>
          </a:p>
          <a:p>
            <a:endParaRPr lang="fr-FR" altLang="fr-FR" sz="1200" dirty="0">
              <a:solidFill>
                <a:schemeClr val="tx1"/>
              </a:solidFill>
              <a:latin typeface="Arial"/>
              <a:cs typeface="Arial"/>
            </a:endParaRPr>
          </a:p>
          <a:p>
            <a:endParaRPr lang="fr-FR" altLang="fr-FR" sz="1200" dirty="0" smtClean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1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0" y="6556506"/>
            <a:ext cx="457200" cy="301494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ctr">
              <a:defRPr sz="1200">
                <a:solidFill>
                  <a:srgbClr val="E95E27"/>
                </a:solidFill>
              </a:defRPr>
            </a:lvl1pPr>
          </a:lstStyle>
          <a:p>
            <a:fld id="{86384559-06EA-684C-829B-A96D13D5876D}" type="slidenum">
              <a:rPr lang="fr-FR" altLang="fr-FR" smtClean="0"/>
              <a:pPr/>
              <a:t>6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24454741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 descr="normandi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3468" y="1966683"/>
            <a:ext cx="7949066" cy="4129788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17818"/>
            <a:ext cx="8229600" cy="942929"/>
          </a:xfrm>
        </p:spPr>
        <p:txBody>
          <a:bodyPr numCol="1">
            <a:normAutofit fontScale="90000"/>
          </a:bodyPr>
          <a:lstStyle/>
          <a:p>
            <a:r>
              <a:rPr lang="fr-FR" altLang="fr-FR" sz="3200" dirty="0" smtClean="0"/>
              <a:t>3 entreprises industrielles de</a:t>
            </a:r>
            <a:br>
              <a:rPr lang="fr-FR" altLang="fr-FR" sz="3200" dirty="0" smtClean="0"/>
            </a:br>
            <a:r>
              <a:rPr lang="fr-FR" altLang="fr-FR" sz="3200" dirty="0" smtClean="0"/>
              <a:t>… (entre le nom de ta région)</a:t>
            </a:r>
            <a:endParaRPr lang="fr-FR" alt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7"/>
          </p:nvPr>
        </p:nvSpPr>
        <p:spPr>
          <a:xfrm>
            <a:off x="1412270" y="1"/>
            <a:ext cx="7010281" cy="378278"/>
          </a:xfrm>
        </p:spPr>
        <p:txBody>
          <a:bodyPr numCol="1">
            <a:normAutofit/>
          </a:bodyPr>
          <a:lstStyle/>
          <a:p>
            <a:r>
              <a:rPr lang="fr-FR" altLang="fr-FR" b="1" cap="all" dirty="0">
                <a:solidFill>
                  <a:prstClr val="white"/>
                </a:solidFill>
                <a:ea typeface="+mj-ea"/>
              </a:rPr>
              <a:t>Les industries technologiques dans NOTRE région</a:t>
            </a:r>
            <a:endParaRPr lang="fr-FR" altLang="fr-FR" sz="500" dirty="0"/>
          </a:p>
        </p:txBody>
      </p:sp>
      <p:sp>
        <p:nvSpPr>
          <p:cNvPr id="9" name="Rectangle à coins arrondis 8"/>
          <p:cNvSpPr/>
          <p:nvPr/>
        </p:nvSpPr>
        <p:spPr>
          <a:xfrm>
            <a:off x="387940" y="1795241"/>
            <a:ext cx="8298860" cy="4447841"/>
          </a:xfrm>
          <a:prstGeom prst="roundRect">
            <a:avLst>
              <a:gd name="adj" fmla="val 8752"/>
            </a:avLst>
          </a:prstGeom>
          <a:noFill/>
          <a:ln>
            <a:solidFill>
              <a:srgbClr val="D33D2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endParaRPr lang="fr-FR" altLang="fr-FR"/>
          </a:p>
        </p:txBody>
      </p:sp>
      <p:sp>
        <p:nvSpPr>
          <p:cNvPr id="7" name="Rogner un rectangle à un seul coin 6"/>
          <p:cNvSpPr/>
          <p:nvPr/>
        </p:nvSpPr>
        <p:spPr>
          <a:xfrm>
            <a:off x="-1343084" y="3146298"/>
            <a:ext cx="2788294" cy="3233883"/>
          </a:xfrm>
          <a:prstGeom prst="snip1Rect">
            <a:avLst/>
          </a:prstGeom>
          <a:solidFill>
            <a:srgbClr val="FDE013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r>
              <a:rPr lang="fr-FR" altLang="fr-FR" sz="1200" b="1" dirty="0" smtClean="0">
                <a:solidFill>
                  <a:srgbClr val="000000"/>
                </a:solidFill>
                <a:latin typeface="Arial"/>
                <a:cs typeface="Arial"/>
              </a:rPr>
              <a:t>En t’appuyant sur cet exemple, glisse une carte de ta région et localise les 3 </a:t>
            </a:r>
            <a:r>
              <a:rPr lang="fr-FR" altLang="fr-FR" sz="1200" b="1" dirty="0">
                <a:solidFill>
                  <a:srgbClr val="000000"/>
                </a:solidFill>
                <a:latin typeface="Arial"/>
                <a:cs typeface="Arial"/>
              </a:rPr>
              <a:t>entreprises </a:t>
            </a:r>
            <a:r>
              <a:rPr lang="fr-FR" altLang="fr-FR" sz="1200" b="1" dirty="0" smtClean="0">
                <a:solidFill>
                  <a:srgbClr val="000000"/>
                </a:solidFill>
                <a:latin typeface="Arial"/>
                <a:cs typeface="Arial"/>
              </a:rPr>
              <a:t>industrielles qui représentent le plus ta région. </a:t>
            </a:r>
          </a:p>
          <a:p>
            <a:endParaRPr lang="fr-FR" altLang="fr-FR" sz="1200" b="1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fr-FR" altLang="fr-FR" sz="1200" b="1" dirty="0" smtClean="0">
                <a:solidFill>
                  <a:srgbClr val="000000"/>
                </a:solidFill>
                <a:latin typeface="Arial"/>
                <a:cs typeface="Arial"/>
              </a:rPr>
              <a:t>Rappelle leur secteur d’activité, et précise pour chacune le nombre d’employés.</a:t>
            </a:r>
          </a:p>
          <a:p>
            <a:endParaRPr lang="fr-FR" altLang="fr-FR" sz="1200" b="1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fr-FR" altLang="fr-FR" sz="1000" b="1" dirty="0" smtClean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Voici un lien des entreprises </a:t>
            </a:r>
          </a:p>
          <a:p>
            <a:r>
              <a:rPr lang="fr-FR" altLang="fr-FR" sz="1000" b="1" dirty="0" smtClean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industrielles par région :</a:t>
            </a:r>
          </a:p>
          <a:p>
            <a:r>
              <a:rPr lang="fr-FR" sz="1000" dirty="0" smtClean="0">
                <a:hlinkClick r:id="rId3"/>
              </a:rPr>
              <a:t>http://industrie.usinenouvelle.com/classement-industrie?region=10&amp;secteur=</a:t>
            </a:r>
          </a:p>
          <a:p>
            <a:endParaRPr lang="fr-FR" sz="1000" dirty="0">
              <a:hlinkClick r:id="rId3"/>
            </a:endParaRPr>
          </a:p>
          <a:p>
            <a:r>
              <a:rPr lang="fr-FR" altLang="fr-FR" sz="1000" b="1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Tu peux aussi chercher </a:t>
            </a:r>
            <a:r>
              <a:rPr lang="fr-FR" altLang="fr-FR" sz="1000" b="1" dirty="0" smtClean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ici :</a:t>
            </a:r>
            <a:r>
              <a:rPr lang="fr-FR" altLang="fr-FR" sz="1000" b="1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/>
            </a:r>
            <a:br>
              <a:rPr lang="fr-FR" altLang="fr-FR" sz="1000" b="1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</a:br>
            <a:r>
              <a:rPr lang="fr-FR" altLang="fr-FR" sz="100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  <a:hlinkClick r:id="rId4"/>
              </a:rPr>
              <a:t>http://</a:t>
            </a:r>
            <a:r>
              <a:rPr lang="fr-FR" altLang="fr-FR" sz="1000" dirty="0" err="1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  <a:hlinkClick r:id="rId4"/>
              </a:rPr>
              <a:t>www.observatoire-metallurgie.fr</a:t>
            </a:r>
            <a:r>
              <a:rPr lang="fr-FR" altLang="fr-FR" sz="100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  <a:hlinkClick r:id="rId4"/>
              </a:rPr>
              <a:t>/</a:t>
            </a:r>
            <a:r>
              <a:rPr lang="fr-FR" altLang="fr-FR" sz="1000" dirty="0" err="1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  <a:hlinkClick r:id="rId4"/>
              </a:rPr>
              <a:t>etudes</a:t>
            </a:r>
            <a:endParaRPr lang="fr-FR" altLang="fr-FR" sz="1200" dirty="0" smtClean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  <a:p>
            <a:r>
              <a:rPr lang="fr-FR" altLang="fr-FR" sz="1200" b="1" dirty="0" smtClean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 </a:t>
            </a:r>
            <a:endParaRPr lang="fr-FR" altLang="fr-FR" sz="1200" b="1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</p:txBody>
      </p:sp>
      <p:cxnSp>
        <p:nvCxnSpPr>
          <p:cNvPr id="16" name="Connecteur droit avec flèche 15"/>
          <p:cNvCxnSpPr/>
          <p:nvPr/>
        </p:nvCxnSpPr>
        <p:spPr>
          <a:xfrm>
            <a:off x="2251011" y="1966683"/>
            <a:ext cx="1883550" cy="1735050"/>
          </a:xfrm>
          <a:prstGeom prst="straightConnector1">
            <a:avLst/>
          </a:prstGeom>
          <a:ln w="3175" cmpd="sng"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ZoneTexte 16"/>
          <p:cNvSpPr txBox="1"/>
          <p:nvPr/>
        </p:nvSpPr>
        <p:spPr>
          <a:xfrm>
            <a:off x="2931900" y="5820620"/>
            <a:ext cx="2125224" cy="369332"/>
          </a:xfrm>
          <a:prstGeom prst="rect">
            <a:avLst/>
          </a:prstGeom>
          <a:solidFill>
            <a:srgbClr val="FFFFFF"/>
          </a:solidFill>
          <a:ln>
            <a:solidFill>
              <a:srgbClr val="008000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008000"/>
                </a:solidFill>
              </a:rPr>
              <a:t>DCNS à Cherbourg</a:t>
            </a:r>
            <a:endParaRPr lang="fr-FR" dirty="0">
              <a:solidFill>
                <a:srgbClr val="008000"/>
              </a:solidFill>
            </a:endParaRPr>
          </a:p>
        </p:txBody>
      </p:sp>
      <p:cxnSp>
        <p:nvCxnSpPr>
          <p:cNvPr id="20" name="Connecteur droit avec flèche 19"/>
          <p:cNvCxnSpPr/>
          <p:nvPr/>
        </p:nvCxnSpPr>
        <p:spPr>
          <a:xfrm flipH="1">
            <a:off x="6882380" y="3257701"/>
            <a:ext cx="630090" cy="1170438"/>
          </a:xfrm>
          <a:prstGeom prst="straightConnector1">
            <a:avLst/>
          </a:prstGeom>
          <a:ln w="3175" cmpd="sng"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ZoneTexte 23"/>
          <p:cNvSpPr txBox="1"/>
          <p:nvPr/>
        </p:nvSpPr>
        <p:spPr>
          <a:xfrm>
            <a:off x="7033272" y="2888369"/>
            <a:ext cx="1918780" cy="369332"/>
          </a:xfrm>
          <a:prstGeom prst="rect">
            <a:avLst/>
          </a:prstGeom>
          <a:solidFill>
            <a:srgbClr val="FFFFFF"/>
          </a:solidFill>
          <a:ln>
            <a:solidFill>
              <a:srgbClr val="008000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008000"/>
                </a:solidFill>
              </a:rPr>
              <a:t>Snecma à Vernon</a:t>
            </a:r>
            <a:endParaRPr lang="fr-FR" dirty="0">
              <a:solidFill>
                <a:srgbClr val="008000"/>
              </a:solidFill>
            </a:endParaRPr>
          </a:p>
        </p:txBody>
      </p:sp>
      <p:cxnSp>
        <p:nvCxnSpPr>
          <p:cNvPr id="28" name="Connecteur droit avec flèche 27"/>
          <p:cNvCxnSpPr>
            <a:stCxn id="17" idx="0"/>
          </p:cNvCxnSpPr>
          <p:nvPr/>
        </p:nvCxnSpPr>
        <p:spPr>
          <a:xfrm flipH="1" flipV="1">
            <a:off x="2403412" y="2892023"/>
            <a:ext cx="1591100" cy="2928597"/>
          </a:xfrm>
          <a:prstGeom prst="straightConnector1">
            <a:avLst/>
          </a:prstGeom>
          <a:ln w="3175" cmpd="sng"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ZoneTexte 31"/>
          <p:cNvSpPr txBox="1"/>
          <p:nvPr/>
        </p:nvSpPr>
        <p:spPr>
          <a:xfrm>
            <a:off x="457200" y="1599052"/>
            <a:ext cx="2125224" cy="646331"/>
          </a:xfrm>
          <a:prstGeom prst="rect">
            <a:avLst/>
          </a:prstGeom>
          <a:solidFill>
            <a:srgbClr val="FFFFFF"/>
          </a:solidFill>
          <a:ln>
            <a:solidFill>
              <a:srgbClr val="008000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008000"/>
                </a:solidFill>
              </a:rPr>
              <a:t>Renault Trucks à Blainville-sur-Orne</a:t>
            </a:r>
            <a:endParaRPr lang="fr-FR" dirty="0">
              <a:solidFill>
                <a:srgbClr val="008000"/>
              </a:solidFill>
            </a:endParaRPr>
          </a:p>
        </p:txBody>
      </p:sp>
      <p:sp>
        <p:nvSpPr>
          <p:cNvPr id="14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0" y="6556506"/>
            <a:ext cx="457200" cy="301494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ctr">
              <a:defRPr sz="1200">
                <a:solidFill>
                  <a:srgbClr val="E95E27"/>
                </a:solidFill>
              </a:defRPr>
            </a:lvl1pPr>
          </a:lstStyle>
          <a:p>
            <a:fld id="{86384559-06EA-684C-829B-A96D13D5876D}" type="slidenum">
              <a:rPr lang="fr-FR" altLang="fr-FR" smtClean="0"/>
              <a:pPr/>
              <a:t>7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37980960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00735"/>
            <a:ext cx="8229600" cy="865875"/>
          </a:xfrm>
        </p:spPr>
        <p:txBody>
          <a:bodyPr numCol="1">
            <a:normAutofit fontScale="90000"/>
          </a:bodyPr>
          <a:lstStyle/>
          <a:p>
            <a:r>
              <a:rPr lang="fr-FR" altLang="fr-FR" dirty="0"/>
              <a:t>Les </a:t>
            </a:r>
            <a:r>
              <a:rPr lang="fr-FR" altLang="fr-FR" dirty="0" smtClean="0"/>
              <a:t>produits « </a:t>
            </a:r>
            <a:r>
              <a:rPr lang="fr-FR" altLang="fr-FR" i="1" dirty="0" smtClean="0"/>
              <a:t>made in </a:t>
            </a:r>
            <a:r>
              <a:rPr lang="fr-FR" altLang="fr-FR" dirty="0" smtClean="0"/>
              <a:t>(entre ici le nom de ta région) »</a:t>
            </a:r>
            <a:endParaRPr lang="fr-FR" alt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7"/>
          </p:nvPr>
        </p:nvSpPr>
        <p:spPr/>
        <p:txBody>
          <a:bodyPr numCol="1">
            <a:normAutofit/>
          </a:bodyPr>
          <a:lstStyle/>
          <a:p>
            <a:r>
              <a:rPr lang="fr-FR" altLang="fr-FR" b="1" cap="all" dirty="0">
                <a:solidFill>
                  <a:prstClr val="white"/>
                </a:solidFill>
                <a:ea typeface="+mj-ea"/>
              </a:rPr>
              <a:t>Les industries technologiques dans NOTRE région</a:t>
            </a:r>
            <a:endParaRPr lang="fr-FR" altLang="fr-FR" sz="500" dirty="0"/>
          </a:p>
        </p:txBody>
      </p:sp>
      <p:sp>
        <p:nvSpPr>
          <p:cNvPr id="10" name="Rectangle à coins arrondis 9"/>
          <p:cNvSpPr/>
          <p:nvPr/>
        </p:nvSpPr>
        <p:spPr>
          <a:xfrm>
            <a:off x="5208692" y="1914069"/>
            <a:ext cx="3335005" cy="3711861"/>
          </a:xfrm>
          <a:prstGeom prst="roundRect">
            <a:avLst>
              <a:gd name="adj" fmla="val 10767"/>
            </a:avLst>
          </a:prstGeom>
          <a:noFill/>
          <a:ln>
            <a:solidFill>
              <a:srgbClr val="D33D2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endParaRPr lang="fr-FR" altLang="fr-FR"/>
          </a:p>
        </p:txBody>
      </p:sp>
      <p:sp>
        <p:nvSpPr>
          <p:cNvPr id="11" name="Espace réservé du texte 5"/>
          <p:cNvSpPr txBox="1">
            <a:spLocks/>
          </p:cNvSpPr>
          <p:nvPr/>
        </p:nvSpPr>
        <p:spPr>
          <a:xfrm>
            <a:off x="5475946" y="2154282"/>
            <a:ext cx="3067751" cy="2155563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800" b="0" i="0" kern="1200" baseline="0">
                <a:solidFill>
                  <a:srgbClr val="585858"/>
                </a:solidFill>
                <a:latin typeface="Arial"/>
                <a:ea typeface="+mn-ea"/>
                <a:cs typeface="Arial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800" b="1" i="0" kern="1200">
                <a:solidFill>
                  <a:srgbClr val="585858"/>
                </a:solidFill>
                <a:latin typeface="Arial"/>
                <a:ea typeface="+mn-ea"/>
                <a:cs typeface="Arial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800" kern="1200">
                <a:solidFill>
                  <a:srgbClr val="585858"/>
                </a:solidFill>
                <a:latin typeface="Arial"/>
                <a:ea typeface="+mn-ea"/>
                <a:cs typeface="Arial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fr-FR" altLang="fr-FR" sz="1400" kern="1200" dirty="0" smtClean="0">
                <a:solidFill>
                  <a:srgbClr val="585858"/>
                </a:solidFill>
                <a:latin typeface="Arial"/>
                <a:ea typeface="+mn-ea"/>
                <a:cs typeface="Arial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b="0" i="0" kern="1200">
                <a:solidFill>
                  <a:srgbClr val="585858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altLang="fr-FR" sz="1400" dirty="0" smtClean="0"/>
              <a:t>La fiche descriptive :</a:t>
            </a:r>
          </a:p>
          <a:p>
            <a:pPr marL="285750" indent="-285750">
              <a:buFont typeface="Arial"/>
              <a:buChar char="•"/>
            </a:pPr>
            <a:r>
              <a:rPr lang="fr-FR" altLang="fr-FR" sz="1400" dirty="0" smtClean="0"/>
              <a:t> </a:t>
            </a:r>
          </a:p>
          <a:p>
            <a:pPr marL="285750" indent="-285750">
              <a:buFont typeface="Arial"/>
              <a:buChar char="•"/>
            </a:pPr>
            <a:r>
              <a:rPr lang="fr-FR" altLang="fr-FR" sz="1400" dirty="0"/>
              <a:t> </a:t>
            </a:r>
            <a:endParaRPr lang="fr-FR" altLang="fr-FR" sz="1400" dirty="0" smtClean="0"/>
          </a:p>
          <a:p>
            <a:pPr marL="285750" indent="-285750">
              <a:buFont typeface="Arial"/>
              <a:buChar char="•"/>
            </a:pPr>
            <a:r>
              <a:rPr lang="fr-FR" altLang="fr-FR" sz="1400" dirty="0"/>
              <a:t> </a:t>
            </a:r>
          </a:p>
          <a:p>
            <a:pPr marL="285750" indent="-285750">
              <a:buFont typeface="Arial"/>
              <a:buChar char="•"/>
            </a:pPr>
            <a:endParaRPr lang="fr-FR" altLang="fr-FR" sz="1400" dirty="0"/>
          </a:p>
        </p:txBody>
      </p:sp>
      <p:sp>
        <p:nvSpPr>
          <p:cNvPr id="12" name="Rectangle à coins arrondis 11"/>
          <p:cNvSpPr/>
          <p:nvPr/>
        </p:nvSpPr>
        <p:spPr>
          <a:xfrm>
            <a:off x="635343" y="1914069"/>
            <a:ext cx="3335005" cy="3711861"/>
          </a:xfrm>
          <a:prstGeom prst="roundRect">
            <a:avLst>
              <a:gd name="adj" fmla="val 10767"/>
            </a:avLst>
          </a:prstGeom>
          <a:noFill/>
          <a:ln>
            <a:solidFill>
              <a:srgbClr val="D33D2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r>
              <a:rPr lang="fr-FR" altLang="fr-FR" dirty="0" smtClean="0">
                <a:solidFill>
                  <a:srgbClr val="000000"/>
                </a:solidFill>
              </a:rPr>
              <a:t>Photo</a:t>
            </a:r>
            <a:endParaRPr lang="fr-FR" altLang="fr-FR" dirty="0">
              <a:solidFill>
                <a:srgbClr val="000000"/>
              </a:solidFill>
            </a:endParaRPr>
          </a:p>
        </p:txBody>
      </p:sp>
      <p:sp>
        <p:nvSpPr>
          <p:cNvPr id="9" name="Rogner un rectangle à un seul coin 8"/>
          <p:cNvSpPr/>
          <p:nvPr/>
        </p:nvSpPr>
        <p:spPr>
          <a:xfrm>
            <a:off x="2885480" y="4669073"/>
            <a:ext cx="2788294" cy="2188926"/>
          </a:xfrm>
          <a:prstGeom prst="snip1Rect">
            <a:avLst/>
          </a:prstGeom>
          <a:solidFill>
            <a:srgbClr val="FDE013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r>
              <a:rPr lang="fr-FR" altLang="fr-FR" sz="1200" b="1" dirty="0">
                <a:solidFill>
                  <a:schemeClr val="tx1"/>
                </a:solidFill>
                <a:latin typeface="Arial"/>
                <a:cs typeface="Arial"/>
              </a:rPr>
              <a:t>Choisis un exemple de </a:t>
            </a:r>
            <a:r>
              <a:rPr lang="fr-FR" altLang="fr-FR" sz="1200" b="1" dirty="0" smtClean="0">
                <a:solidFill>
                  <a:schemeClr val="tx1"/>
                </a:solidFill>
                <a:latin typeface="Arial"/>
                <a:cs typeface="Arial"/>
              </a:rPr>
              <a:t>produit fabriqué dans </a:t>
            </a:r>
            <a:r>
              <a:rPr lang="fr-FR" altLang="fr-FR" sz="1200" b="1" dirty="0">
                <a:solidFill>
                  <a:schemeClr val="tx1"/>
                </a:solidFill>
                <a:latin typeface="Arial"/>
                <a:cs typeface="Arial"/>
              </a:rPr>
              <a:t>ta région et </a:t>
            </a:r>
            <a:r>
              <a:rPr lang="fr-FR" altLang="fr-FR" sz="1200" b="1" dirty="0" smtClean="0">
                <a:solidFill>
                  <a:schemeClr val="tx1"/>
                </a:solidFill>
                <a:latin typeface="Arial"/>
                <a:cs typeface="Arial"/>
              </a:rPr>
              <a:t>présente-le rapidement.</a:t>
            </a:r>
          </a:p>
          <a:p>
            <a:endParaRPr lang="fr-FR" altLang="fr-FR" sz="1400" dirty="0">
              <a:solidFill>
                <a:schemeClr val="tx1"/>
              </a:solidFill>
            </a:endParaRPr>
          </a:p>
          <a:p>
            <a:r>
              <a:rPr lang="fr-FR" altLang="fr-FR" sz="1000" dirty="0" smtClean="0">
                <a:solidFill>
                  <a:srgbClr val="585858"/>
                </a:solidFill>
                <a:latin typeface="Arial"/>
                <a:cs typeface="Arial"/>
              </a:rPr>
              <a:t>Tu peux chercher sur le site des industries technologiques de ta région pour répondre à cette question :</a:t>
            </a:r>
            <a:br>
              <a:rPr lang="fr-FR" altLang="fr-FR" sz="1000" dirty="0" smtClean="0">
                <a:solidFill>
                  <a:srgbClr val="585858"/>
                </a:solidFill>
                <a:latin typeface="Arial"/>
                <a:cs typeface="Arial"/>
              </a:rPr>
            </a:br>
            <a:r>
              <a:rPr lang="fr-FR" sz="1000" dirty="0">
                <a:latin typeface="Arial"/>
                <a:cs typeface="Arial"/>
                <a:hlinkClick r:id="rId2"/>
              </a:rPr>
              <a:t>http://uimm.fr/annuaire-des-chambres-syndicales-territoriales</a:t>
            </a:r>
            <a:endParaRPr lang="fr-FR" altLang="fr-FR" sz="1400" dirty="0" smtClean="0">
              <a:solidFill>
                <a:schemeClr val="tx1"/>
              </a:solidFill>
            </a:endParaRPr>
          </a:p>
        </p:txBody>
      </p:sp>
      <p:sp>
        <p:nvSpPr>
          <p:cNvPr id="13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0" y="6556506"/>
            <a:ext cx="457200" cy="301494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ctr">
              <a:defRPr sz="1200">
                <a:solidFill>
                  <a:srgbClr val="E95E27"/>
                </a:solidFill>
              </a:defRPr>
            </a:lvl1pPr>
          </a:lstStyle>
          <a:p>
            <a:fld id="{86384559-06EA-684C-829B-A96D13D5876D}" type="slidenum">
              <a:rPr lang="fr-FR" altLang="fr-FR" smtClean="0"/>
              <a:pPr/>
              <a:t>8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29483870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fr-FR" altLang="fr-FR" dirty="0" smtClean="0"/>
              <a:t>Comment fait-on… ?</a:t>
            </a:r>
            <a:endParaRPr lang="fr-FR" alt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7"/>
          </p:nvPr>
        </p:nvSpPr>
        <p:spPr/>
        <p:txBody>
          <a:bodyPr numCol="1">
            <a:normAutofit/>
          </a:bodyPr>
          <a:lstStyle/>
          <a:p>
            <a:r>
              <a:rPr lang="fr-FR" altLang="fr-FR" b="1" cap="all" dirty="0">
                <a:solidFill>
                  <a:prstClr val="white"/>
                </a:solidFill>
                <a:ea typeface="+mj-ea"/>
              </a:rPr>
              <a:t>Les industries technologiques dans NOTRE région</a:t>
            </a:r>
            <a:endParaRPr lang="fr-FR" altLang="fr-FR" sz="500" dirty="0"/>
          </a:p>
        </p:txBody>
      </p:sp>
      <p:sp>
        <p:nvSpPr>
          <p:cNvPr id="5" name="ZoneTexte 4"/>
          <p:cNvSpPr txBox="1"/>
          <p:nvPr/>
        </p:nvSpPr>
        <p:spPr>
          <a:xfrm>
            <a:off x="776614" y="1352807"/>
            <a:ext cx="2147617" cy="584776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ctr"/>
            <a:r>
              <a:rPr lang="fr-FR" altLang="fr-FR" sz="1600" dirty="0" smtClean="0">
                <a:solidFill>
                  <a:srgbClr val="585858"/>
                </a:solidFill>
                <a:latin typeface="Arial"/>
                <a:cs typeface="Arial"/>
              </a:rPr>
              <a:t>Étape 1 : </a:t>
            </a:r>
            <a:br>
              <a:rPr lang="fr-FR" altLang="fr-FR" sz="1600" dirty="0" smtClean="0">
                <a:solidFill>
                  <a:srgbClr val="585858"/>
                </a:solidFill>
                <a:latin typeface="Arial"/>
                <a:cs typeface="Arial"/>
              </a:rPr>
            </a:br>
            <a:r>
              <a:rPr lang="fr-FR" altLang="fr-FR" sz="1600" dirty="0" smtClean="0">
                <a:solidFill>
                  <a:srgbClr val="585858"/>
                </a:solidFill>
                <a:latin typeface="Arial"/>
                <a:cs typeface="Arial"/>
              </a:rPr>
              <a:t>Étude de marché</a:t>
            </a:r>
            <a:endParaRPr lang="fr-FR" altLang="fr-FR" sz="1600" dirty="0">
              <a:solidFill>
                <a:srgbClr val="585858"/>
              </a:solidFill>
              <a:latin typeface="Arial"/>
              <a:cs typeface="Arial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656055" y="1217567"/>
            <a:ext cx="2427796" cy="3003569"/>
          </a:xfrm>
          <a:prstGeom prst="roundRect">
            <a:avLst/>
          </a:prstGeom>
          <a:noFill/>
          <a:ln>
            <a:solidFill>
              <a:srgbClr val="585858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endParaRPr lang="fr-FR" altLang="fr-FR">
              <a:noFill/>
            </a:endParaRPr>
          </a:p>
        </p:txBody>
      </p:sp>
      <p:sp>
        <p:nvSpPr>
          <p:cNvPr id="14" name="Espace réservé du texte 5"/>
          <p:cNvSpPr txBox="1">
            <a:spLocks/>
          </p:cNvSpPr>
          <p:nvPr/>
        </p:nvSpPr>
        <p:spPr>
          <a:xfrm>
            <a:off x="776615" y="2095716"/>
            <a:ext cx="2147617" cy="1891396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800" b="0" i="0" kern="1200" baseline="0">
                <a:solidFill>
                  <a:srgbClr val="585858"/>
                </a:solidFill>
                <a:latin typeface="Arial"/>
                <a:ea typeface="+mn-ea"/>
                <a:cs typeface="Arial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800" b="1" i="0" kern="1200">
                <a:solidFill>
                  <a:srgbClr val="585858"/>
                </a:solidFill>
                <a:latin typeface="Arial"/>
                <a:ea typeface="+mn-ea"/>
                <a:cs typeface="Arial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800" kern="1200">
                <a:solidFill>
                  <a:srgbClr val="585858"/>
                </a:solidFill>
                <a:latin typeface="Arial"/>
                <a:ea typeface="+mn-ea"/>
                <a:cs typeface="Arial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fr-FR" altLang="fr-FR" sz="1400" kern="1200" dirty="0" smtClean="0">
                <a:solidFill>
                  <a:srgbClr val="585858"/>
                </a:solidFill>
                <a:latin typeface="Arial"/>
                <a:ea typeface="+mn-ea"/>
                <a:cs typeface="Arial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b="0" i="0" kern="1200">
                <a:solidFill>
                  <a:srgbClr val="585858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altLang="fr-FR" sz="1400" i="1" dirty="0" smtClean="0"/>
              <a:t>Explique avec tes mots de quoi il s’agit.</a:t>
            </a:r>
            <a:endParaRPr lang="fr-FR" altLang="fr-FR" sz="1400" i="1" dirty="0"/>
          </a:p>
          <a:p>
            <a:pPr marL="285750" indent="-285750">
              <a:buFont typeface="Arial"/>
              <a:buChar char="•"/>
            </a:pPr>
            <a:endParaRPr lang="fr-FR" altLang="fr-FR" sz="1400" dirty="0"/>
          </a:p>
        </p:txBody>
      </p:sp>
      <p:sp>
        <p:nvSpPr>
          <p:cNvPr id="15" name="ZoneTexte 14"/>
          <p:cNvSpPr txBox="1"/>
          <p:nvPr/>
        </p:nvSpPr>
        <p:spPr>
          <a:xfrm>
            <a:off x="3496234" y="1352807"/>
            <a:ext cx="2147617" cy="584776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ctr"/>
            <a:r>
              <a:rPr lang="fr-FR" altLang="fr-FR" sz="1600" dirty="0" smtClean="0">
                <a:solidFill>
                  <a:srgbClr val="585858"/>
                </a:solidFill>
                <a:latin typeface="Arial"/>
                <a:cs typeface="Arial"/>
              </a:rPr>
              <a:t>Étape 2 : </a:t>
            </a:r>
            <a:br>
              <a:rPr lang="fr-FR" altLang="fr-FR" sz="1600" dirty="0" smtClean="0">
                <a:solidFill>
                  <a:srgbClr val="585858"/>
                </a:solidFill>
                <a:latin typeface="Arial"/>
                <a:cs typeface="Arial"/>
              </a:rPr>
            </a:br>
            <a:r>
              <a:rPr lang="fr-FR" altLang="fr-FR" sz="1600" dirty="0" smtClean="0">
                <a:solidFill>
                  <a:srgbClr val="585858"/>
                </a:solidFill>
                <a:latin typeface="Arial"/>
                <a:cs typeface="Arial"/>
              </a:rPr>
              <a:t>…</a:t>
            </a:r>
            <a:endParaRPr lang="fr-FR" altLang="fr-FR" sz="1600" dirty="0">
              <a:solidFill>
                <a:srgbClr val="585858"/>
              </a:solidFill>
              <a:latin typeface="Arial"/>
              <a:cs typeface="Arial"/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3375675" y="1217567"/>
            <a:ext cx="2427796" cy="3003569"/>
          </a:xfrm>
          <a:prstGeom prst="roundRect">
            <a:avLst/>
          </a:prstGeom>
          <a:noFill/>
          <a:ln>
            <a:solidFill>
              <a:srgbClr val="585858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endParaRPr lang="fr-FR" altLang="fr-FR">
              <a:noFill/>
            </a:endParaRPr>
          </a:p>
        </p:txBody>
      </p:sp>
      <p:sp>
        <p:nvSpPr>
          <p:cNvPr id="17" name="Espace réservé du texte 5"/>
          <p:cNvSpPr txBox="1">
            <a:spLocks/>
          </p:cNvSpPr>
          <p:nvPr/>
        </p:nvSpPr>
        <p:spPr>
          <a:xfrm>
            <a:off x="3496235" y="2095716"/>
            <a:ext cx="2147617" cy="1891396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800" b="0" i="0" kern="1200" baseline="0">
                <a:solidFill>
                  <a:srgbClr val="585858"/>
                </a:solidFill>
                <a:latin typeface="Arial"/>
                <a:ea typeface="+mn-ea"/>
                <a:cs typeface="Arial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800" b="1" i="0" kern="1200">
                <a:solidFill>
                  <a:srgbClr val="585858"/>
                </a:solidFill>
                <a:latin typeface="Arial"/>
                <a:ea typeface="+mn-ea"/>
                <a:cs typeface="Arial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800" kern="1200">
                <a:solidFill>
                  <a:srgbClr val="585858"/>
                </a:solidFill>
                <a:latin typeface="Arial"/>
                <a:ea typeface="+mn-ea"/>
                <a:cs typeface="Arial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fr-FR" altLang="fr-FR" sz="1400" kern="1200" dirty="0" smtClean="0">
                <a:solidFill>
                  <a:srgbClr val="585858"/>
                </a:solidFill>
                <a:latin typeface="Arial"/>
                <a:ea typeface="+mn-ea"/>
                <a:cs typeface="Arial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b="0" i="0" kern="1200">
                <a:solidFill>
                  <a:srgbClr val="585858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altLang="fr-FR" sz="1400" i="1" dirty="0" smtClean="0"/>
              <a:t>Explique avec tes mots de quoi il s’agit.</a:t>
            </a:r>
            <a:endParaRPr lang="fr-FR" altLang="fr-FR" sz="1400" i="1" dirty="0"/>
          </a:p>
          <a:p>
            <a:pPr marL="285750" indent="-285750">
              <a:buFont typeface="Arial"/>
              <a:buChar char="•"/>
            </a:pPr>
            <a:endParaRPr lang="fr-FR" altLang="fr-FR" sz="1400" dirty="0"/>
          </a:p>
        </p:txBody>
      </p:sp>
      <p:sp>
        <p:nvSpPr>
          <p:cNvPr id="18" name="ZoneTexte 17"/>
          <p:cNvSpPr txBox="1"/>
          <p:nvPr/>
        </p:nvSpPr>
        <p:spPr>
          <a:xfrm>
            <a:off x="6239104" y="1352807"/>
            <a:ext cx="2147617" cy="584776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ctr"/>
            <a:r>
              <a:rPr lang="fr-FR" altLang="fr-FR" sz="1600" dirty="0" smtClean="0">
                <a:solidFill>
                  <a:srgbClr val="585858"/>
                </a:solidFill>
                <a:latin typeface="Arial"/>
                <a:cs typeface="Arial"/>
              </a:rPr>
              <a:t>Étape 3 : </a:t>
            </a:r>
            <a:br>
              <a:rPr lang="fr-FR" altLang="fr-FR" sz="1600" dirty="0" smtClean="0">
                <a:solidFill>
                  <a:srgbClr val="585858"/>
                </a:solidFill>
                <a:latin typeface="Arial"/>
                <a:cs typeface="Arial"/>
              </a:rPr>
            </a:br>
            <a:r>
              <a:rPr lang="fr-FR" altLang="fr-FR" sz="1600" dirty="0" smtClean="0">
                <a:solidFill>
                  <a:srgbClr val="585858"/>
                </a:solidFill>
                <a:latin typeface="Arial"/>
                <a:cs typeface="Arial"/>
              </a:rPr>
              <a:t>…</a:t>
            </a:r>
            <a:endParaRPr lang="fr-FR" altLang="fr-FR" sz="1600" dirty="0">
              <a:solidFill>
                <a:srgbClr val="585858"/>
              </a:solidFill>
              <a:latin typeface="Arial"/>
              <a:cs typeface="Arial"/>
            </a:endParaRPr>
          </a:p>
        </p:txBody>
      </p:sp>
      <p:sp>
        <p:nvSpPr>
          <p:cNvPr id="19" name="Rectangle à coins arrondis 18"/>
          <p:cNvSpPr/>
          <p:nvPr/>
        </p:nvSpPr>
        <p:spPr>
          <a:xfrm>
            <a:off x="6118545" y="1217567"/>
            <a:ext cx="2427796" cy="3003569"/>
          </a:xfrm>
          <a:prstGeom prst="roundRect">
            <a:avLst/>
          </a:prstGeom>
          <a:noFill/>
          <a:ln>
            <a:solidFill>
              <a:srgbClr val="585858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endParaRPr lang="fr-FR" altLang="fr-FR">
              <a:noFill/>
            </a:endParaRPr>
          </a:p>
        </p:txBody>
      </p:sp>
      <p:sp>
        <p:nvSpPr>
          <p:cNvPr id="20" name="Espace réservé du texte 5"/>
          <p:cNvSpPr txBox="1">
            <a:spLocks/>
          </p:cNvSpPr>
          <p:nvPr/>
        </p:nvSpPr>
        <p:spPr>
          <a:xfrm>
            <a:off x="6239105" y="2095716"/>
            <a:ext cx="2147617" cy="1891396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800" b="0" i="0" kern="1200" baseline="0">
                <a:solidFill>
                  <a:srgbClr val="585858"/>
                </a:solidFill>
                <a:latin typeface="Arial"/>
                <a:ea typeface="+mn-ea"/>
                <a:cs typeface="Arial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800" b="1" i="0" kern="1200">
                <a:solidFill>
                  <a:srgbClr val="585858"/>
                </a:solidFill>
                <a:latin typeface="Arial"/>
                <a:ea typeface="+mn-ea"/>
                <a:cs typeface="Arial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800" kern="1200">
                <a:solidFill>
                  <a:srgbClr val="585858"/>
                </a:solidFill>
                <a:latin typeface="Arial"/>
                <a:ea typeface="+mn-ea"/>
                <a:cs typeface="Arial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fr-FR" altLang="fr-FR" sz="1400" kern="1200" dirty="0" smtClean="0">
                <a:solidFill>
                  <a:srgbClr val="585858"/>
                </a:solidFill>
                <a:latin typeface="Arial"/>
                <a:ea typeface="+mn-ea"/>
                <a:cs typeface="Arial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b="0" i="0" kern="1200">
                <a:solidFill>
                  <a:srgbClr val="585858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altLang="fr-FR" sz="1400" i="1" dirty="0" smtClean="0"/>
              <a:t>Explique avec tes mots de quoi il s’agit.</a:t>
            </a:r>
            <a:endParaRPr lang="fr-FR" altLang="fr-FR" sz="1400" i="1" dirty="0"/>
          </a:p>
          <a:p>
            <a:pPr marL="285750" indent="-285750">
              <a:buFont typeface="Arial"/>
              <a:buChar char="•"/>
            </a:pPr>
            <a:endParaRPr lang="fr-FR" altLang="fr-FR" sz="1400" dirty="0"/>
          </a:p>
        </p:txBody>
      </p:sp>
      <p:sp>
        <p:nvSpPr>
          <p:cNvPr id="21" name="Rectangle à coins arrondis 20"/>
          <p:cNvSpPr/>
          <p:nvPr/>
        </p:nvSpPr>
        <p:spPr>
          <a:xfrm>
            <a:off x="656055" y="4660941"/>
            <a:ext cx="7890286" cy="1553648"/>
          </a:xfrm>
          <a:prstGeom prst="roundRect">
            <a:avLst/>
          </a:prstGeom>
          <a:noFill/>
          <a:ln>
            <a:solidFill>
              <a:srgbClr val="585858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endParaRPr lang="fr-FR" altLang="fr-FR">
              <a:noFill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776614" y="4891315"/>
            <a:ext cx="7769727" cy="338554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ctr"/>
            <a:r>
              <a:rPr lang="fr-FR" altLang="fr-FR" sz="1600" dirty="0" smtClean="0">
                <a:solidFill>
                  <a:srgbClr val="585858"/>
                </a:solidFill>
                <a:latin typeface="Arial"/>
                <a:cs typeface="Arial"/>
              </a:rPr>
              <a:t>Étape 4 :…</a:t>
            </a:r>
            <a:endParaRPr lang="fr-FR" altLang="fr-FR" sz="1600" dirty="0">
              <a:solidFill>
                <a:srgbClr val="585858"/>
              </a:solidFill>
              <a:latin typeface="Arial"/>
              <a:cs typeface="Arial"/>
            </a:endParaRPr>
          </a:p>
        </p:txBody>
      </p:sp>
      <p:sp>
        <p:nvSpPr>
          <p:cNvPr id="24" name="Espace réservé du texte 5"/>
          <p:cNvSpPr txBox="1">
            <a:spLocks/>
          </p:cNvSpPr>
          <p:nvPr/>
        </p:nvSpPr>
        <p:spPr>
          <a:xfrm>
            <a:off x="776614" y="5229869"/>
            <a:ext cx="7610107" cy="824517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800" b="0" i="0" kern="1200" baseline="0">
                <a:solidFill>
                  <a:srgbClr val="585858"/>
                </a:solidFill>
                <a:latin typeface="Arial"/>
                <a:ea typeface="+mn-ea"/>
                <a:cs typeface="Arial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800" b="1" i="0" kern="1200">
                <a:solidFill>
                  <a:srgbClr val="585858"/>
                </a:solidFill>
                <a:latin typeface="Arial"/>
                <a:ea typeface="+mn-ea"/>
                <a:cs typeface="Arial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800" kern="1200">
                <a:solidFill>
                  <a:srgbClr val="585858"/>
                </a:solidFill>
                <a:latin typeface="Arial"/>
                <a:ea typeface="+mn-ea"/>
                <a:cs typeface="Arial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fr-FR" altLang="fr-FR" sz="1400" kern="1200" dirty="0" smtClean="0">
                <a:solidFill>
                  <a:srgbClr val="585858"/>
                </a:solidFill>
                <a:latin typeface="Arial"/>
                <a:ea typeface="+mn-ea"/>
                <a:cs typeface="Arial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b="0" i="0" kern="1200">
                <a:solidFill>
                  <a:srgbClr val="585858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altLang="fr-FR" sz="1400" i="1" dirty="0" smtClean="0"/>
              <a:t>Explique avec tes mots de quoi il s’agit.</a:t>
            </a:r>
            <a:endParaRPr lang="fr-FR" altLang="fr-FR" sz="1400" i="1" dirty="0"/>
          </a:p>
          <a:p>
            <a:pPr marL="285750" indent="-285750">
              <a:buFont typeface="Arial"/>
              <a:buChar char="•"/>
            </a:pPr>
            <a:endParaRPr lang="fr-FR" altLang="fr-FR" sz="1400" dirty="0"/>
          </a:p>
        </p:txBody>
      </p:sp>
      <p:sp>
        <p:nvSpPr>
          <p:cNvPr id="23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0" y="6556506"/>
            <a:ext cx="457200" cy="301494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ctr">
              <a:defRPr sz="1200">
                <a:solidFill>
                  <a:srgbClr val="E95E27"/>
                </a:solidFill>
              </a:defRPr>
            </a:lvl1pPr>
          </a:lstStyle>
          <a:p>
            <a:fld id="{86384559-06EA-684C-829B-A96D13D5876D}" type="slidenum">
              <a:rPr lang="fr-FR" altLang="fr-FR" smtClean="0"/>
              <a:pPr/>
              <a:t>9</a:t>
            </a:fld>
            <a:endParaRPr lang="fr-FR" altLang="fr-FR" dirty="0"/>
          </a:p>
        </p:txBody>
      </p:sp>
      <p:sp>
        <p:nvSpPr>
          <p:cNvPr id="9" name="Rogner un rectangle à un seul coin 8"/>
          <p:cNvSpPr/>
          <p:nvPr/>
        </p:nvSpPr>
        <p:spPr>
          <a:xfrm>
            <a:off x="-1034600" y="3378697"/>
            <a:ext cx="2983600" cy="2786890"/>
          </a:xfrm>
          <a:prstGeom prst="snip1Rect">
            <a:avLst/>
          </a:prstGeom>
          <a:solidFill>
            <a:srgbClr val="FDE013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r>
              <a:rPr lang="fr-FR" altLang="fr-FR" sz="1200" b="1" dirty="0" smtClean="0">
                <a:solidFill>
                  <a:schemeClr val="tx1"/>
                </a:solidFill>
                <a:latin typeface="Arial"/>
                <a:cs typeface="Arial"/>
              </a:rPr>
              <a:t>Mais au fait, sais-tu comment on fabrique ce produit ?</a:t>
            </a:r>
          </a:p>
          <a:p>
            <a:endParaRPr lang="fr-FR" altLang="fr-FR" sz="1200" b="1" dirty="0" smtClean="0">
              <a:solidFill>
                <a:schemeClr val="tx1"/>
              </a:solidFill>
              <a:latin typeface="Arial"/>
              <a:cs typeface="Arial"/>
            </a:endParaRPr>
          </a:p>
          <a:p>
            <a:r>
              <a:rPr lang="fr-FR" altLang="fr-FR" sz="1200" b="1" dirty="0" smtClean="0">
                <a:solidFill>
                  <a:schemeClr val="tx1"/>
                </a:solidFill>
                <a:latin typeface="Arial"/>
                <a:cs typeface="Arial"/>
              </a:rPr>
              <a:t>Décris</a:t>
            </a:r>
            <a:r>
              <a:rPr lang="fr-FR" altLang="fr-FR" sz="1200" b="1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fr-FR" altLang="fr-FR" sz="1200" b="1" dirty="0" smtClean="0">
                <a:solidFill>
                  <a:schemeClr val="tx1"/>
                </a:solidFill>
                <a:latin typeface="Arial"/>
                <a:cs typeface="Arial"/>
              </a:rPr>
              <a:t>sur cette diapositive ainsi que la suivante</a:t>
            </a:r>
            <a:r>
              <a:rPr lang="fr-FR" altLang="fr-FR" sz="1200" b="1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fr-FR" altLang="fr-FR" sz="1200" b="1" dirty="0" smtClean="0">
                <a:solidFill>
                  <a:schemeClr val="tx1"/>
                </a:solidFill>
                <a:latin typeface="Arial"/>
                <a:cs typeface="Arial"/>
              </a:rPr>
              <a:t>les </a:t>
            </a:r>
            <a:r>
              <a:rPr lang="fr-FR" altLang="fr-FR" sz="1200" b="1" dirty="0">
                <a:solidFill>
                  <a:schemeClr val="tx1"/>
                </a:solidFill>
                <a:latin typeface="Arial"/>
                <a:cs typeface="Arial"/>
              </a:rPr>
              <a:t>étapes du cycle de </a:t>
            </a:r>
            <a:r>
              <a:rPr lang="fr-FR" altLang="fr-FR" sz="1200" b="1" dirty="0" smtClean="0">
                <a:solidFill>
                  <a:schemeClr val="tx1"/>
                </a:solidFill>
                <a:latin typeface="Arial"/>
                <a:cs typeface="Arial"/>
              </a:rPr>
              <a:t>développement du produit industriel que tu viens de présenter</a:t>
            </a:r>
            <a:r>
              <a:rPr lang="fr-FR" altLang="fr-FR" sz="1200" b="1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fr-FR" altLang="fr-FR" sz="1200" b="1" dirty="0" smtClean="0">
                <a:solidFill>
                  <a:schemeClr val="tx1"/>
                </a:solidFill>
                <a:latin typeface="Arial"/>
                <a:cs typeface="Arial"/>
              </a:rPr>
              <a:t>à la page précédente.</a:t>
            </a:r>
          </a:p>
          <a:p>
            <a:endParaRPr lang="fr-FR" altLang="fr-FR" sz="1200" dirty="0">
              <a:solidFill>
                <a:schemeClr val="tx1"/>
              </a:solidFill>
              <a:latin typeface="Arial"/>
              <a:cs typeface="Arial"/>
            </a:endParaRPr>
          </a:p>
          <a:p>
            <a:r>
              <a:rPr lang="fr-FR" altLang="fr-FR" sz="1200" dirty="0" smtClean="0">
                <a:solidFill>
                  <a:srgbClr val="585858"/>
                </a:solidFill>
                <a:latin typeface="Arial"/>
                <a:cs typeface="Arial"/>
              </a:rPr>
              <a:t>Pour t’y aider, </a:t>
            </a:r>
            <a:r>
              <a:rPr lang="fr-FR" altLang="fr-FR" sz="1200" dirty="0">
                <a:solidFill>
                  <a:srgbClr val="585858"/>
                </a:solidFill>
                <a:latin typeface="Arial"/>
                <a:cs typeface="Arial"/>
              </a:rPr>
              <a:t>v</a:t>
            </a:r>
            <a:r>
              <a:rPr lang="fr-FR" altLang="fr-FR" sz="1200" dirty="0" smtClean="0">
                <a:solidFill>
                  <a:srgbClr val="585858"/>
                </a:solidFill>
                <a:latin typeface="Arial"/>
                <a:cs typeface="Arial"/>
              </a:rPr>
              <a:t>oici un </a:t>
            </a:r>
            <a:r>
              <a:rPr lang="fr-FR" altLang="fr-FR" sz="1200" dirty="0">
                <a:solidFill>
                  <a:srgbClr val="585858"/>
                </a:solidFill>
                <a:latin typeface="Arial"/>
                <a:cs typeface="Arial"/>
              </a:rPr>
              <a:t>l</a:t>
            </a:r>
            <a:r>
              <a:rPr lang="fr-FR" altLang="fr-FR" sz="1200" dirty="0" smtClean="0">
                <a:solidFill>
                  <a:srgbClr val="585858"/>
                </a:solidFill>
                <a:latin typeface="Arial"/>
                <a:cs typeface="Arial"/>
              </a:rPr>
              <a:t>ien utile :</a:t>
            </a:r>
          </a:p>
          <a:p>
            <a:r>
              <a:rPr lang="fr-FR" altLang="fr-FR" sz="1200" dirty="0">
                <a:solidFill>
                  <a:srgbClr val="585858"/>
                </a:solidFill>
                <a:latin typeface="Arial"/>
                <a:cs typeface="Arial"/>
                <a:hlinkClick r:id="rId2"/>
              </a:rPr>
              <a:t>http://www.les-industries-technologiques.fr/industrie/le-cycle-de-vie-dun-produit</a:t>
            </a:r>
            <a:r>
              <a:rPr lang="fr-FR" altLang="fr-FR" sz="1200" dirty="0" smtClean="0">
                <a:solidFill>
                  <a:srgbClr val="585858"/>
                </a:solidFill>
                <a:latin typeface="Arial"/>
                <a:cs typeface="Arial"/>
                <a:hlinkClick r:id="rId2"/>
              </a:rPr>
              <a:t>/</a:t>
            </a:r>
            <a:endParaRPr lang="fr-FR" altLang="fr-FR" sz="1200" dirty="0" smtClean="0">
              <a:solidFill>
                <a:srgbClr val="585858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109371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numCol="1"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 numCol="1"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1640</TotalTime>
  <Words>1539</Words>
  <Application>Microsoft Macintosh PowerPoint</Application>
  <PresentationFormat>Présentation à l'écran (4:3)</PresentationFormat>
  <Paragraphs>225</Paragraphs>
  <Slides>16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7" baseType="lpstr">
      <vt:lpstr>Thème Office</vt:lpstr>
      <vt:lpstr>Les industries technologiques dans NOTRE région</vt:lpstr>
      <vt:lpstr>Comment faire ton exposé ?</vt:lpstr>
      <vt:lpstr>L’industrie, qu’est-ce que c’est ?</vt:lpstr>
      <vt:lpstr>Les industries technologiques regroupent 8 secteurs économiques</vt:lpstr>
      <vt:lpstr>Notre région</vt:lpstr>
      <vt:lpstr>Les secteurs des entreprises de … (entre ici le nom de ta région)</vt:lpstr>
      <vt:lpstr>3 entreprises industrielles de … (entre le nom de ta région)</vt:lpstr>
      <vt:lpstr>Les produits « made in (entre ici le nom de ta région) »</vt:lpstr>
      <vt:lpstr>Comment fait-on… ?</vt:lpstr>
      <vt:lpstr>Comment fait-on… ? (suite)</vt:lpstr>
      <vt:lpstr>Ce qu’il faut retenir</vt:lpstr>
      <vt:lpstr>Bilan</vt:lpstr>
      <vt:lpstr>Présentation PowerPoint</vt:lpstr>
      <vt:lpstr>Présentation PowerPoint</vt:lpstr>
      <vt:lpstr>Présentation PowerPoint</vt:lpstr>
      <vt:lpstr>Présentation PowerPoint</vt:lpstr>
    </vt:vector>
  </TitlesOfParts>
  <Company>Razsnediqhefl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 Renard</dc:creator>
  <cp:lastModifiedBy>Web Pédagogique</cp:lastModifiedBy>
  <cp:revision>136</cp:revision>
  <dcterms:created xsi:type="dcterms:W3CDTF">2015-12-16T11:52:03Z</dcterms:created>
  <dcterms:modified xsi:type="dcterms:W3CDTF">2016-07-27T14:20:49Z</dcterms:modified>
</cp:coreProperties>
</file>