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60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41EA2-DAD5-4975-B8A2-705148E16A0C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02E3D-9711-4C1C-A339-0509F1D2C81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633B-ECDD-4F83-8774-2C8B2FA9F8B8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F982-17E3-4DCF-BAF7-543C12D3A5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633B-ECDD-4F83-8774-2C8B2FA9F8B8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F982-17E3-4DCF-BAF7-543C12D3A5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633B-ECDD-4F83-8774-2C8B2FA9F8B8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F982-17E3-4DCF-BAF7-543C12D3A5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udent she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engage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1511300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7"/>
          <p:cNvGrpSpPr/>
          <p:nvPr userDrawn="1"/>
        </p:nvGrpSpPr>
        <p:grpSpPr>
          <a:xfrm>
            <a:off x="0" y="6504124"/>
            <a:ext cx="9144000" cy="353876"/>
            <a:chOff x="0" y="6525344"/>
            <a:chExt cx="9144000" cy="353876"/>
          </a:xfrm>
          <a:solidFill>
            <a:srgbClr val="006800"/>
          </a:solidFill>
        </p:grpSpPr>
        <p:sp>
          <p:nvSpPr>
            <p:cNvPr id="4" name="Rectangle 3"/>
            <p:cNvSpPr/>
            <p:nvPr/>
          </p:nvSpPr>
          <p:spPr>
            <a:xfrm rot="5400000">
              <a:off x="4395062" y="2130283"/>
              <a:ext cx="353875" cy="91440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" name="TextBox 6"/>
            <p:cNvSpPr txBox="1"/>
            <p:nvPr/>
          </p:nvSpPr>
          <p:spPr>
            <a:xfrm>
              <a:off x="6372200" y="6525344"/>
              <a:ext cx="2088232" cy="338554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dirty="0">
                  <a:solidFill>
                    <a:schemeClr val="bg1"/>
                  </a:solidFill>
                  <a:latin typeface="Century Gothic" pitchFamily="34" charset="0"/>
                  <a:cs typeface="+mn-cs"/>
                </a:rPr>
                <a:t>Fiches </a:t>
              </a:r>
              <a:r>
                <a:rPr lang="en-GB" sz="1600" dirty="0" err="1">
                  <a:solidFill>
                    <a:schemeClr val="bg1"/>
                  </a:solidFill>
                  <a:latin typeface="Century Gothic" pitchFamily="34" charset="0"/>
                  <a:cs typeface="+mn-cs"/>
                </a:rPr>
                <a:t>apprenants</a:t>
              </a:r>
              <a:endParaRPr lang="en-GB" sz="1600" dirty="0">
                <a:solidFill>
                  <a:schemeClr val="bg1"/>
                </a:solidFill>
                <a:latin typeface="Century Gothic" pitchFamily="34" charset="0"/>
                <a:cs typeface="+mn-cs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633B-ECDD-4F83-8774-2C8B2FA9F8B8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F982-17E3-4DCF-BAF7-543C12D3A5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633B-ECDD-4F83-8774-2C8B2FA9F8B8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F982-17E3-4DCF-BAF7-543C12D3A5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633B-ECDD-4F83-8774-2C8B2FA9F8B8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F982-17E3-4DCF-BAF7-543C12D3A5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633B-ECDD-4F83-8774-2C8B2FA9F8B8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F982-17E3-4DCF-BAF7-543C12D3A5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633B-ECDD-4F83-8774-2C8B2FA9F8B8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F982-17E3-4DCF-BAF7-543C12D3A5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633B-ECDD-4F83-8774-2C8B2FA9F8B8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F982-17E3-4DCF-BAF7-543C12D3A5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633B-ECDD-4F83-8774-2C8B2FA9F8B8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F982-17E3-4DCF-BAF7-543C12D3A5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633B-ECDD-4F83-8774-2C8B2FA9F8B8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F982-17E3-4DCF-BAF7-543C12D3A5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6633B-ECDD-4F83-8774-2C8B2FA9F8B8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2F982-17E3-4DCF-BAF7-543C12D3A59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Student sheet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99488" y="44450"/>
            <a:ext cx="50958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662113" y="338138"/>
            <a:ext cx="6948487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600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cs typeface="+mn-cs"/>
              </a:rPr>
              <a:t>Guide de </a:t>
            </a:r>
            <a:r>
              <a:rPr lang="en-GB" sz="2600" dirty="0" err="1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cs typeface="+mn-cs"/>
              </a:rPr>
              <a:t>réflexion </a:t>
            </a:r>
            <a:r>
              <a:rPr lang="en-GB" sz="2600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cs typeface="+mn-cs"/>
              </a:rPr>
              <a:t>: estimation des </a:t>
            </a:r>
            <a:r>
              <a:rPr lang="en-GB" sz="2600" dirty="0" err="1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cs typeface="+mn-cs"/>
              </a:rPr>
              <a:t>risques</a:t>
            </a:r>
            <a:endParaRPr lang="en-GB" sz="2600" dirty="0">
              <a:solidFill>
                <a:schemeClr val="accent6">
                  <a:lumMod val="75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5124" name="TextBox 12"/>
          <p:cNvSpPr txBox="1">
            <a:spLocks noChangeArrowheads="1"/>
          </p:cNvSpPr>
          <p:nvPr/>
        </p:nvSpPr>
        <p:spPr bwMode="auto">
          <a:xfrm>
            <a:off x="323850" y="5919788"/>
            <a:ext cx="14398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b="1">
                <a:latin typeface="Century Gothic" pitchFamily="34" charset="0"/>
              </a:rPr>
              <a:t>Score total pour les avantages</a:t>
            </a:r>
          </a:p>
        </p:txBody>
      </p:sp>
      <p:sp>
        <p:nvSpPr>
          <p:cNvPr id="5125" name="TextBox 14"/>
          <p:cNvSpPr txBox="1">
            <a:spLocks noChangeArrowheads="1"/>
          </p:cNvSpPr>
          <p:nvPr/>
        </p:nvSpPr>
        <p:spPr bwMode="auto">
          <a:xfrm>
            <a:off x="4787900" y="5919788"/>
            <a:ext cx="1368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b="1">
                <a:latin typeface="Century Gothic" pitchFamily="34" charset="0"/>
              </a:rPr>
              <a:t>Score total pour les risques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835696" y="5949280"/>
            <a:ext cx="2736304" cy="432048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129" name="TextBox 18"/>
          <p:cNvSpPr txBox="1">
            <a:spLocks noChangeArrowheads="1"/>
          </p:cNvSpPr>
          <p:nvPr/>
        </p:nvSpPr>
        <p:spPr bwMode="auto">
          <a:xfrm>
            <a:off x="1258888" y="817563"/>
            <a:ext cx="75612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>
                <a:latin typeface="Century Gothic" pitchFamily="34" charset="0"/>
              </a:rPr>
              <a:t>Utiliser les sources pour choisir deux avantages et deux risques inhérents à l’action. Ajouter les scores et comparer. Les avantages pèsent-ils plus lourds que les risques ?</a:t>
            </a:r>
          </a:p>
        </p:txBody>
      </p:sp>
      <p:sp>
        <p:nvSpPr>
          <p:cNvPr id="5130" name="TextBox 20"/>
          <p:cNvSpPr txBox="1">
            <a:spLocks noChangeArrowheads="1"/>
          </p:cNvSpPr>
          <p:nvPr/>
        </p:nvSpPr>
        <p:spPr bwMode="auto">
          <a:xfrm>
            <a:off x="7596188" y="0"/>
            <a:ext cx="10096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600">
                <a:latin typeface="Century Gothic" pitchFamily="34" charset="0"/>
              </a:rPr>
              <a:t>Fiche 1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179512" y="3693513"/>
          <a:ext cx="4392488" cy="20927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/>
                  </a:extLst>
                </a:gridCol>
                <a:gridCol w="2736304">
                  <a:extLst>
                    <a:ext uri="{9D8B030D-6E8A-4147-A177-3AD203B41FA5}"/>
                  </a:extLst>
                </a:gridCol>
              </a:tblGrid>
              <a:tr h="764372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 err="1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Avantage</a:t>
                      </a:r>
                      <a:endParaRPr lang="en-GB" sz="2000" b="1" i="0" dirty="0">
                        <a:solidFill>
                          <a:schemeClr val="bg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i="0" dirty="0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495586">
                <a:tc>
                  <a:txBody>
                    <a:bodyPr/>
                    <a:lstStyle/>
                    <a:p>
                      <a:r>
                        <a:rPr lang="en-GB" sz="1200" b="0" i="0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Poids</a:t>
                      </a:r>
                      <a:r>
                        <a:rPr lang="en-GB" sz="1200" b="0" i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de </a:t>
                      </a:r>
                      <a:r>
                        <a:rPr lang="en-GB" sz="1200" b="0" i="0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l'avantage</a:t>
                      </a:r>
                      <a:endParaRPr lang="en-GB" sz="1200" b="0" i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 </a:t>
                      </a:r>
                      <a:r>
                        <a:rPr lang="en-GB" sz="1400" b="0" i="0" baseline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 2   3   </a:t>
                      </a:r>
                      <a:endParaRPr lang="en-GB" sz="1400" b="0" i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  <a:tr h="468711">
                <a:tc>
                  <a:txBody>
                    <a:bodyPr/>
                    <a:lstStyle/>
                    <a:p>
                      <a:r>
                        <a:rPr lang="fr-FR" sz="1200" b="0" i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Probabilité que cela se produise</a:t>
                      </a:r>
                      <a:endParaRPr lang="en-GB" sz="1200" b="0" i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 </a:t>
                      </a:r>
                      <a:r>
                        <a:rPr lang="en-GB" sz="1400" b="0" i="0" baseline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 2   3   </a:t>
                      </a:r>
                      <a:endParaRPr lang="en-GB" sz="1400" b="0" i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  <a:tr h="364031">
                <a:tc>
                  <a:txBody>
                    <a:bodyPr/>
                    <a:lstStyle/>
                    <a:p>
                      <a:r>
                        <a:rPr lang="en-GB" sz="1200" b="0" i="0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Poids</a:t>
                      </a:r>
                      <a:r>
                        <a:rPr lang="en-GB" sz="1200" b="0" i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x </a:t>
                      </a:r>
                      <a:r>
                        <a:rPr lang="en-GB" sz="1200" b="0" i="0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probabilité</a:t>
                      </a:r>
                      <a:endParaRPr lang="en-GB" sz="1200" b="0" i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b="0" i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4644008" y="3687774"/>
          <a:ext cx="4320480" cy="211749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/>
                  </a:extLst>
                </a:gridCol>
                <a:gridCol w="2736304">
                  <a:extLst>
                    <a:ext uri="{9D8B030D-6E8A-4147-A177-3AD203B41FA5}"/>
                  </a:extLst>
                </a:gridCol>
              </a:tblGrid>
              <a:tr h="803935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 err="1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Risque</a:t>
                      </a:r>
                      <a:endParaRPr lang="en-GB" sz="2000" b="1" i="0" dirty="0">
                        <a:solidFill>
                          <a:schemeClr val="bg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i="0" dirty="0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471093">
                <a:tc>
                  <a:txBody>
                    <a:bodyPr/>
                    <a:lstStyle/>
                    <a:p>
                      <a:r>
                        <a:rPr lang="en-GB" sz="1200" b="0" i="0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Poids</a:t>
                      </a:r>
                      <a:r>
                        <a:rPr lang="en-GB" sz="1200" b="0" i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du </a:t>
                      </a:r>
                      <a:r>
                        <a:rPr lang="en-GB" sz="1200" b="0" i="0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risque</a:t>
                      </a:r>
                      <a:r>
                        <a:rPr lang="en-GB" sz="1200" b="0" i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(</a:t>
                      </a:r>
                      <a:r>
                        <a:rPr lang="en-GB" sz="1200" b="0" i="0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gravité</a:t>
                      </a:r>
                      <a:r>
                        <a:rPr lang="en-GB" sz="1200" b="0" i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 </a:t>
                      </a:r>
                      <a:r>
                        <a:rPr lang="en-GB" sz="1400" b="0" i="0" baseline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 2   3   </a:t>
                      </a:r>
                      <a:endParaRPr lang="en-GB" sz="1400" b="0" i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  <a:tr h="471093">
                <a:tc>
                  <a:txBody>
                    <a:bodyPr/>
                    <a:lstStyle/>
                    <a:p>
                      <a:r>
                        <a:rPr lang="fr-FR" sz="1200" b="0" i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Probabilité que cela se produise</a:t>
                      </a:r>
                      <a:endParaRPr lang="en-GB" sz="1200" b="0" i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 </a:t>
                      </a:r>
                      <a:r>
                        <a:rPr lang="en-GB" sz="1400" b="0" i="0" baseline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 2   3   </a:t>
                      </a:r>
                      <a:endParaRPr lang="en-GB" sz="1400" b="0" i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  <a:tr h="371369">
                <a:tc>
                  <a:txBody>
                    <a:bodyPr/>
                    <a:lstStyle/>
                    <a:p>
                      <a:r>
                        <a:rPr lang="en-GB" sz="1200" b="0" i="0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Poids</a:t>
                      </a:r>
                      <a:r>
                        <a:rPr lang="en-GB" sz="1200" b="0" i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x </a:t>
                      </a:r>
                      <a:r>
                        <a:rPr lang="en-GB" sz="1200" b="0" i="0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probabilité</a:t>
                      </a:r>
                      <a:endParaRPr lang="en-GB" sz="1200" b="0" i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i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6228184" y="5949280"/>
            <a:ext cx="2736304" cy="432048"/>
          </a:xfrm>
          <a:prstGeom prst="rect">
            <a:avLst/>
          </a:prstGeom>
          <a:noFill/>
          <a:ln>
            <a:solidFill>
              <a:srgbClr val="0068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79512" y="1417038"/>
          <a:ext cx="4392488" cy="20927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/>
                  </a:extLst>
                </a:gridCol>
                <a:gridCol w="2736304">
                  <a:extLst>
                    <a:ext uri="{9D8B030D-6E8A-4147-A177-3AD203B41FA5}"/>
                  </a:extLst>
                </a:gridCol>
              </a:tblGrid>
              <a:tr h="764372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 err="1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Avantage</a:t>
                      </a:r>
                      <a:endParaRPr lang="en-GB" sz="2000" b="1" i="0" dirty="0">
                        <a:solidFill>
                          <a:schemeClr val="bg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i="0" dirty="0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495586">
                <a:tc>
                  <a:txBody>
                    <a:bodyPr/>
                    <a:lstStyle/>
                    <a:p>
                      <a:r>
                        <a:rPr lang="en-GB" sz="1200" b="0" i="0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Poids</a:t>
                      </a:r>
                      <a:r>
                        <a:rPr lang="en-GB" sz="1200" b="0" i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de </a:t>
                      </a:r>
                      <a:r>
                        <a:rPr lang="en-GB" sz="1200" b="0" i="0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l'avantage</a:t>
                      </a:r>
                      <a:endParaRPr lang="en-GB" sz="1200" b="0" i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 </a:t>
                      </a:r>
                      <a:r>
                        <a:rPr lang="en-GB" sz="1400" b="0" i="0" baseline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 2   3   </a:t>
                      </a:r>
                      <a:endParaRPr lang="en-GB" sz="1400" b="0" i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  <a:tr h="468711">
                <a:tc>
                  <a:txBody>
                    <a:bodyPr/>
                    <a:lstStyle/>
                    <a:p>
                      <a:r>
                        <a:rPr lang="fr-FR" sz="1200" b="0" i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Probabilité que cela se produise</a:t>
                      </a:r>
                      <a:endParaRPr lang="en-GB" sz="1200" b="0" i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 </a:t>
                      </a:r>
                      <a:r>
                        <a:rPr lang="en-GB" sz="1400" b="0" i="0" baseline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 2   3   </a:t>
                      </a:r>
                      <a:endParaRPr lang="en-GB" sz="1400" b="0" i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  <a:tr h="364031">
                <a:tc>
                  <a:txBody>
                    <a:bodyPr/>
                    <a:lstStyle/>
                    <a:p>
                      <a:r>
                        <a:rPr lang="en-GB" sz="1200" b="0" i="0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Poids</a:t>
                      </a:r>
                      <a:r>
                        <a:rPr lang="en-GB" sz="1200" b="0" i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x </a:t>
                      </a:r>
                      <a:r>
                        <a:rPr lang="en-GB" sz="1200" b="0" i="0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probabilité</a:t>
                      </a:r>
                      <a:endParaRPr lang="en-GB" sz="1200" b="0" i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b="0" i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4644008" y="1411299"/>
          <a:ext cx="4320480" cy="211749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/>
                  </a:extLst>
                </a:gridCol>
                <a:gridCol w="2736304">
                  <a:extLst>
                    <a:ext uri="{9D8B030D-6E8A-4147-A177-3AD203B41FA5}"/>
                  </a:extLst>
                </a:gridCol>
              </a:tblGrid>
              <a:tr h="803935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 err="1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Risque</a:t>
                      </a:r>
                      <a:endParaRPr lang="en-GB" sz="2000" b="1" i="0" dirty="0">
                        <a:solidFill>
                          <a:schemeClr val="bg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i="0" dirty="0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471093">
                <a:tc>
                  <a:txBody>
                    <a:bodyPr/>
                    <a:lstStyle/>
                    <a:p>
                      <a:r>
                        <a:rPr lang="en-GB" sz="1200" b="0" i="0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Poids</a:t>
                      </a:r>
                      <a:r>
                        <a:rPr lang="en-GB" sz="1200" b="0" i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du </a:t>
                      </a:r>
                      <a:r>
                        <a:rPr lang="en-GB" sz="1200" b="0" i="0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risque</a:t>
                      </a:r>
                      <a:r>
                        <a:rPr lang="en-GB" sz="1200" b="0" i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(</a:t>
                      </a:r>
                      <a:r>
                        <a:rPr lang="en-GB" sz="1200" b="0" i="0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gravité</a:t>
                      </a:r>
                      <a:r>
                        <a:rPr lang="en-GB" sz="1200" b="0" i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 </a:t>
                      </a:r>
                      <a:r>
                        <a:rPr lang="en-GB" sz="1400" b="0" i="0" baseline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 2   3   </a:t>
                      </a:r>
                      <a:endParaRPr lang="en-GB" sz="1400" b="0" i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  <a:tr h="471093">
                <a:tc>
                  <a:txBody>
                    <a:bodyPr/>
                    <a:lstStyle/>
                    <a:p>
                      <a:r>
                        <a:rPr lang="fr-FR" sz="1200" b="0" i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Probabilité que cela se produise</a:t>
                      </a:r>
                      <a:endParaRPr lang="en-GB" sz="1200" b="0" i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 </a:t>
                      </a:r>
                      <a:r>
                        <a:rPr lang="en-GB" sz="1400" b="0" i="0" baseline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 2   3   </a:t>
                      </a:r>
                      <a:endParaRPr lang="en-GB" sz="1400" b="0" i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  <a:tr h="371369">
                <a:tc>
                  <a:txBody>
                    <a:bodyPr/>
                    <a:lstStyle/>
                    <a:p>
                      <a:r>
                        <a:rPr lang="en-GB" sz="1200" b="0" i="0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Poids</a:t>
                      </a:r>
                      <a:r>
                        <a:rPr lang="en-GB" sz="1200" b="0" i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x </a:t>
                      </a:r>
                      <a:r>
                        <a:rPr lang="en-GB" sz="1200" b="0" i="0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probabilité</a:t>
                      </a:r>
                      <a:endParaRPr lang="en-GB" sz="1200" b="0" i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i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Office PowerPoint</Application>
  <PresentationFormat>Affichage à l'écran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Meriem Fresson</dc:creator>
  <cp:lastModifiedBy>Meriem Fresson</cp:lastModifiedBy>
  <cp:revision>2</cp:revision>
  <dcterms:created xsi:type="dcterms:W3CDTF">2016-10-28T15:46:08Z</dcterms:created>
  <dcterms:modified xsi:type="dcterms:W3CDTF">2016-10-28T15:46:44Z</dcterms:modified>
</cp:coreProperties>
</file>