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0A763-2159-407E-8C07-FAAC1FC741D6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68B03-3870-4AB1-ACFB-599B73180D0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029549C-88BE-40BA-ACA2-8505484635DB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5A31990-7301-4838-B0FD-934AA0C4E3C4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udent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engage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1511300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7"/>
          <p:cNvGrpSpPr/>
          <p:nvPr userDrawn="1"/>
        </p:nvGrpSpPr>
        <p:grpSpPr>
          <a:xfrm>
            <a:off x="0" y="6525344"/>
            <a:ext cx="9144000" cy="353876"/>
            <a:chOff x="0" y="6525344"/>
            <a:chExt cx="9144000" cy="353876"/>
          </a:xfrm>
          <a:solidFill>
            <a:srgbClr val="FF9900"/>
          </a:solidFill>
        </p:grpSpPr>
        <p:sp>
          <p:nvSpPr>
            <p:cNvPr id="4" name="Rectangle 3"/>
            <p:cNvSpPr/>
            <p:nvPr/>
          </p:nvSpPr>
          <p:spPr>
            <a:xfrm rot="5400000">
              <a:off x="4395062" y="2130283"/>
              <a:ext cx="353875" cy="914400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TextBox 6"/>
            <p:cNvSpPr txBox="1"/>
            <p:nvPr/>
          </p:nvSpPr>
          <p:spPr>
            <a:xfrm>
              <a:off x="6876256" y="6525344"/>
              <a:ext cx="2088232" cy="338554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dirty="0">
                  <a:solidFill>
                    <a:schemeClr val="bg1"/>
                  </a:solidFill>
                  <a:latin typeface="Century Gothic" pitchFamily="34" charset="0"/>
                  <a:cs typeface="+mn-cs"/>
                </a:rPr>
                <a:t>Fiches </a:t>
              </a:r>
              <a:r>
                <a:rPr lang="en-GB" sz="1600" dirty="0" err="1">
                  <a:solidFill>
                    <a:schemeClr val="bg1"/>
                  </a:solidFill>
                  <a:latin typeface="Century Gothic" pitchFamily="34" charset="0"/>
                  <a:cs typeface="+mn-cs"/>
                </a:rPr>
                <a:t>apprenants</a:t>
              </a:r>
              <a:endParaRPr lang="en-GB" sz="1600" dirty="0">
                <a:solidFill>
                  <a:schemeClr val="bg1"/>
                </a:solidFill>
                <a:latin typeface="Century Gothic" pitchFamily="34" charset="0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1"/>
          <p:cNvSpPr txBox="1">
            <a:spLocks noChangeArrowheads="1"/>
          </p:cNvSpPr>
          <p:nvPr/>
        </p:nvSpPr>
        <p:spPr bwMode="auto">
          <a:xfrm>
            <a:off x="2124075" y="-111125"/>
            <a:ext cx="56880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>
                <a:latin typeface="Century Gothic" pitchFamily="34" charset="0"/>
              </a:rPr>
              <a:t>Analyser les schémas : diagrammes en bâtons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27313" y="1968500"/>
            <a:ext cx="6265862" cy="9842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chemeClr val="bg1">
                <a:lumMod val="65000"/>
                <a:alpha val="40000"/>
              </a:scheme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Décrire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ce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que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montre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le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diagramme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en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une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phrase.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Mettre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le nom des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deux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variables.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1200" i="1" dirty="0">
                <a:latin typeface="Century Gothic" pitchFamily="34" charset="0"/>
                <a:cs typeface="+mn-cs"/>
              </a:rPr>
              <a:t>Le/la </a:t>
            </a:r>
            <a:r>
              <a:rPr lang="en-GB" sz="1200" i="1" dirty="0">
                <a:solidFill>
                  <a:srgbClr val="FF9900"/>
                </a:solidFill>
                <a:latin typeface="Century Gothic" pitchFamily="34" charset="0"/>
                <a:cs typeface="+mn-cs"/>
              </a:rPr>
              <a:t>_____________________________</a:t>
            </a:r>
            <a:r>
              <a:rPr lang="en-GB" sz="1200" i="1" dirty="0">
                <a:latin typeface="Century Gothic" pitchFamily="34" charset="0"/>
                <a:cs typeface="+mn-cs"/>
              </a:rPr>
              <a:t>  </a:t>
            </a:r>
            <a:r>
              <a:rPr lang="en-GB" sz="1200" i="1" dirty="0" err="1">
                <a:latin typeface="Century Gothic" pitchFamily="34" charset="0"/>
                <a:cs typeface="+mn-cs"/>
              </a:rPr>
              <a:t>était</a:t>
            </a:r>
            <a:r>
              <a:rPr lang="en-GB" sz="1200" i="1" dirty="0">
                <a:latin typeface="Century Gothic" pitchFamily="34" charset="0"/>
                <a:cs typeface="+mn-cs"/>
              </a:rPr>
              <a:t> plus grand/e </a:t>
            </a:r>
            <a:r>
              <a:rPr lang="en-GB" sz="1200" i="1" dirty="0" err="1">
                <a:latin typeface="Century Gothic" pitchFamily="34" charset="0"/>
                <a:cs typeface="+mn-cs"/>
              </a:rPr>
              <a:t>quand</a:t>
            </a:r>
            <a:r>
              <a:rPr lang="en-GB" sz="1200" i="1" dirty="0">
                <a:latin typeface="Century Gothic" pitchFamily="34" charset="0"/>
                <a:cs typeface="+mn-cs"/>
              </a:rPr>
              <a:t> le film CNF a </a:t>
            </a:r>
            <a:r>
              <a:rPr lang="en-GB" sz="1200" i="1" dirty="0" err="1">
                <a:latin typeface="Century Gothic" pitchFamily="34" charset="0"/>
                <a:cs typeface="+mn-cs"/>
              </a:rPr>
              <a:t>été</a:t>
            </a:r>
            <a:r>
              <a:rPr lang="en-GB" sz="1200" i="1" dirty="0">
                <a:latin typeface="Century Gothic" pitchFamily="34" charset="0"/>
                <a:cs typeface="+mn-cs"/>
              </a:rPr>
              <a:t> </a:t>
            </a:r>
            <a:r>
              <a:rPr lang="en-GB" sz="1200" i="1" dirty="0" err="1">
                <a:latin typeface="Century Gothic" pitchFamily="34" charset="0"/>
                <a:cs typeface="+mn-cs"/>
              </a:rPr>
              <a:t>traité</a:t>
            </a:r>
            <a:r>
              <a:rPr lang="en-GB" sz="1200" i="1" dirty="0">
                <a:latin typeface="Century Gothic" pitchFamily="34" charset="0"/>
                <a:cs typeface="+mn-cs"/>
              </a:rPr>
              <a:t> avec le champignon  </a:t>
            </a:r>
            <a:r>
              <a:rPr lang="en-GB" sz="1200" dirty="0">
                <a:solidFill>
                  <a:srgbClr val="FF9900"/>
                </a:solidFill>
                <a:latin typeface="Century Gothic" pitchFamily="34" charset="0"/>
                <a:cs typeface="+mn-cs"/>
              </a:rPr>
              <a:t>______________________________</a:t>
            </a:r>
            <a:endParaRPr lang="en-GB" sz="800" dirty="0">
              <a:latin typeface="Century Gothic" pitchFamily="34" charset="0"/>
              <a:cs typeface="+mn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356100" y="482600"/>
            <a:ext cx="4103688" cy="33655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Utiliser avec les sources circuit </a:t>
            </a:r>
            <a:r>
              <a:rPr lang="en-GB" sz="1600" b="1" dirty="0" err="1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imprimé</a:t>
            </a:r>
            <a:endParaRPr lang="en-GB" sz="1600" b="1" dirty="0">
              <a:solidFill>
                <a:schemeClr val="bg1"/>
              </a:solidFill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17788" y="927100"/>
            <a:ext cx="6264275" cy="908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chemeClr val="bg1">
                <a:lumMod val="65000"/>
                <a:alpha val="40000"/>
              </a:scheme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latin typeface="Century Gothic" pitchFamily="34" charset="0"/>
                <a:cs typeface="+mn-cs"/>
              </a:rPr>
              <a:t>Premier </a:t>
            </a:r>
            <a:r>
              <a:rPr lang="en-GB" sz="1200" b="1" dirty="0" err="1">
                <a:latin typeface="Century Gothic" pitchFamily="34" charset="0"/>
                <a:cs typeface="+mn-cs"/>
              </a:rPr>
              <a:t>diagramme</a:t>
            </a:r>
            <a:endParaRPr lang="en-GB" sz="1200" b="1" dirty="0">
              <a:latin typeface="Century Gothic" pitchFamily="34" charset="0"/>
              <a:cs typeface="+mn-cs"/>
            </a:endParaRPr>
          </a:p>
          <a:p>
            <a:pPr marL="174625" indent="-174625" fontAlgn="auto">
              <a:spcBef>
                <a:spcPts val="0"/>
              </a:spcBef>
              <a:spcAft>
                <a:spcPts val="0"/>
              </a:spcAft>
              <a:buClr>
                <a:srgbClr val="28A046"/>
              </a:buClr>
              <a:buFont typeface="Wingdings 2" pitchFamily="18" charset="2"/>
              <a:buChar char=""/>
              <a:defRPr/>
            </a:pPr>
            <a:r>
              <a:rPr lang="en-GB" sz="1200" dirty="0">
                <a:latin typeface="Century Gothic" pitchFamily="34" charset="0"/>
                <a:cs typeface="+mn-cs"/>
              </a:rPr>
              <a:t>La variable </a:t>
            </a:r>
            <a:r>
              <a:rPr lang="en-GB" sz="1200" dirty="0" err="1">
                <a:latin typeface="Century Gothic" pitchFamily="34" charset="0"/>
                <a:cs typeface="+mn-cs"/>
              </a:rPr>
              <a:t>indépendante</a:t>
            </a:r>
            <a:r>
              <a:rPr lang="en-GB" sz="1200" dirty="0">
                <a:latin typeface="Century Gothic" pitchFamily="34" charset="0"/>
                <a:cs typeface="+mn-cs"/>
              </a:rPr>
              <a:t> (axe des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28A046"/>
              </a:buClr>
              <a:defRPr/>
            </a:pPr>
            <a:r>
              <a:rPr lang="en-GB" sz="1200" dirty="0">
                <a:latin typeface="Century Gothic" pitchFamily="34" charset="0"/>
                <a:cs typeface="+mn-cs"/>
              </a:rPr>
              <a:t>    x) </a:t>
            </a:r>
            <a:r>
              <a:rPr lang="en-GB" sz="1200" dirty="0" err="1">
                <a:latin typeface="Century Gothic" pitchFamily="34" charset="0"/>
                <a:cs typeface="+mn-cs"/>
              </a:rPr>
              <a:t>est</a:t>
            </a:r>
            <a:endParaRPr lang="en-GB" sz="1200" dirty="0">
              <a:latin typeface="Century Gothic" pitchFamily="34" charset="0"/>
              <a:cs typeface="+mn-cs"/>
            </a:endParaRPr>
          </a:p>
          <a:p>
            <a:pPr marL="174625" indent="-174625" fontAlgn="auto">
              <a:spcBef>
                <a:spcPts val="600"/>
              </a:spcBef>
              <a:spcAft>
                <a:spcPts val="0"/>
              </a:spcAft>
              <a:buClr>
                <a:srgbClr val="28A046"/>
              </a:buClr>
              <a:defRPr/>
            </a:pPr>
            <a:r>
              <a:rPr lang="en-GB" sz="1200" dirty="0">
                <a:latin typeface="Century Gothic" pitchFamily="34" charset="0"/>
                <a:cs typeface="+mn-cs"/>
              </a:rPr>
              <a:t> 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627313" y="3098800"/>
            <a:ext cx="6265862" cy="908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chemeClr val="bg1">
                <a:lumMod val="65000"/>
                <a:alpha val="40000"/>
              </a:scheme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Ajouter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des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valeurs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pour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illustrer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les differences.</a:t>
            </a:r>
            <a:endParaRPr lang="en-GB" sz="1200" dirty="0">
              <a:latin typeface="Century Gothic" pitchFamily="34" charset="0"/>
              <a:cs typeface="+mn-cs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1200" i="1" dirty="0">
                <a:latin typeface="Century Gothic" pitchFamily="34" charset="0"/>
                <a:cs typeface="+mn-cs"/>
              </a:rPr>
              <a:t>La </a:t>
            </a:r>
            <a:r>
              <a:rPr lang="en-GB" sz="1200" i="1" dirty="0" err="1">
                <a:latin typeface="Century Gothic" pitchFamily="34" charset="0"/>
                <a:cs typeface="+mn-cs"/>
              </a:rPr>
              <a:t>perte</a:t>
            </a:r>
            <a:r>
              <a:rPr lang="en-GB" sz="1200" i="1" dirty="0">
                <a:latin typeface="Century Gothic" pitchFamily="34" charset="0"/>
                <a:cs typeface="+mn-cs"/>
              </a:rPr>
              <a:t> de masse </a:t>
            </a:r>
            <a:r>
              <a:rPr lang="en-GB" sz="1200" i="1" dirty="0" err="1">
                <a:latin typeface="Century Gothic" pitchFamily="34" charset="0"/>
                <a:cs typeface="+mn-cs"/>
              </a:rPr>
              <a:t>était</a:t>
            </a:r>
            <a:r>
              <a:rPr lang="en-GB" sz="1200" i="1" dirty="0">
                <a:solidFill>
                  <a:srgbClr val="FF9900"/>
                </a:solidFill>
                <a:latin typeface="Century Gothic" pitchFamily="34" charset="0"/>
                <a:cs typeface="+mn-cs"/>
              </a:rPr>
              <a:t>________</a:t>
            </a:r>
            <a:r>
              <a:rPr lang="en-GB" sz="1200" i="1" dirty="0">
                <a:latin typeface="Century Gothic" pitchFamily="34" charset="0"/>
                <a:cs typeface="+mn-cs"/>
              </a:rPr>
              <a:t>% </a:t>
            </a:r>
            <a:r>
              <a:rPr lang="en-GB" sz="1200" i="1" dirty="0" err="1">
                <a:latin typeface="Century Gothic" pitchFamily="34" charset="0"/>
                <a:cs typeface="+mn-cs"/>
              </a:rPr>
              <a:t>quand</a:t>
            </a:r>
            <a:r>
              <a:rPr lang="en-GB" sz="1200" i="1" dirty="0">
                <a:latin typeface="Century Gothic" pitchFamily="34" charset="0"/>
                <a:cs typeface="+mn-cs"/>
              </a:rPr>
              <a:t> le papier CNF a </a:t>
            </a:r>
            <a:r>
              <a:rPr lang="en-GB" sz="1200" i="1" dirty="0" err="1">
                <a:latin typeface="Century Gothic" pitchFamily="34" charset="0"/>
                <a:cs typeface="+mn-cs"/>
              </a:rPr>
              <a:t>été</a:t>
            </a:r>
            <a:r>
              <a:rPr lang="en-GB" sz="1200" i="1" dirty="0">
                <a:latin typeface="Century Gothic" pitchFamily="34" charset="0"/>
                <a:cs typeface="+mn-cs"/>
              </a:rPr>
              <a:t> </a:t>
            </a:r>
            <a:r>
              <a:rPr lang="en-GB" sz="1200" i="1" dirty="0" err="1">
                <a:latin typeface="Century Gothic" pitchFamily="34" charset="0"/>
                <a:cs typeface="+mn-cs"/>
              </a:rPr>
              <a:t>traité</a:t>
            </a:r>
            <a:r>
              <a:rPr lang="en-GB" sz="1200" i="1" dirty="0">
                <a:latin typeface="Century Gothic" pitchFamily="34" charset="0"/>
                <a:cs typeface="+mn-cs"/>
              </a:rPr>
              <a:t> avec le champignon P. Placenta, et </a:t>
            </a:r>
            <a:r>
              <a:rPr lang="en-GB" sz="1200" i="1" dirty="0">
                <a:solidFill>
                  <a:srgbClr val="FF9900"/>
                </a:solidFill>
                <a:latin typeface="Century Gothic" pitchFamily="34" charset="0"/>
                <a:cs typeface="+mn-cs"/>
              </a:rPr>
              <a:t>_______</a:t>
            </a:r>
            <a:r>
              <a:rPr lang="en-GB" sz="1200" i="1" dirty="0">
                <a:latin typeface="Century Gothic" pitchFamily="34" charset="0"/>
                <a:cs typeface="+mn-cs"/>
              </a:rPr>
              <a:t>% </a:t>
            </a:r>
            <a:r>
              <a:rPr lang="en-GB" sz="1200" i="1" dirty="0" err="1">
                <a:latin typeface="Century Gothic" pitchFamily="34" charset="0"/>
                <a:cs typeface="+mn-cs"/>
              </a:rPr>
              <a:t>quand</a:t>
            </a:r>
            <a:r>
              <a:rPr lang="en-GB" sz="1200" i="1" dirty="0">
                <a:latin typeface="Century Gothic" pitchFamily="34" charset="0"/>
                <a:cs typeface="+mn-cs"/>
              </a:rPr>
              <a:t> le papier CNF a </a:t>
            </a:r>
            <a:r>
              <a:rPr lang="en-GB" sz="1200" i="1" dirty="0" err="1">
                <a:latin typeface="Century Gothic" pitchFamily="34" charset="0"/>
                <a:cs typeface="+mn-cs"/>
              </a:rPr>
              <a:t>été</a:t>
            </a:r>
            <a:r>
              <a:rPr lang="en-GB" sz="1200" i="1" dirty="0">
                <a:latin typeface="Century Gothic" pitchFamily="34" charset="0"/>
                <a:cs typeface="+mn-cs"/>
              </a:rPr>
              <a:t> </a:t>
            </a:r>
            <a:r>
              <a:rPr lang="en-GB" sz="1200" i="1" dirty="0" err="1">
                <a:latin typeface="Century Gothic" pitchFamily="34" charset="0"/>
                <a:cs typeface="+mn-cs"/>
              </a:rPr>
              <a:t>traité</a:t>
            </a:r>
            <a:r>
              <a:rPr lang="en-GB" sz="1200" i="1" dirty="0">
                <a:latin typeface="Century Gothic" pitchFamily="34" charset="0"/>
                <a:cs typeface="+mn-cs"/>
              </a:rPr>
              <a:t> avec le P. </a:t>
            </a:r>
            <a:r>
              <a:rPr lang="en-GB" sz="1200" i="1" dirty="0" err="1">
                <a:latin typeface="Century Gothic" pitchFamily="34" charset="0"/>
                <a:cs typeface="+mn-cs"/>
              </a:rPr>
              <a:t>Chrysosporium</a:t>
            </a:r>
            <a:r>
              <a:rPr lang="en-GB" sz="1200" dirty="0">
                <a:latin typeface="Century Gothic" pitchFamily="34" charset="0"/>
                <a:cs typeface="+mn-cs"/>
              </a:rPr>
              <a:t>.</a:t>
            </a:r>
            <a:endParaRPr lang="en-GB" sz="1400" dirty="0">
              <a:latin typeface="Century Gothic" pitchFamily="34" charset="0"/>
              <a:cs typeface="+mn-c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627313" y="4167188"/>
            <a:ext cx="6265862" cy="908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chemeClr val="bg1">
                <a:lumMod val="65000"/>
                <a:alpha val="40000"/>
              </a:scheme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Dire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si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une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donnée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est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tant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de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fois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supérieure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à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une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autre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.</a:t>
            </a:r>
            <a:endParaRPr lang="en-GB" sz="1200" b="1" dirty="0">
              <a:solidFill>
                <a:schemeClr val="accent3">
                  <a:lumMod val="75000"/>
                </a:schemeClr>
              </a:solidFill>
              <a:latin typeface="Century Gothic" pitchFamily="34" charset="0"/>
              <a:cs typeface="+mn-cs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1200" i="1" dirty="0">
                <a:latin typeface="Century Gothic" pitchFamily="34" charset="0"/>
                <a:cs typeface="+mn-cs"/>
              </a:rPr>
              <a:t>La </a:t>
            </a:r>
            <a:r>
              <a:rPr lang="en-GB" sz="1200" i="1" dirty="0" err="1">
                <a:latin typeface="Century Gothic" pitchFamily="34" charset="0"/>
                <a:cs typeface="+mn-cs"/>
              </a:rPr>
              <a:t>perte</a:t>
            </a:r>
            <a:r>
              <a:rPr lang="en-GB" sz="1200" i="1" dirty="0">
                <a:latin typeface="Century Gothic" pitchFamily="34" charset="0"/>
                <a:cs typeface="+mn-cs"/>
              </a:rPr>
              <a:t> de masse </a:t>
            </a:r>
            <a:r>
              <a:rPr lang="en-GB" sz="1200" i="1" dirty="0" err="1">
                <a:latin typeface="Century Gothic" pitchFamily="34" charset="0"/>
                <a:cs typeface="+mn-cs"/>
              </a:rPr>
              <a:t>était</a:t>
            </a:r>
            <a:r>
              <a:rPr lang="en-GB" sz="1200" i="1" dirty="0">
                <a:solidFill>
                  <a:srgbClr val="FF9900"/>
                </a:solidFill>
                <a:latin typeface="Century Gothic" pitchFamily="34" charset="0"/>
                <a:cs typeface="+mn-cs"/>
              </a:rPr>
              <a:t>_____________________</a:t>
            </a:r>
            <a:r>
              <a:rPr lang="en-GB" sz="1200" i="1" dirty="0">
                <a:latin typeface="Century Gothic" pitchFamily="34" charset="0"/>
                <a:cs typeface="+mn-cs"/>
              </a:rPr>
              <a:t> </a:t>
            </a:r>
            <a:r>
              <a:rPr lang="en-GB" sz="1200" i="1" dirty="0" err="1">
                <a:latin typeface="Century Gothic" pitchFamily="34" charset="0"/>
                <a:cs typeface="+mn-cs"/>
              </a:rPr>
              <a:t>quand</a:t>
            </a:r>
            <a:r>
              <a:rPr lang="en-GB" sz="1200" i="1" dirty="0">
                <a:latin typeface="Century Gothic" pitchFamily="34" charset="0"/>
                <a:cs typeface="+mn-cs"/>
              </a:rPr>
              <a:t> le papier CNF a </a:t>
            </a:r>
            <a:r>
              <a:rPr lang="en-GB" sz="1200" i="1" dirty="0" err="1">
                <a:latin typeface="Century Gothic" pitchFamily="34" charset="0"/>
                <a:cs typeface="+mn-cs"/>
              </a:rPr>
              <a:t>été</a:t>
            </a:r>
            <a:r>
              <a:rPr lang="en-GB" sz="1200" i="1" dirty="0">
                <a:latin typeface="Century Gothic" pitchFamily="34" charset="0"/>
                <a:cs typeface="+mn-cs"/>
              </a:rPr>
              <a:t> </a:t>
            </a:r>
            <a:r>
              <a:rPr lang="en-GB" sz="1200" i="1" dirty="0" err="1">
                <a:latin typeface="Century Gothic" pitchFamily="34" charset="0"/>
                <a:cs typeface="+mn-cs"/>
              </a:rPr>
              <a:t>traité</a:t>
            </a:r>
            <a:r>
              <a:rPr lang="en-GB" sz="1200" i="1" dirty="0">
                <a:latin typeface="Century Gothic" pitchFamily="34" charset="0"/>
                <a:cs typeface="+mn-cs"/>
              </a:rPr>
              <a:t> avec le champignon P. placenta par rapport au </a:t>
            </a:r>
            <a:r>
              <a:rPr lang="en-GB" sz="1200" i="1" dirty="0" err="1">
                <a:latin typeface="Century Gothic" pitchFamily="34" charset="0"/>
                <a:cs typeface="+mn-cs"/>
              </a:rPr>
              <a:t>traitement</a:t>
            </a:r>
            <a:r>
              <a:rPr lang="en-GB" sz="1200" i="1" dirty="0">
                <a:latin typeface="Century Gothic" pitchFamily="34" charset="0"/>
                <a:cs typeface="+mn-cs"/>
              </a:rPr>
              <a:t> avec le champignon P. </a:t>
            </a:r>
            <a:r>
              <a:rPr lang="en-GB" sz="1200" i="1" dirty="0" err="1">
                <a:latin typeface="Century Gothic" pitchFamily="34" charset="0"/>
                <a:cs typeface="+mn-cs"/>
              </a:rPr>
              <a:t>Chrysosporium</a:t>
            </a:r>
            <a:r>
              <a:rPr lang="en-GB" sz="1200" dirty="0">
                <a:latin typeface="Century Gothic" pitchFamily="34" charset="0"/>
                <a:cs typeface="+mn-cs"/>
              </a:rPr>
              <a:t>.</a:t>
            </a:r>
            <a:endParaRPr lang="en-GB" sz="1400" dirty="0">
              <a:latin typeface="Century Gothic" pitchFamily="34" charset="0"/>
              <a:cs typeface="+mn-c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617788" y="5237163"/>
            <a:ext cx="6264275" cy="1246187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chemeClr val="bg1">
                <a:lumMod val="65000"/>
                <a:alpha val="40000"/>
              </a:scheme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Si possible, utiliser les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idées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scientifiques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pour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trouver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des raisons derrière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ces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differences.</a:t>
            </a:r>
            <a:endParaRPr lang="en-GB" sz="1200" b="1" dirty="0">
              <a:solidFill>
                <a:schemeClr val="accent3">
                  <a:lumMod val="75000"/>
                </a:schemeClr>
              </a:solidFill>
              <a:latin typeface="Century Gothic" pitchFamily="34" charset="0"/>
              <a:cs typeface="+mn-cs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200" i="1" dirty="0">
                <a:latin typeface="Century Gothic" pitchFamily="34" charset="0"/>
                <a:cs typeface="+mn-cs"/>
              </a:rPr>
              <a:t>La </a:t>
            </a:r>
            <a:r>
              <a:rPr lang="en-GB" sz="1200" i="1" dirty="0" err="1">
                <a:latin typeface="Century Gothic" pitchFamily="34" charset="0"/>
                <a:cs typeface="+mn-cs"/>
              </a:rPr>
              <a:t>perte</a:t>
            </a:r>
            <a:r>
              <a:rPr lang="en-GB" sz="1200" i="1" dirty="0">
                <a:latin typeface="Century Gothic" pitchFamily="34" charset="0"/>
                <a:cs typeface="+mn-cs"/>
              </a:rPr>
              <a:t> de masse </a:t>
            </a:r>
            <a:r>
              <a:rPr lang="en-GB" sz="1200" i="1" dirty="0" err="1">
                <a:latin typeface="Century Gothic" pitchFamily="34" charset="0"/>
                <a:cs typeface="+mn-cs"/>
              </a:rPr>
              <a:t>était</a:t>
            </a:r>
            <a:r>
              <a:rPr lang="en-GB" sz="1200" i="1" dirty="0">
                <a:latin typeface="Century Gothic" pitchFamily="34" charset="0"/>
                <a:cs typeface="+mn-cs"/>
              </a:rPr>
              <a:t> plus </a:t>
            </a:r>
            <a:r>
              <a:rPr lang="en-GB" sz="1200" i="1" dirty="0" err="1">
                <a:latin typeface="Century Gothic" pitchFamily="34" charset="0"/>
                <a:cs typeface="+mn-cs"/>
              </a:rPr>
              <a:t>grande</a:t>
            </a:r>
            <a:r>
              <a:rPr lang="en-GB" sz="1200" i="1" dirty="0">
                <a:latin typeface="Century Gothic" pitchFamily="34" charset="0"/>
                <a:cs typeface="+mn-cs"/>
              </a:rPr>
              <a:t> avec le champignon P. </a:t>
            </a:r>
            <a:r>
              <a:rPr lang="en-GB" sz="1200" i="1" dirty="0" err="1">
                <a:latin typeface="Century Gothic" pitchFamily="34" charset="0"/>
                <a:cs typeface="+mn-cs"/>
              </a:rPr>
              <a:t>chrysosporium</a:t>
            </a:r>
            <a:r>
              <a:rPr lang="en-GB" sz="1200" i="1" dirty="0">
                <a:latin typeface="Century Gothic" pitchFamily="34" charset="0"/>
                <a:cs typeface="+mn-cs"/>
              </a:rPr>
              <a:t> </a:t>
            </a:r>
            <a:r>
              <a:rPr lang="en-GB" sz="1200" i="1" dirty="0" err="1">
                <a:latin typeface="Century Gothic" pitchFamily="34" charset="0"/>
                <a:cs typeface="+mn-cs"/>
              </a:rPr>
              <a:t>parce</a:t>
            </a:r>
            <a:r>
              <a:rPr lang="en-GB" sz="1200" i="1" dirty="0">
                <a:latin typeface="Century Gothic" pitchFamily="34" charset="0"/>
                <a:cs typeface="+mn-cs"/>
              </a:rPr>
              <a:t> que...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endParaRPr lang="en-GB" sz="1200" dirty="0">
              <a:latin typeface="Century Gothic" pitchFamily="34" charset="0"/>
              <a:cs typeface="+mn-cs"/>
            </a:endParaRPr>
          </a:p>
        </p:txBody>
      </p:sp>
      <p:sp>
        <p:nvSpPr>
          <p:cNvPr id="39" name="Down Arrow 38"/>
          <p:cNvSpPr/>
          <p:nvPr/>
        </p:nvSpPr>
        <p:spPr>
          <a:xfrm>
            <a:off x="1150938" y="1557338"/>
            <a:ext cx="720725" cy="647700"/>
          </a:xfrm>
          <a:prstGeom prst="downArrow">
            <a:avLst/>
          </a:prstGeom>
          <a:solidFill>
            <a:srgbClr val="FF99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0250" name="Picture 42" descr="Student sheets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99488" y="44450"/>
            <a:ext cx="50958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1" name="TextBox 43"/>
          <p:cNvSpPr txBox="1">
            <a:spLocks noChangeArrowheads="1"/>
          </p:cNvSpPr>
          <p:nvPr/>
        </p:nvSpPr>
        <p:spPr bwMode="auto">
          <a:xfrm>
            <a:off x="7524750" y="0"/>
            <a:ext cx="10810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600">
                <a:latin typeface="Century Gothic" pitchFamily="34" charset="0"/>
              </a:rPr>
              <a:t>Fiche 3a</a:t>
            </a:r>
          </a:p>
        </p:txBody>
      </p:sp>
      <p:sp>
        <p:nvSpPr>
          <p:cNvPr id="22" name="Down Arrow 21"/>
          <p:cNvSpPr/>
          <p:nvPr/>
        </p:nvSpPr>
        <p:spPr>
          <a:xfrm>
            <a:off x="1150938" y="2636838"/>
            <a:ext cx="720725" cy="647700"/>
          </a:xfrm>
          <a:prstGeom prst="downArrow">
            <a:avLst/>
          </a:prstGeom>
          <a:solidFill>
            <a:srgbClr val="FF99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4" name="Down Arrow 23"/>
          <p:cNvSpPr/>
          <p:nvPr/>
        </p:nvSpPr>
        <p:spPr>
          <a:xfrm>
            <a:off x="1150938" y="3860800"/>
            <a:ext cx="720725" cy="647700"/>
          </a:xfrm>
          <a:prstGeom prst="downArrow">
            <a:avLst/>
          </a:prstGeom>
          <a:solidFill>
            <a:srgbClr val="FF99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7" name="Down Arrow 26"/>
          <p:cNvSpPr/>
          <p:nvPr/>
        </p:nvSpPr>
        <p:spPr>
          <a:xfrm>
            <a:off x="1150938" y="5013325"/>
            <a:ext cx="720725" cy="647700"/>
          </a:xfrm>
          <a:prstGeom prst="downArrow">
            <a:avLst/>
          </a:prstGeom>
          <a:solidFill>
            <a:srgbClr val="FF99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55" name="TextBox 31"/>
          <p:cNvSpPr txBox="1">
            <a:spLocks noChangeArrowheads="1"/>
          </p:cNvSpPr>
          <p:nvPr/>
        </p:nvSpPr>
        <p:spPr bwMode="auto">
          <a:xfrm>
            <a:off x="468313" y="4724400"/>
            <a:ext cx="2087562" cy="307975"/>
          </a:xfrm>
          <a:prstGeom prst="rect">
            <a:avLst/>
          </a:prstGeom>
          <a:solidFill>
            <a:srgbClr val="28A046"/>
          </a:solidFill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b="1">
                <a:solidFill>
                  <a:schemeClr val="bg1"/>
                </a:solidFill>
                <a:latin typeface="Century Gothic" pitchFamily="34" charset="0"/>
              </a:rPr>
              <a:t>Comparer les chiffres</a:t>
            </a:r>
          </a:p>
        </p:txBody>
      </p:sp>
      <p:sp>
        <p:nvSpPr>
          <p:cNvPr id="10256" name="TextBox 33"/>
          <p:cNvSpPr txBox="1">
            <a:spLocks noChangeArrowheads="1"/>
          </p:cNvSpPr>
          <p:nvPr/>
        </p:nvSpPr>
        <p:spPr bwMode="auto">
          <a:xfrm>
            <a:off x="468313" y="5876925"/>
            <a:ext cx="2087562" cy="307975"/>
          </a:xfrm>
          <a:prstGeom prst="rect">
            <a:avLst/>
          </a:prstGeom>
          <a:solidFill>
            <a:srgbClr val="28A046"/>
          </a:solidFill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b="1">
                <a:solidFill>
                  <a:schemeClr val="bg1"/>
                </a:solidFill>
                <a:latin typeface="Century Gothic" pitchFamily="34" charset="0"/>
              </a:rPr>
              <a:t>Suggérer les raisons</a:t>
            </a:r>
          </a:p>
        </p:txBody>
      </p:sp>
      <p:sp>
        <p:nvSpPr>
          <p:cNvPr id="10257" name="TextBox 34"/>
          <p:cNvSpPr txBox="1">
            <a:spLocks noChangeArrowheads="1"/>
          </p:cNvSpPr>
          <p:nvPr/>
        </p:nvSpPr>
        <p:spPr bwMode="auto">
          <a:xfrm>
            <a:off x="468313" y="3552825"/>
            <a:ext cx="2087562" cy="307975"/>
          </a:xfrm>
          <a:prstGeom prst="rect">
            <a:avLst/>
          </a:prstGeom>
          <a:solidFill>
            <a:srgbClr val="28A046"/>
          </a:solidFill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b="1">
                <a:solidFill>
                  <a:schemeClr val="bg1"/>
                </a:solidFill>
                <a:latin typeface="Century Gothic" pitchFamily="34" charset="0"/>
              </a:rPr>
              <a:t>Donner les chiffres</a:t>
            </a:r>
          </a:p>
        </p:txBody>
      </p:sp>
      <p:sp>
        <p:nvSpPr>
          <p:cNvPr id="10258" name="TextBox 27"/>
          <p:cNvSpPr txBox="1">
            <a:spLocks noChangeArrowheads="1"/>
          </p:cNvSpPr>
          <p:nvPr/>
        </p:nvSpPr>
        <p:spPr bwMode="auto">
          <a:xfrm>
            <a:off x="5734050" y="1092200"/>
            <a:ext cx="2881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>
              <a:buClr>
                <a:srgbClr val="28A046"/>
              </a:buClr>
              <a:buFont typeface="Wingdings 2" pitchFamily="18" charset="2"/>
              <a:buChar char=""/>
            </a:pPr>
            <a:r>
              <a:rPr lang="en-GB" sz="1200">
                <a:latin typeface="Century Gothic" pitchFamily="34" charset="0"/>
              </a:rPr>
              <a:t>La variable dépendante (axe des y) est</a:t>
            </a:r>
          </a:p>
        </p:txBody>
      </p:sp>
      <p:sp>
        <p:nvSpPr>
          <p:cNvPr id="10259" name="TextBox 24"/>
          <p:cNvSpPr txBox="1">
            <a:spLocks noChangeArrowheads="1"/>
          </p:cNvSpPr>
          <p:nvPr/>
        </p:nvSpPr>
        <p:spPr bwMode="auto">
          <a:xfrm>
            <a:off x="468313" y="1268413"/>
            <a:ext cx="2087562" cy="307975"/>
          </a:xfrm>
          <a:prstGeom prst="rect">
            <a:avLst/>
          </a:prstGeom>
          <a:solidFill>
            <a:srgbClr val="28A046"/>
          </a:solidFill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b="1">
                <a:solidFill>
                  <a:schemeClr val="bg1"/>
                </a:solidFill>
                <a:latin typeface="Century Gothic" pitchFamily="34" charset="0"/>
              </a:rPr>
              <a:t>Identifier les variables</a:t>
            </a:r>
          </a:p>
        </p:txBody>
      </p:sp>
      <p:sp>
        <p:nvSpPr>
          <p:cNvPr id="10260" name="TextBox 30"/>
          <p:cNvSpPr txBox="1">
            <a:spLocks noChangeArrowheads="1"/>
          </p:cNvSpPr>
          <p:nvPr/>
        </p:nvSpPr>
        <p:spPr bwMode="auto">
          <a:xfrm>
            <a:off x="468313" y="2339975"/>
            <a:ext cx="2087562" cy="307975"/>
          </a:xfrm>
          <a:prstGeom prst="rect">
            <a:avLst/>
          </a:prstGeom>
          <a:solidFill>
            <a:srgbClr val="28A046"/>
          </a:solidFill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b="1">
                <a:solidFill>
                  <a:schemeClr val="bg1"/>
                </a:solidFill>
                <a:latin typeface="Century Gothic" pitchFamily="34" charset="0"/>
              </a:rPr>
              <a:t>Décrire le schéma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6516688" y="1576388"/>
            <a:ext cx="2232025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419475" y="1576388"/>
            <a:ext cx="2376488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265488" y="6030913"/>
            <a:ext cx="5616575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1"/>
          <p:cNvSpPr txBox="1">
            <a:spLocks noChangeArrowheads="1"/>
          </p:cNvSpPr>
          <p:nvPr/>
        </p:nvSpPr>
        <p:spPr bwMode="auto">
          <a:xfrm>
            <a:off x="2124075" y="-61913"/>
            <a:ext cx="56880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>
                <a:latin typeface="Century Gothic" pitchFamily="34" charset="0"/>
              </a:rPr>
              <a:t>Analyser les schémas : diagrammes en bâtons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38425" y="1979613"/>
            <a:ext cx="6265863" cy="1062037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chemeClr val="bg1">
                <a:lumMod val="65000"/>
                <a:alpha val="40000"/>
              </a:scheme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Décrire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ce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que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montre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le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diagramme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en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une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phrase.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Mettre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le nom des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deux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variables.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endParaRPr lang="en-GB" sz="1200" b="1" dirty="0">
              <a:solidFill>
                <a:srgbClr val="28A046"/>
              </a:solidFill>
              <a:latin typeface="Century Gothic" pitchFamily="34" charset="0"/>
              <a:cs typeface="+mn-cs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endParaRPr lang="en-GB" sz="1200" b="1" dirty="0">
              <a:solidFill>
                <a:srgbClr val="28A046"/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356100" y="482600"/>
            <a:ext cx="4103688" cy="33655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Utiliser avec les sources circuit </a:t>
            </a:r>
            <a:r>
              <a:rPr lang="en-GB" sz="1600" b="1" dirty="0" err="1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imprimé</a:t>
            </a:r>
            <a:endParaRPr lang="en-GB" sz="1600" b="1" dirty="0">
              <a:solidFill>
                <a:schemeClr val="bg1"/>
              </a:solidFill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17788" y="927100"/>
            <a:ext cx="6264275" cy="908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chemeClr val="bg1">
                <a:lumMod val="65000"/>
                <a:alpha val="40000"/>
              </a:scheme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latin typeface="Century Gothic" pitchFamily="34" charset="0"/>
                <a:cs typeface="+mn-cs"/>
              </a:rPr>
              <a:t>Premier </a:t>
            </a:r>
            <a:r>
              <a:rPr lang="en-GB" sz="1200" b="1" dirty="0" err="1">
                <a:latin typeface="Century Gothic" pitchFamily="34" charset="0"/>
                <a:cs typeface="+mn-cs"/>
              </a:rPr>
              <a:t>diagramme</a:t>
            </a:r>
            <a:endParaRPr lang="en-GB" sz="1200" b="1" dirty="0">
              <a:latin typeface="Century Gothic" pitchFamily="34" charset="0"/>
              <a:cs typeface="+mn-cs"/>
            </a:endParaRPr>
          </a:p>
          <a:p>
            <a:pPr marL="174625" indent="-174625" fontAlgn="auto">
              <a:spcBef>
                <a:spcPts val="0"/>
              </a:spcBef>
              <a:spcAft>
                <a:spcPts val="0"/>
              </a:spcAft>
              <a:buClr>
                <a:srgbClr val="28A046"/>
              </a:buClr>
              <a:buFont typeface="Wingdings 2" pitchFamily="18" charset="2"/>
              <a:buChar char=""/>
              <a:defRPr/>
            </a:pPr>
            <a:r>
              <a:rPr lang="en-GB" sz="1200" dirty="0">
                <a:latin typeface="Century Gothic" pitchFamily="34" charset="0"/>
                <a:cs typeface="+mn-cs"/>
              </a:rPr>
              <a:t>La variable </a:t>
            </a:r>
            <a:r>
              <a:rPr lang="en-GB" sz="1200" dirty="0" err="1">
                <a:latin typeface="Century Gothic" pitchFamily="34" charset="0"/>
                <a:cs typeface="+mn-cs"/>
              </a:rPr>
              <a:t>indépendante</a:t>
            </a:r>
            <a:r>
              <a:rPr lang="en-GB" sz="1200" dirty="0">
                <a:latin typeface="Century Gothic" pitchFamily="34" charset="0"/>
                <a:cs typeface="+mn-cs"/>
              </a:rPr>
              <a:t> (axe des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28A046"/>
              </a:buClr>
              <a:defRPr/>
            </a:pPr>
            <a:r>
              <a:rPr lang="en-GB" sz="1200" dirty="0">
                <a:latin typeface="Century Gothic" pitchFamily="34" charset="0"/>
                <a:cs typeface="+mn-cs"/>
              </a:rPr>
              <a:t>    x) </a:t>
            </a:r>
            <a:r>
              <a:rPr lang="en-GB" sz="1200" dirty="0" err="1">
                <a:latin typeface="Century Gothic" pitchFamily="34" charset="0"/>
                <a:cs typeface="+mn-cs"/>
              </a:rPr>
              <a:t>est</a:t>
            </a:r>
            <a:endParaRPr lang="en-GB" sz="1200" dirty="0">
              <a:latin typeface="Century Gothic" pitchFamily="34" charset="0"/>
              <a:cs typeface="+mn-cs"/>
            </a:endParaRPr>
          </a:p>
          <a:p>
            <a:pPr marL="174625" indent="-174625" fontAlgn="auto">
              <a:spcBef>
                <a:spcPts val="600"/>
              </a:spcBef>
              <a:spcAft>
                <a:spcPts val="0"/>
              </a:spcAft>
              <a:buClr>
                <a:srgbClr val="28A046"/>
              </a:buClr>
              <a:defRPr/>
            </a:pPr>
            <a:r>
              <a:rPr lang="en-GB" sz="1200" dirty="0">
                <a:latin typeface="Century Gothic" pitchFamily="34" charset="0"/>
                <a:cs typeface="+mn-cs"/>
              </a:rPr>
              <a:t> 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617788" y="3213100"/>
            <a:ext cx="6264275" cy="8001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chemeClr val="bg1">
                <a:lumMod val="65000"/>
                <a:alpha val="40000"/>
              </a:scheme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Ajouter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des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valeurs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pour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illustrer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les differences.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endParaRPr lang="en-GB" sz="1200" b="1" dirty="0">
              <a:solidFill>
                <a:srgbClr val="28A046"/>
              </a:solidFill>
              <a:latin typeface="Century Gothic" pitchFamily="34" charset="0"/>
              <a:cs typeface="+mn-cs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endParaRPr lang="en-GB" sz="1200" dirty="0">
              <a:latin typeface="Century Gothic" pitchFamily="34" charset="0"/>
              <a:cs typeface="+mn-c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627313" y="4167188"/>
            <a:ext cx="6265862" cy="10160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chemeClr val="bg1">
                <a:lumMod val="65000"/>
                <a:alpha val="40000"/>
              </a:scheme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Dire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si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une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donnée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est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tant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de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fois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supérieure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à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une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autre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200" b="1" dirty="0">
              <a:solidFill>
                <a:srgbClr val="28A046"/>
              </a:solidFill>
              <a:latin typeface="Century Gothic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200" b="1" dirty="0">
              <a:solidFill>
                <a:srgbClr val="28A046"/>
              </a:solidFill>
              <a:latin typeface="Century Gothic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200" b="1" dirty="0">
              <a:solidFill>
                <a:srgbClr val="28A046"/>
              </a:solidFill>
              <a:latin typeface="Century Gothic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200" b="1" dirty="0">
              <a:solidFill>
                <a:schemeClr val="accent3">
                  <a:lumMod val="75000"/>
                </a:schemeClr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617788" y="5237163"/>
            <a:ext cx="6264275" cy="1014412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chemeClr val="bg1">
                <a:lumMod val="65000"/>
                <a:alpha val="40000"/>
              </a:scheme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Si possible, utiliser les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idées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scientifiques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pour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trouver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des raisons derrière </a:t>
            </a:r>
            <a:r>
              <a:rPr lang="en-GB" sz="12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ces</a:t>
            </a:r>
            <a:r>
              <a:rPr lang="en-GB" sz="12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differences.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200" b="1" dirty="0">
              <a:solidFill>
                <a:srgbClr val="28A046"/>
              </a:solidFill>
              <a:latin typeface="Century Gothic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200" b="1" dirty="0">
              <a:solidFill>
                <a:srgbClr val="28A046"/>
              </a:solidFill>
              <a:latin typeface="Century Gothic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200" b="1" dirty="0">
              <a:solidFill>
                <a:schemeClr val="accent3">
                  <a:lumMod val="75000"/>
                </a:schemeClr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39" name="Down Arrow 38"/>
          <p:cNvSpPr/>
          <p:nvPr/>
        </p:nvSpPr>
        <p:spPr>
          <a:xfrm>
            <a:off x="1150938" y="1557338"/>
            <a:ext cx="720725" cy="647700"/>
          </a:xfrm>
          <a:prstGeom prst="downArrow">
            <a:avLst/>
          </a:prstGeom>
          <a:solidFill>
            <a:srgbClr val="FF99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1274" name="Picture 42" descr="Student sheets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99488" y="44450"/>
            <a:ext cx="50958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5" name="TextBox 43"/>
          <p:cNvSpPr txBox="1">
            <a:spLocks noChangeArrowheads="1"/>
          </p:cNvSpPr>
          <p:nvPr/>
        </p:nvSpPr>
        <p:spPr bwMode="auto">
          <a:xfrm>
            <a:off x="7524750" y="0"/>
            <a:ext cx="10810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600">
                <a:latin typeface="Century Gothic" pitchFamily="34" charset="0"/>
              </a:rPr>
              <a:t>Fiche 3b</a:t>
            </a:r>
          </a:p>
        </p:txBody>
      </p:sp>
      <p:sp>
        <p:nvSpPr>
          <p:cNvPr id="22" name="Down Arrow 21"/>
          <p:cNvSpPr/>
          <p:nvPr/>
        </p:nvSpPr>
        <p:spPr>
          <a:xfrm>
            <a:off x="1150938" y="2636838"/>
            <a:ext cx="720725" cy="647700"/>
          </a:xfrm>
          <a:prstGeom prst="downArrow">
            <a:avLst/>
          </a:prstGeom>
          <a:solidFill>
            <a:srgbClr val="FF99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4" name="Down Arrow 23"/>
          <p:cNvSpPr/>
          <p:nvPr/>
        </p:nvSpPr>
        <p:spPr>
          <a:xfrm>
            <a:off x="1150938" y="3860800"/>
            <a:ext cx="720725" cy="647700"/>
          </a:xfrm>
          <a:prstGeom prst="downArrow">
            <a:avLst/>
          </a:prstGeom>
          <a:solidFill>
            <a:srgbClr val="FF99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7" name="Down Arrow 26"/>
          <p:cNvSpPr/>
          <p:nvPr/>
        </p:nvSpPr>
        <p:spPr>
          <a:xfrm>
            <a:off x="1150938" y="5013325"/>
            <a:ext cx="720725" cy="647700"/>
          </a:xfrm>
          <a:prstGeom prst="downArrow">
            <a:avLst/>
          </a:prstGeom>
          <a:solidFill>
            <a:srgbClr val="FF99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1279" name="TextBox 31"/>
          <p:cNvSpPr txBox="1">
            <a:spLocks noChangeArrowheads="1"/>
          </p:cNvSpPr>
          <p:nvPr/>
        </p:nvSpPr>
        <p:spPr bwMode="auto">
          <a:xfrm>
            <a:off x="468313" y="4724400"/>
            <a:ext cx="2087562" cy="307975"/>
          </a:xfrm>
          <a:prstGeom prst="rect">
            <a:avLst/>
          </a:prstGeom>
          <a:solidFill>
            <a:srgbClr val="28A046"/>
          </a:solidFill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b="1">
                <a:solidFill>
                  <a:schemeClr val="bg1"/>
                </a:solidFill>
                <a:latin typeface="Century Gothic" pitchFamily="34" charset="0"/>
              </a:rPr>
              <a:t>Comparer les chiffres</a:t>
            </a:r>
          </a:p>
        </p:txBody>
      </p:sp>
      <p:sp>
        <p:nvSpPr>
          <p:cNvPr id="11280" name="TextBox 33"/>
          <p:cNvSpPr txBox="1">
            <a:spLocks noChangeArrowheads="1"/>
          </p:cNvSpPr>
          <p:nvPr/>
        </p:nvSpPr>
        <p:spPr bwMode="auto">
          <a:xfrm>
            <a:off x="468313" y="5876925"/>
            <a:ext cx="2087562" cy="307975"/>
          </a:xfrm>
          <a:prstGeom prst="rect">
            <a:avLst/>
          </a:prstGeom>
          <a:solidFill>
            <a:srgbClr val="28A046"/>
          </a:solidFill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b="1">
                <a:solidFill>
                  <a:schemeClr val="bg1"/>
                </a:solidFill>
                <a:latin typeface="Century Gothic" pitchFamily="34" charset="0"/>
              </a:rPr>
              <a:t>Suggérer les raisons</a:t>
            </a:r>
          </a:p>
        </p:txBody>
      </p:sp>
      <p:sp>
        <p:nvSpPr>
          <p:cNvPr id="11281" name="TextBox 34"/>
          <p:cNvSpPr txBox="1">
            <a:spLocks noChangeArrowheads="1"/>
          </p:cNvSpPr>
          <p:nvPr/>
        </p:nvSpPr>
        <p:spPr bwMode="auto">
          <a:xfrm>
            <a:off x="468313" y="3552825"/>
            <a:ext cx="2087562" cy="307975"/>
          </a:xfrm>
          <a:prstGeom prst="rect">
            <a:avLst/>
          </a:prstGeom>
          <a:solidFill>
            <a:srgbClr val="28A046"/>
          </a:solidFill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b="1">
                <a:solidFill>
                  <a:schemeClr val="bg1"/>
                </a:solidFill>
                <a:latin typeface="Century Gothic" pitchFamily="34" charset="0"/>
              </a:rPr>
              <a:t>Donner les chiffres</a:t>
            </a:r>
          </a:p>
        </p:txBody>
      </p:sp>
      <p:sp>
        <p:nvSpPr>
          <p:cNvPr id="11282" name="TextBox 27"/>
          <p:cNvSpPr txBox="1">
            <a:spLocks noChangeArrowheads="1"/>
          </p:cNvSpPr>
          <p:nvPr/>
        </p:nvSpPr>
        <p:spPr bwMode="auto">
          <a:xfrm>
            <a:off x="5749925" y="1096963"/>
            <a:ext cx="2879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>
              <a:buClr>
                <a:srgbClr val="28A046"/>
              </a:buClr>
              <a:buFont typeface="Wingdings 2" pitchFamily="18" charset="2"/>
              <a:buChar char=""/>
            </a:pPr>
            <a:r>
              <a:rPr lang="en-GB" sz="1200">
                <a:latin typeface="Century Gothic" pitchFamily="34" charset="0"/>
              </a:rPr>
              <a:t>La variable dépendante (axe des y) est</a:t>
            </a:r>
          </a:p>
        </p:txBody>
      </p:sp>
      <p:sp>
        <p:nvSpPr>
          <p:cNvPr id="11283" name="TextBox 24"/>
          <p:cNvSpPr txBox="1">
            <a:spLocks noChangeArrowheads="1"/>
          </p:cNvSpPr>
          <p:nvPr/>
        </p:nvSpPr>
        <p:spPr bwMode="auto">
          <a:xfrm>
            <a:off x="468313" y="1268413"/>
            <a:ext cx="2087562" cy="307975"/>
          </a:xfrm>
          <a:prstGeom prst="rect">
            <a:avLst/>
          </a:prstGeom>
          <a:solidFill>
            <a:srgbClr val="28A046"/>
          </a:solidFill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b="1">
                <a:solidFill>
                  <a:schemeClr val="bg1"/>
                </a:solidFill>
                <a:latin typeface="Century Gothic" pitchFamily="34" charset="0"/>
              </a:rPr>
              <a:t>Identifier les variables</a:t>
            </a:r>
          </a:p>
        </p:txBody>
      </p:sp>
      <p:sp>
        <p:nvSpPr>
          <p:cNvPr id="11284" name="TextBox 30"/>
          <p:cNvSpPr txBox="1">
            <a:spLocks noChangeArrowheads="1"/>
          </p:cNvSpPr>
          <p:nvPr/>
        </p:nvSpPr>
        <p:spPr bwMode="auto">
          <a:xfrm>
            <a:off x="468313" y="2339975"/>
            <a:ext cx="2087562" cy="307975"/>
          </a:xfrm>
          <a:prstGeom prst="rect">
            <a:avLst/>
          </a:prstGeom>
          <a:solidFill>
            <a:srgbClr val="28A046"/>
          </a:solidFill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b="1">
                <a:solidFill>
                  <a:schemeClr val="bg1"/>
                </a:solidFill>
                <a:latin typeface="Century Gothic" pitchFamily="34" charset="0"/>
              </a:rPr>
              <a:t>Décrire le schéma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6516688" y="1576388"/>
            <a:ext cx="2232025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395663" y="1557338"/>
            <a:ext cx="2374900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309</Words>
  <Application>Microsoft Office PowerPoint</Application>
  <PresentationFormat>Affichage à l'écran (4:3)</PresentationFormat>
  <Paragraphs>45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Meriem Fresson</dc:creator>
  <cp:lastModifiedBy>Meriem Fresson</cp:lastModifiedBy>
  <cp:revision>3</cp:revision>
  <dcterms:created xsi:type="dcterms:W3CDTF">2016-11-18T16:51:41Z</dcterms:created>
  <dcterms:modified xsi:type="dcterms:W3CDTF">2016-11-18T16:53:36Z</dcterms:modified>
</cp:coreProperties>
</file>