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9" r:id="rId4"/>
    <p:sldId id="259" r:id="rId5"/>
    <p:sldId id="260" r:id="rId6"/>
    <p:sldId id="261" r:id="rId7"/>
    <p:sldId id="262" r:id="rId8"/>
    <p:sldId id="270" r:id="rId9"/>
    <p:sldId id="271" r:id="rId10"/>
    <p:sldId id="267" r:id="rId11"/>
    <p:sldId id="272" r:id="rId12"/>
    <p:sldId id="266" r:id="rId13"/>
    <p:sldId id="273" r:id="rId14"/>
  </p:sldIdLst>
  <p:sldSz cx="9144000" cy="6858000" type="screen4x3"/>
  <p:notesSz cx="6858000" cy="9144000"/>
  <p:defaultTextStyle>
    <a:defPPr>
      <a:defRPr lang="fr-FR" alt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013"/>
    <a:srgbClr val="E37526"/>
    <a:srgbClr val="D33D20"/>
    <a:srgbClr val="585858"/>
    <a:srgbClr val="E95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7" autoAdjust="0"/>
    <p:restoredTop sz="97138" autoAdjust="0"/>
  </p:normalViewPr>
  <p:slideViewPr>
    <p:cSldViewPr snapToGrid="0" snapToObjects="1">
      <p:cViewPr>
        <p:scale>
          <a:sx n="108" d="100"/>
          <a:sy n="108" d="100"/>
        </p:scale>
        <p:origin x="-2616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6DE43-CC0C-EC41-87CA-63A976AB3268}" type="datetimeFigureOut">
              <a:rPr lang="fr-FR" smtClean="0"/>
              <a:t>27/07/16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445F-4A31-2B4F-82EA-1EF3EBC246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23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D425B-E172-8446-82A9-9122D06BECB3}" type="datetimeFigureOut">
              <a:rPr lang="fr-FR" smtClean="0"/>
              <a:t>27/07/16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609A-03AB-9941-AF5E-5FB52F0573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574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852B-F963-7841-8E88-9DC43F7C378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00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609A-03AB-9941-AF5E-5FB52F05738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3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22045" y="1679083"/>
            <a:ext cx="5047239" cy="3705503"/>
          </a:xfrm>
        </p:spPr>
        <p:txBody>
          <a:bodyPr numCol="1">
            <a:noAutofit/>
          </a:bodyPr>
          <a:lstStyle>
            <a:lvl1pPr>
              <a:defRPr sz="6000" cap="all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Cliquez et modifiez le titre</a:t>
            </a:r>
            <a:endParaRPr lang="fr-FR" altLang="fr-FR" dirty="0"/>
          </a:p>
        </p:txBody>
      </p:sp>
      <p:pic>
        <p:nvPicPr>
          <p:cNvPr id="8" name="Image 7" descr="guillemet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055" y="457201"/>
            <a:ext cx="1343396" cy="1221882"/>
          </a:xfrm>
          <a:prstGeom prst="rect">
            <a:avLst/>
          </a:prstGeom>
        </p:spPr>
      </p:pic>
      <p:pic>
        <p:nvPicPr>
          <p:cNvPr id="9" name="Image 8" descr="guillemetsba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969" y="5189785"/>
            <a:ext cx="1085230" cy="987068"/>
          </a:xfrm>
          <a:prstGeom prst="rect">
            <a:avLst/>
          </a:prstGeom>
        </p:spPr>
      </p:pic>
      <p:pic>
        <p:nvPicPr>
          <p:cNvPr id="3" name="Image 2" descr="que-font-les-industries-technologique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5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408189"/>
            <a:ext cx="8229600" cy="1720650"/>
          </a:xfrm>
        </p:spPr>
        <p:txBody>
          <a:bodyPr numCol="1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585858"/>
                </a:solidFill>
              </a:defRPr>
            </a:lvl1pPr>
          </a:lstStyle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altLang="fr-FR" sz="1800" dirty="0" smtClean="0"/>
              <a:t>Ta définition</a:t>
            </a:r>
            <a:endParaRPr lang="fr-FR" altLang="fr-FR" dirty="0" smtClean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342685"/>
            <a:ext cx="8229600" cy="172065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Ton exemple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2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42929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3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714375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9" name="Espace réservé pour une image  18"/>
          <p:cNvSpPr>
            <a:spLocks noGrp="1"/>
          </p:cNvSpPr>
          <p:nvPr>
            <p:ph type="pic" sz="quarter" idx="23" hasCustomPrompt="1"/>
          </p:nvPr>
        </p:nvSpPr>
        <p:spPr>
          <a:xfrm>
            <a:off x="457200" y="1807661"/>
            <a:ext cx="8229600" cy="3600842"/>
          </a:xfrm>
        </p:spPr>
        <p:txBody>
          <a:bodyPr numCol="1"/>
          <a:lstStyle>
            <a:lvl1pPr algn="ctr">
              <a:defRPr/>
            </a:lvl1pPr>
          </a:lstStyle>
          <a:p>
            <a:r>
              <a:rPr lang="fr-FR" altLang="fr-FR" dirty="0" smtClean="0"/>
              <a:t>Glisse ton image ici</a:t>
            </a:r>
            <a:endParaRPr lang="fr-FR" alt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25" hasCustomPrompt="1"/>
          </p:nvPr>
        </p:nvSpPr>
        <p:spPr>
          <a:xfrm>
            <a:off x="465402" y="1239617"/>
            <a:ext cx="8221398" cy="555625"/>
          </a:xfrm>
        </p:spPr>
        <p:txBody>
          <a:bodyPr numCol="1"/>
          <a:lstStyle>
            <a:lvl1pPr algn="ctr">
              <a:defRPr lang="fr-FR" alt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>
              <a:defRPr/>
            </a:lvl2pPr>
            <a:lvl3pPr marL="342900" indent="-342900">
              <a:defRPr/>
            </a:lvl3pPr>
            <a:lvl4pPr marL="342900" indent="-342900">
              <a:defRPr/>
            </a:lvl4pPr>
            <a:lvl5pPr marL="342900" indent="-342900">
              <a:defRPr/>
            </a:lvl5pPr>
          </a:lstStyle>
          <a:p>
            <a:pPr lvl="0"/>
            <a:r>
              <a:rPr lang="fr-FR" altLang="fr-FR" dirty="0" smtClean="0"/>
              <a:t>Entre ton titre</a:t>
            </a:r>
            <a:endParaRPr lang="fr-FR" alt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+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42929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30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714375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33" name="ZoneTexte 32"/>
          <p:cNvSpPr txBox="1"/>
          <p:nvPr userDrawn="1"/>
        </p:nvSpPr>
        <p:spPr>
          <a:xfrm>
            <a:off x="457201" y="1437989"/>
            <a:ext cx="3935876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altLang="fr-FR" b="1" dirty="0" smtClean="0">
                <a:solidFill>
                  <a:srgbClr val="E95E27"/>
                </a:solidFill>
                <a:latin typeface="Arial"/>
                <a:cs typeface="Arial"/>
              </a:rPr>
              <a:t>Aspects positifs</a:t>
            </a:r>
            <a:endParaRPr lang="fr-FR" altLang="fr-FR" b="1" dirty="0">
              <a:solidFill>
                <a:srgbClr val="E95E27"/>
              </a:solidFill>
              <a:latin typeface="Arial"/>
              <a:cs typeface="Arial"/>
            </a:endParaRP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4767840" y="1437989"/>
            <a:ext cx="3918959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altLang="fr-FR" b="1" dirty="0" smtClean="0">
                <a:solidFill>
                  <a:srgbClr val="E95E27"/>
                </a:solidFill>
                <a:latin typeface="Arial"/>
                <a:cs typeface="Arial"/>
              </a:rPr>
              <a:t>Aspects négatifs</a:t>
            </a:r>
            <a:endParaRPr lang="fr-FR" altLang="fr-FR" b="1" dirty="0">
              <a:solidFill>
                <a:srgbClr val="E95E27"/>
              </a:solidFill>
              <a:latin typeface="Arial"/>
              <a:cs typeface="Arial"/>
            </a:endParaRP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65401" y="1952642"/>
            <a:ext cx="3935877" cy="374779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Ta réponse</a:t>
            </a:r>
            <a:endParaRPr lang="fr-FR" altLang="fr-FR" dirty="0"/>
          </a:p>
        </p:txBody>
      </p:sp>
      <p:sp>
        <p:nvSpPr>
          <p:cNvPr id="24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750922" y="1952642"/>
            <a:ext cx="3935877" cy="374779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Ta réponse</a:t>
            </a:r>
            <a:endParaRPr lang="fr-FR" alt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40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10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7" name="Espace réservé du texte 23"/>
          <p:cNvSpPr>
            <a:spLocks noGrp="1"/>
          </p:cNvSpPr>
          <p:nvPr>
            <p:ph type="body" sz="quarter" idx="25" hasCustomPrompt="1"/>
          </p:nvPr>
        </p:nvSpPr>
        <p:spPr>
          <a:xfrm>
            <a:off x="465402" y="1354138"/>
            <a:ext cx="8221398" cy="555625"/>
          </a:xfrm>
        </p:spPr>
        <p:txBody>
          <a:bodyPr numCol="1"/>
          <a:lstStyle>
            <a:lvl1pPr algn="ctr">
              <a:defRPr lang="fr-FR" alt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>
              <a:defRPr/>
            </a:lvl2pPr>
            <a:lvl3pPr marL="342900" indent="-342900">
              <a:defRPr/>
            </a:lvl3pPr>
            <a:lvl4pPr marL="342900" indent="-342900">
              <a:defRPr/>
            </a:lvl4pPr>
            <a:lvl5pPr marL="342900" indent="-342900">
              <a:defRPr/>
            </a:lvl5pPr>
          </a:lstStyle>
          <a:p>
            <a:pPr lvl="0"/>
            <a:r>
              <a:rPr lang="fr-FR" altLang="fr-FR" dirty="0" smtClean="0"/>
              <a:t>Ton titre</a:t>
            </a:r>
            <a:endParaRPr lang="fr-FR" altLang="fr-FR" dirty="0"/>
          </a:p>
        </p:txBody>
      </p:sp>
      <p:sp>
        <p:nvSpPr>
          <p:cNvPr id="19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909763"/>
            <a:ext cx="8229600" cy="3519562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Ta réponse</a:t>
            </a:r>
            <a:endParaRPr lang="fr-FR" alt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39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408189"/>
            <a:ext cx="8229600" cy="1720650"/>
          </a:xfrm>
        </p:spPr>
        <p:txBody>
          <a:bodyPr numCol="1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585858"/>
                </a:solidFill>
              </a:defRPr>
            </a:lvl1pPr>
          </a:lstStyle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altLang="fr-FR" sz="1800" dirty="0" smtClean="0"/>
              <a:t>Ta définition</a:t>
            </a:r>
            <a:endParaRPr lang="fr-FR" altLang="fr-FR" dirty="0" smtClean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342685"/>
            <a:ext cx="8229600" cy="172065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Ton exemple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04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408189"/>
            <a:ext cx="8229600" cy="1720650"/>
          </a:xfrm>
        </p:spPr>
        <p:txBody>
          <a:bodyPr numCol="1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585858"/>
                </a:solidFill>
              </a:defRPr>
            </a:lvl1pPr>
          </a:lstStyle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altLang="fr-FR" sz="1800" dirty="0" smtClean="0"/>
              <a:t>Ta définition</a:t>
            </a:r>
            <a:endParaRPr lang="fr-FR" altLang="fr-FR" dirty="0" smtClean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342685"/>
            <a:ext cx="8229600" cy="172065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Ton exemple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055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itr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10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7" name="Espace réservé du texte 23"/>
          <p:cNvSpPr>
            <a:spLocks noGrp="1"/>
          </p:cNvSpPr>
          <p:nvPr>
            <p:ph type="body" sz="quarter" idx="25" hasCustomPrompt="1"/>
          </p:nvPr>
        </p:nvSpPr>
        <p:spPr>
          <a:xfrm>
            <a:off x="465402" y="1354138"/>
            <a:ext cx="8221398" cy="555625"/>
          </a:xfrm>
        </p:spPr>
        <p:txBody>
          <a:bodyPr numCol="1"/>
          <a:lstStyle>
            <a:lvl1pPr algn="ctr">
              <a:defRPr lang="fr-FR" alt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>
              <a:defRPr/>
            </a:lvl2pPr>
            <a:lvl3pPr marL="342900" indent="-342900">
              <a:defRPr/>
            </a:lvl3pPr>
            <a:lvl4pPr marL="342900" indent="-342900">
              <a:defRPr/>
            </a:lvl4pPr>
            <a:lvl5pPr marL="342900" indent="-342900">
              <a:defRPr/>
            </a:lvl5pPr>
          </a:lstStyle>
          <a:p>
            <a:pPr lvl="0"/>
            <a:r>
              <a:rPr lang="fr-FR" altLang="fr-FR" dirty="0" smtClean="0"/>
              <a:t>Ton titre</a:t>
            </a:r>
            <a:endParaRPr lang="fr-FR" altLang="fr-FR" dirty="0"/>
          </a:p>
        </p:txBody>
      </p:sp>
      <p:sp>
        <p:nvSpPr>
          <p:cNvPr id="19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909763"/>
            <a:ext cx="8229600" cy="3519562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Ta réponse</a:t>
            </a:r>
            <a:endParaRPr lang="fr-FR" alt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68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+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42929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30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714375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33" name="ZoneTexte 32"/>
          <p:cNvSpPr txBox="1"/>
          <p:nvPr userDrawn="1"/>
        </p:nvSpPr>
        <p:spPr>
          <a:xfrm>
            <a:off x="457201" y="1437989"/>
            <a:ext cx="3935876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altLang="fr-FR" b="1" dirty="0" smtClean="0">
                <a:solidFill>
                  <a:srgbClr val="E95E27"/>
                </a:solidFill>
                <a:latin typeface="Arial"/>
                <a:cs typeface="Arial"/>
              </a:rPr>
              <a:t>Points</a:t>
            </a:r>
            <a:r>
              <a:rPr lang="fr-FR" altLang="fr-FR" b="1" baseline="0" dirty="0" smtClean="0">
                <a:solidFill>
                  <a:srgbClr val="E95E27"/>
                </a:solidFill>
                <a:latin typeface="Arial"/>
                <a:cs typeface="Arial"/>
              </a:rPr>
              <a:t> </a:t>
            </a:r>
            <a:r>
              <a:rPr lang="fr-FR" altLang="fr-FR" b="1" dirty="0" smtClean="0">
                <a:solidFill>
                  <a:srgbClr val="E95E27"/>
                </a:solidFill>
                <a:latin typeface="Arial"/>
                <a:cs typeface="Arial"/>
              </a:rPr>
              <a:t>positifs</a:t>
            </a:r>
            <a:endParaRPr lang="fr-FR" altLang="fr-FR" b="1" dirty="0">
              <a:solidFill>
                <a:srgbClr val="E95E27"/>
              </a:solidFill>
              <a:latin typeface="Arial"/>
              <a:cs typeface="Arial"/>
            </a:endParaRP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4767840" y="1437989"/>
            <a:ext cx="3918959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altLang="fr-FR" b="1" dirty="0" smtClean="0">
                <a:solidFill>
                  <a:srgbClr val="E95E27"/>
                </a:solidFill>
                <a:latin typeface="Arial"/>
                <a:cs typeface="Arial"/>
              </a:rPr>
              <a:t>Difficultés rencontrées</a:t>
            </a:r>
            <a:endParaRPr lang="fr-FR" altLang="fr-FR" b="1" dirty="0">
              <a:solidFill>
                <a:srgbClr val="E95E27"/>
              </a:solidFill>
              <a:latin typeface="Arial"/>
              <a:cs typeface="Arial"/>
            </a:endParaRP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65401" y="1952642"/>
            <a:ext cx="3935877" cy="374779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Ta réponse</a:t>
            </a:r>
            <a:endParaRPr lang="fr-FR" altLang="fr-FR" dirty="0"/>
          </a:p>
        </p:txBody>
      </p:sp>
      <p:sp>
        <p:nvSpPr>
          <p:cNvPr id="24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750922" y="1952642"/>
            <a:ext cx="3935877" cy="374779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Ta réponse</a:t>
            </a:r>
            <a:endParaRPr lang="fr-FR" alt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67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 dirty="0" smtClean="0"/>
              <a:t>Cliquez et modifiez le titre</a:t>
            </a:r>
            <a:endParaRPr lang="fr-FR" alt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 dirty="0" smtClean="0"/>
              <a:t>Niveau 1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  <a:endParaRPr lang="fr-FR" altLang="fr-FR" dirty="0"/>
          </a:p>
        </p:txBody>
      </p:sp>
      <p:sp>
        <p:nvSpPr>
          <p:cNvPr id="16" name="Espace réservé du texte 2"/>
          <p:cNvSpPr txBox="1">
            <a:spLocks/>
          </p:cNvSpPr>
          <p:nvPr userDrawn="1"/>
        </p:nvSpPr>
        <p:spPr>
          <a:xfrm>
            <a:off x="918009" y="0"/>
            <a:ext cx="8229600" cy="59828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fr-FR" altLang="fr-FR" dirty="0" smtClean="0"/>
              <a:t>Quatrième niveau</a:t>
            </a:r>
          </a:p>
        </p:txBody>
      </p:sp>
      <p:pic>
        <p:nvPicPr>
          <p:cNvPr id="12" name="Image 11" descr="IT_LOGO_VECT_FERME_OK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93" y="6256383"/>
            <a:ext cx="993415" cy="465092"/>
          </a:xfrm>
          <a:prstGeom prst="rect">
            <a:avLst/>
          </a:prstGeom>
        </p:spPr>
      </p:pic>
      <p:sp>
        <p:nvSpPr>
          <p:cNvPr id="14" name="Rectangle à coins arrondis 13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6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i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b="1" i="0" kern="1200">
          <a:solidFill>
            <a:srgbClr val="585858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585858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lang="fr-FR" altLang="fr-FR" sz="1400" kern="1200" dirty="0" smtClean="0">
          <a:solidFill>
            <a:srgbClr val="585858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b="0" i="0" kern="1200">
          <a:solidFill>
            <a:srgbClr val="585858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fim.net/fr/sites-fim/accueil" TargetMode="External"/><Relationship Id="rId12" Type="http://schemas.openxmlformats.org/officeDocument/2006/relationships/hyperlink" Target="http://www.pfa-auto.fr/" TargetMode="External"/><Relationship Id="rId13" Type="http://schemas.openxmlformats.org/officeDocument/2006/relationships/hyperlink" Target="http://www.airemploi.org/" TargetMode="External"/><Relationship Id="rId14" Type="http://schemas.openxmlformats.org/officeDocument/2006/relationships/hyperlink" Target="http://www.les-industries-technologiques.fr/industrie/a-linternational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les-industries-technologiques.fr/actualite/metiers-2/chacun-peut-trouver-sa-place-dans-les-industries-technologiques-/" TargetMode="External"/><Relationship Id="rId3" Type="http://schemas.openxmlformats.org/officeDocument/2006/relationships/hyperlink" Target="http://www.les-industries-technologiques.fr/industrie/dans-notre-quotidien/" TargetMode="External"/><Relationship Id="rId4" Type="http://schemas.openxmlformats.org/officeDocument/2006/relationships/hyperlink" Target="http://www.onisep.fr/Toute-l-actualite-nationale/Decouvrir-les-metiers/Actus-2014/Mars-2014/Chaine-de-fabrication-industrielle-de-l-idee-au-produit" TargetMode="External"/><Relationship Id="rId5" Type="http://schemas.openxmlformats.org/officeDocument/2006/relationships/hyperlink" Target="http://www.les-industries-technologiques.fr/industrie/le-cycle-de-vie-dun-produit/" TargetMode="External"/><Relationship Id="rId6" Type="http://schemas.openxmlformats.org/officeDocument/2006/relationships/hyperlink" Target="http://www.les-industries-technologiques.fr/metiers/" TargetMode="External"/><Relationship Id="rId7" Type="http://schemas.openxmlformats.org/officeDocument/2006/relationships/hyperlink" Target="http://uimm.fr/annuaire-des-chambres-syndicales-territoriales" TargetMode="External"/><Relationship Id="rId8" Type="http://schemas.openxmlformats.org/officeDocument/2006/relationships/hyperlink" Target="http://www.observatoire-metallurgie.fr/observatoire/defis-et-enjeux/" TargetMode="External"/><Relationship Id="rId9" Type="http://schemas.openxmlformats.org/officeDocument/2006/relationships/hyperlink" Target="http://www.observatoire-metallurgie.fr/" TargetMode="External"/><Relationship Id="rId10" Type="http://schemas.openxmlformats.org/officeDocument/2006/relationships/hyperlink" Target="http://www.les-industries-technologiques.fr/industrie/tous-les-secteurs/" TargetMode="Externa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hyperlink" Target="http://www.les-industries-technologiques.fr/industrie/tous-les-secteurs/aeronautique-et-spatial/" TargetMode="External"/><Relationship Id="rId13" Type="http://schemas.openxmlformats.org/officeDocument/2006/relationships/image" Target="../media/image12.jpeg"/><Relationship Id="rId14" Type="http://schemas.openxmlformats.org/officeDocument/2006/relationships/hyperlink" Target="http://www.les-industries-technologiques.fr/industrie/tous-les-secteurs/mecanique-3/" TargetMode="External"/><Relationship Id="rId15" Type="http://schemas.openxmlformats.org/officeDocument/2006/relationships/image" Target="../media/image13.jpg"/><Relationship Id="rId16" Type="http://schemas.openxmlformats.org/officeDocument/2006/relationships/hyperlink" Target="http://www.les-industries-technologiques.fr/actualite/tendances/dans-les-rouages-de-lhorlogerie-de-luxe/" TargetMode="External"/><Relationship Id="rId17" Type="http://schemas.openxmlformats.org/officeDocument/2006/relationships/image" Target="../media/image14.jpg"/><Relationship Id="rId18" Type="http://schemas.openxmlformats.org/officeDocument/2006/relationships/hyperlink" Target="http://www.les-industries-technologiques.fr/industrie/tous-les-secteurs/automobile-1/" TargetMode="External"/><Relationship Id="rId19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les-industries-technologiques.fr/industrie/tous-les-secteurs/metallurgie/" TargetMode="External"/><Relationship Id="rId3" Type="http://schemas.openxmlformats.org/officeDocument/2006/relationships/image" Target="../media/image7.jpeg"/><Relationship Id="rId4" Type="http://schemas.openxmlformats.org/officeDocument/2006/relationships/hyperlink" Target="http://www.les-industries-technologiques.fr/industrie/tous-les-secteurs/ferroviaire-1/" TargetMode="External"/><Relationship Id="rId5" Type="http://schemas.openxmlformats.org/officeDocument/2006/relationships/image" Target="../media/image8.jpeg"/><Relationship Id="rId6" Type="http://schemas.openxmlformats.org/officeDocument/2006/relationships/hyperlink" Target="http://www.les-industries-technologiques.fr/industrie/tous-les-secteurs/electrique-electronique-numerique-et-informatique-1/" TargetMode="External"/><Relationship Id="rId7" Type="http://schemas.openxmlformats.org/officeDocument/2006/relationships/image" Target="../media/image9.jpeg"/><Relationship Id="rId8" Type="http://schemas.openxmlformats.org/officeDocument/2006/relationships/hyperlink" Target="http://www.les-industries-technologiques.fr/industrie/tous-les-secteurs/naval-1/" TargetMode="External"/><Relationship Id="rId9" Type="http://schemas.openxmlformats.org/officeDocument/2006/relationships/image" Target="../media/image10.jpeg"/><Relationship Id="rId10" Type="http://schemas.openxmlformats.org/officeDocument/2006/relationships/hyperlink" Target="http://www.les-industries-technologiques.fr/industrie/tous-les-secteurs/equipements-energetiques/" TargetMode="Externa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microsoft.com/office/2007/relationships/hdphoto" Target="../media/hdphoto1.wdp"/><Relationship Id="rId10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les-industries-technologiques.fr/industrie/tous-les-secteu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-industries-technologiques.fr/actualite/metiers-2/chacun-peut-trouver-sa-place-dans-les-industries-technologiques-/" TargetMode="External"/><Relationship Id="rId4" Type="http://schemas.openxmlformats.org/officeDocument/2006/relationships/hyperlink" Target="http://www.les-industries-technologiques.fr/industrie/dans-notre-quotidien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s-industries-technologiques.fr/industrie/dans-notre-quotidie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les-industries-technologiques.fr/metiers/" TargetMode="Externa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les-industries-technologiques.fr/industrie/le-cycle-de-vie-dun-produit/" TargetMode="External"/><Relationship Id="rId5" Type="http://schemas.openxmlformats.org/officeDocument/2006/relationships/hyperlink" Target="http://www.les-industries-technologiques.fr/industrie/dans-notre-quotidien/" TargetMode="External"/><Relationship Id="rId6" Type="http://schemas.openxmlformats.org/officeDocument/2006/relationships/hyperlink" Target="https://www.youtube.com/watch?v=QPyl22F9bqs" TargetMode="Externa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imm.fr/annuaire-des-chambres-syndicales-territoriales" TargetMode="External"/><Relationship Id="rId3" Type="http://schemas.openxmlformats.org/officeDocument/2006/relationships/hyperlink" Target="http://www.observatoire-metallurgie.fr/etud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43065" y="1480778"/>
            <a:ext cx="6130976" cy="3705377"/>
          </a:xfrm>
        </p:spPr>
        <p:txBody>
          <a:bodyPr numCol="1"/>
          <a:lstStyle/>
          <a:p>
            <a:r>
              <a:rPr lang="fr-FR" altLang="fr-FR" sz="4400" dirty="0" smtClean="0"/>
              <a:t>QUE FONT LES INDUSTRIES TECHNOLOGIQUES ?</a:t>
            </a:r>
            <a:endParaRPr lang="fr-FR" alt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1920246" y="5742205"/>
            <a:ext cx="2442608" cy="646331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fr-FR" altLang="fr-FR" dirty="0" smtClean="0">
                <a:solidFill>
                  <a:schemeClr val="bg1"/>
                </a:solidFill>
              </a:rPr>
              <a:t>Entre ici ton nom</a:t>
            </a:r>
          </a:p>
          <a:p>
            <a:pPr algn="ctr"/>
            <a:r>
              <a:rPr lang="fr-FR" altLang="fr-FR" dirty="0" smtClean="0">
                <a:solidFill>
                  <a:schemeClr val="bg1"/>
                </a:solidFill>
              </a:rPr>
              <a:t>et la date de ton exposé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30130" y="2079037"/>
            <a:ext cx="4807185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/>
          </a:p>
          <a:p>
            <a:endParaRPr lang="fr-FR" alt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70573" y="6472597"/>
            <a:ext cx="880657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fr-FR" altLang="fr-FR" dirty="0" smtClean="0">
                <a:solidFill>
                  <a:schemeClr val="bg1"/>
                </a:solidFill>
              </a:rPr>
              <a:t>Classe : </a:t>
            </a:r>
            <a:endParaRPr lang="fr-FR" alt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2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ANNEXE : SITOGRAPHIE</a:t>
            </a:r>
            <a:endParaRPr lang="fr-FR" alt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62317"/>
              </p:ext>
            </p:extLst>
          </p:nvPr>
        </p:nvGraphicFramePr>
        <p:xfrm>
          <a:off x="713651" y="787871"/>
          <a:ext cx="7708900" cy="456490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971800"/>
                <a:gridCol w="4737100"/>
              </a:tblGrid>
              <a:tr h="4735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/>
                          <a:cs typeface="Arial"/>
                        </a:rPr>
                        <a:t>Sujets</a:t>
                      </a:r>
                      <a:endParaRPr lang="fr-FR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D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/>
                          <a:cs typeface="Arial"/>
                        </a:rPr>
                        <a:t>Sources en ligne</a:t>
                      </a:r>
                      <a:endParaRPr lang="fr-FR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D20"/>
                    </a:solidFill>
                  </a:tcPr>
                </a:tc>
              </a:tr>
              <a:tr h="401319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Présentation</a:t>
                      </a:r>
                      <a:r>
                        <a:rPr lang="fr-FR" sz="1100" baseline="0" dirty="0" smtClean="0"/>
                        <a:t> des industries technologiques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1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2"/>
                        </a:rPr>
                        <a:t>http://www.les-industries-technologiques.fr/actualite/metiers-2/chacun-peut-trouver-sa-place-dans-les-industries-technologiques-/</a:t>
                      </a:r>
                      <a:r>
                        <a:rPr lang="fr-FR" altLang="fr-FR" sz="11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fr-FR" altLang="fr-FR" sz="11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</a:b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19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Les industries au</a:t>
                      </a:r>
                      <a:r>
                        <a:rPr lang="fr-FR" sz="1100" baseline="0" dirty="0" smtClean="0"/>
                        <a:t> quotidien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rId3"/>
                        </a:rPr>
                        <a:t>http://www.les-industries-technologiques.fr/industrie/dans-notre-quotidien/</a:t>
                      </a:r>
                      <a:endParaRPr lang="fr-FR" altLang="fr-FR" sz="11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19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Cycle de développement d’un produit industriel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hlinkClick r:id="rId4"/>
                        </a:rPr>
                        <a:t>http://www.onisep.fr/Toute-l-actualite-nationale/Decouvrir-les-metiers/Actus-2014/Mars-2014/Chaine-de-fabrication-industrielle-de-l-idee-au-produit</a:t>
                      </a:r>
                      <a:r>
                        <a:rPr lang="fr-FR" sz="1100" dirty="0" smtClean="0"/>
                        <a:t/>
                      </a:r>
                      <a:br>
                        <a:rPr lang="fr-FR" sz="1100" dirty="0" smtClean="0"/>
                      </a:br>
                      <a:r>
                        <a:rPr lang="fr-FR" sz="1100" dirty="0" err="1" smtClean="0">
                          <a:hlinkClick r:id="rId5"/>
                        </a:rPr>
                        <a:t>www.les</a:t>
                      </a:r>
                      <a:r>
                        <a:rPr lang="fr-FR" sz="1100" dirty="0" smtClean="0">
                          <a:hlinkClick r:id="rId5"/>
                        </a:rPr>
                        <a:t>-industries-</a:t>
                      </a:r>
                      <a:r>
                        <a:rPr lang="fr-FR" sz="1100" dirty="0" err="1" smtClean="0">
                          <a:hlinkClick r:id="rId5"/>
                        </a:rPr>
                        <a:t>technologiques.fr</a:t>
                      </a:r>
                      <a:r>
                        <a:rPr lang="fr-FR" sz="1100" dirty="0" smtClean="0">
                          <a:hlinkClick r:id="rId5"/>
                        </a:rPr>
                        <a:t>/industrie/le-cycle-de-vie-</a:t>
                      </a:r>
                      <a:r>
                        <a:rPr lang="fr-FR" sz="1100" dirty="0" err="1" smtClean="0">
                          <a:hlinkClick r:id="rId5"/>
                        </a:rPr>
                        <a:t>dun</a:t>
                      </a:r>
                      <a:r>
                        <a:rPr lang="fr-FR" sz="1100" dirty="0" smtClean="0">
                          <a:hlinkClick r:id="rId5"/>
                        </a:rPr>
                        <a:t>-produit/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19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Les</a:t>
                      </a:r>
                      <a:r>
                        <a:rPr lang="fr-FR" sz="1100" baseline="0" dirty="0" smtClean="0"/>
                        <a:t> métiers des industries technologiques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1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6"/>
                        </a:rPr>
                        <a:t>http://www.les-industries-technologiques.fr/metiers/</a:t>
                      </a:r>
                      <a:endParaRPr lang="fr-FR" altLang="fr-FR" sz="11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19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industries technologiques par région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1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7"/>
                        </a:rPr>
                        <a:t>http://uimm.fr/annuaire-des-chambres-syndicales-territoriales</a:t>
                      </a:r>
                      <a:r>
                        <a:rPr lang="fr-FR" altLang="fr-FR" sz="11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fr-FR" altLang="fr-FR" sz="11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</a:b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19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Les enjeux des industries</a:t>
                      </a:r>
                      <a:r>
                        <a:rPr lang="fr-FR" sz="1100" baseline="0" dirty="0" smtClean="0"/>
                        <a:t> technologiques 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hlinkClick r:id="rId8"/>
                        </a:rPr>
                        <a:t>http://</a:t>
                      </a:r>
                      <a:r>
                        <a:rPr lang="fr-FR" sz="1100" dirty="0" err="1" smtClean="0">
                          <a:hlinkClick r:id="rId8"/>
                        </a:rPr>
                        <a:t>www.observatoire-metallurgie.fr</a:t>
                      </a:r>
                      <a:r>
                        <a:rPr lang="fr-FR" sz="1100" dirty="0" smtClean="0">
                          <a:hlinkClick r:id="rId8"/>
                        </a:rPr>
                        <a:t>/observatoire/</a:t>
                      </a:r>
                      <a:r>
                        <a:rPr lang="fr-FR" sz="1100" dirty="0" err="1" smtClean="0">
                          <a:hlinkClick r:id="rId8"/>
                        </a:rPr>
                        <a:t>defis</a:t>
                      </a:r>
                      <a:r>
                        <a:rPr lang="fr-FR" sz="1100" dirty="0" smtClean="0">
                          <a:hlinkClick r:id="rId8"/>
                        </a:rPr>
                        <a:t>-et-enjeux/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556">
                <a:tc>
                  <a:txBody>
                    <a:bodyPr/>
                    <a:lstStyle/>
                    <a:p>
                      <a:r>
                        <a:rPr lang="fr-FR" sz="1100" b="0" dirty="0" smtClean="0">
                          <a:solidFill>
                            <a:srgbClr val="000000"/>
                          </a:solidFill>
                        </a:rPr>
                        <a:t>Les secteurs</a:t>
                      </a:r>
                      <a:r>
                        <a:rPr lang="fr-FR" sz="1100" b="0" baseline="0" dirty="0" smtClean="0">
                          <a:solidFill>
                            <a:srgbClr val="000000"/>
                          </a:solidFill>
                        </a:rPr>
                        <a:t> des industries technologiques </a:t>
                      </a:r>
                      <a:endParaRPr lang="fr-FR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9"/>
                        </a:rPr>
                        <a:t>http://</a:t>
                      </a:r>
                      <a:r>
                        <a:rPr lang="fr-FR" sz="1100" b="0" dirty="0" err="1" smtClean="0">
                          <a:solidFill>
                            <a:srgbClr val="000000"/>
                          </a:solidFill>
                          <a:hlinkClick r:id="rId9"/>
                        </a:rPr>
                        <a:t>www.observatoire-metallurgie.fr</a:t>
                      </a: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9"/>
                        </a:rPr>
                        <a:t>/</a:t>
                      </a:r>
                      <a:endParaRPr lang="fr-FR" sz="11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0"/>
                        </a:rPr>
                        <a:t>http://www.les-industries-technologiques.fr/industrie/tous-les-secteurs/</a:t>
                      </a:r>
                      <a:r>
                        <a:rPr lang="fr-FR" sz="1100" b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fr-FR" sz="1100" b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1"/>
                        </a:rPr>
                        <a:t>http://</a:t>
                      </a:r>
                      <a:r>
                        <a:rPr lang="fr-FR" sz="1100" b="0" dirty="0" err="1" smtClean="0">
                          <a:solidFill>
                            <a:srgbClr val="000000"/>
                          </a:solidFill>
                          <a:hlinkClick r:id="rId11"/>
                        </a:rPr>
                        <a:t>www.fim.net</a:t>
                      </a: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1"/>
                        </a:rPr>
                        <a:t>/</a:t>
                      </a:r>
                      <a:r>
                        <a:rPr lang="fr-FR" sz="1100" b="0" dirty="0" err="1" smtClean="0">
                          <a:solidFill>
                            <a:srgbClr val="000000"/>
                          </a:solidFill>
                          <a:hlinkClick r:id="rId11"/>
                        </a:rPr>
                        <a:t>fr</a:t>
                      </a: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1"/>
                        </a:rPr>
                        <a:t>/sites-</a:t>
                      </a:r>
                      <a:r>
                        <a:rPr lang="fr-FR" sz="1100" b="0" dirty="0" err="1" smtClean="0">
                          <a:solidFill>
                            <a:srgbClr val="000000"/>
                          </a:solidFill>
                          <a:hlinkClick r:id="rId11"/>
                        </a:rPr>
                        <a:t>fim</a:t>
                      </a: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1"/>
                        </a:rPr>
                        <a:t>/accueil</a:t>
                      </a:r>
                      <a:br>
                        <a:rPr lang="fr-FR" sz="1100" b="0" dirty="0" smtClean="0">
                          <a:solidFill>
                            <a:srgbClr val="000000"/>
                          </a:solidFill>
                          <a:hlinkClick r:id="rId11"/>
                        </a:rPr>
                      </a:b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2"/>
                        </a:rPr>
                        <a:t>http://</a:t>
                      </a:r>
                      <a:r>
                        <a:rPr lang="fr-FR" sz="1100" b="0" dirty="0" err="1" smtClean="0">
                          <a:solidFill>
                            <a:srgbClr val="000000"/>
                          </a:solidFill>
                          <a:hlinkClick r:id="rId12"/>
                        </a:rPr>
                        <a:t>www.pfa-auto.fr</a:t>
                      </a: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2"/>
                        </a:rPr>
                        <a:t>/</a:t>
                      </a:r>
                      <a:br>
                        <a:rPr lang="fr-FR" sz="1100" b="0" dirty="0" smtClean="0">
                          <a:solidFill>
                            <a:srgbClr val="000000"/>
                          </a:solidFill>
                          <a:hlinkClick r:id="rId12"/>
                        </a:rPr>
                      </a:b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3"/>
                        </a:rPr>
                        <a:t>http://</a:t>
                      </a:r>
                      <a:r>
                        <a:rPr lang="fr-FR" sz="1100" b="0" dirty="0" err="1" smtClean="0">
                          <a:solidFill>
                            <a:srgbClr val="000000"/>
                          </a:solidFill>
                          <a:hlinkClick r:id="rId13"/>
                        </a:rPr>
                        <a:t>www.airemploi.org</a:t>
                      </a: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3"/>
                        </a:rPr>
                        <a:t>/</a:t>
                      </a:r>
                      <a:endParaRPr lang="fr-FR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556">
                <a:tc>
                  <a:txBody>
                    <a:bodyPr/>
                    <a:lstStyle/>
                    <a:p>
                      <a:r>
                        <a:rPr lang="fr-FR" sz="1100" b="0" dirty="0" smtClean="0">
                          <a:solidFill>
                            <a:srgbClr val="000000"/>
                          </a:solidFill>
                        </a:rPr>
                        <a:t>Les industries technologiques</a:t>
                      </a:r>
                      <a:r>
                        <a:rPr lang="fr-FR" sz="1100" b="0" baseline="0" dirty="0" smtClean="0">
                          <a:solidFill>
                            <a:srgbClr val="000000"/>
                          </a:solidFill>
                        </a:rPr>
                        <a:t> à l’international</a:t>
                      </a:r>
                      <a:endParaRPr lang="fr-FR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4"/>
                        </a:rPr>
                        <a:t>http://</a:t>
                      </a:r>
                      <a:r>
                        <a:rPr lang="fr-FR" sz="1100" b="0" dirty="0" err="1" smtClean="0">
                          <a:solidFill>
                            <a:srgbClr val="000000"/>
                          </a:solidFill>
                          <a:hlinkClick r:id="rId14"/>
                        </a:rPr>
                        <a:t>www.les</a:t>
                      </a: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4"/>
                        </a:rPr>
                        <a:t>-industries-</a:t>
                      </a:r>
                      <a:r>
                        <a:rPr lang="fr-FR" sz="1100" b="0" dirty="0" err="1" smtClean="0">
                          <a:solidFill>
                            <a:srgbClr val="000000"/>
                          </a:solidFill>
                          <a:hlinkClick r:id="rId14"/>
                        </a:rPr>
                        <a:t>technologiques.fr</a:t>
                      </a: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4"/>
                        </a:rPr>
                        <a:t>/industrie/a-</a:t>
                      </a:r>
                      <a:r>
                        <a:rPr lang="fr-FR" sz="1100" b="0" dirty="0" err="1" smtClean="0">
                          <a:solidFill>
                            <a:srgbClr val="000000"/>
                          </a:solidFill>
                          <a:hlinkClick r:id="rId14"/>
                        </a:rPr>
                        <a:t>linternational</a:t>
                      </a:r>
                      <a:r>
                        <a:rPr lang="fr-FR" sz="1100" b="0" dirty="0" smtClean="0">
                          <a:solidFill>
                            <a:srgbClr val="000000"/>
                          </a:solidFill>
                          <a:hlinkClick r:id="rId14"/>
                        </a:rPr>
                        <a:t>/</a:t>
                      </a:r>
                      <a:endParaRPr lang="fr-FR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Rogner un rectangle à un seul coin 16"/>
          <p:cNvSpPr/>
          <p:nvPr/>
        </p:nvSpPr>
        <p:spPr>
          <a:xfrm>
            <a:off x="6670476" y="4668788"/>
            <a:ext cx="2788294" cy="1568188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Voici une série de ressources pour t’aider à illustrer ton exposé.</a:t>
            </a:r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altLang="fr-FR" sz="1400" dirty="0">
              <a:solidFill>
                <a:schemeClr val="tx1"/>
              </a:solidFill>
            </a:endParaRPr>
          </a:p>
          <a:p>
            <a:r>
              <a:rPr lang="fr-FR" altLang="fr-FR" sz="1000" dirty="0" smtClean="0">
                <a:solidFill>
                  <a:srgbClr val="585858"/>
                </a:solidFill>
                <a:latin typeface="Arial"/>
                <a:cs typeface="Arial"/>
              </a:rPr>
              <a:t>N’oublies pas de la supprimer dès que tu as terminé.</a:t>
            </a:r>
          </a:p>
          <a:p>
            <a:endParaRPr lang="fr-FR" altLang="fr-FR" sz="1400" dirty="0" smtClean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92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/>
              <a:t>ANNEXE : BANQUE </a:t>
            </a:r>
            <a:r>
              <a:rPr lang="fr-FR" altLang="fr-FR" dirty="0" smtClean="0"/>
              <a:t>D’IMAGES</a:t>
            </a:r>
            <a:endParaRPr lang="fr-FR" altLang="fr-FR" dirty="0"/>
          </a:p>
        </p:txBody>
      </p:sp>
      <p:pic>
        <p:nvPicPr>
          <p:cNvPr id="8" name="Image 7" descr="bdcc09e699c1b553d225869d7be1ab04.jp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580" y="2398074"/>
            <a:ext cx="2576489" cy="1715843"/>
          </a:xfrm>
          <a:prstGeom prst="rect">
            <a:avLst/>
          </a:prstGeom>
        </p:spPr>
      </p:pic>
      <p:pic>
        <p:nvPicPr>
          <p:cNvPr id="9" name="Image 8" descr="2313552387df3447d4db7783f310c2f2.jpg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2" y="351692"/>
            <a:ext cx="2592936" cy="1726796"/>
          </a:xfrm>
          <a:prstGeom prst="rect">
            <a:avLst/>
          </a:prstGeom>
        </p:spPr>
      </p:pic>
      <p:pic>
        <p:nvPicPr>
          <p:cNvPr id="10" name="Image 9" descr="4bf5084683a35939ddc1d7a9c71304ee.jpg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513" y="351692"/>
            <a:ext cx="2592936" cy="1726796"/>
          </a:xfrm>
          <a:prstGeom prst="rect">
            <a:avLst/>
          </a:prstGeom>
        </p:spPr>
      </p:pic>
      <p:pic>
        <p:nvPicPr>
          <p:cNvPr id="11" name="Image 10" descr="0e82f91584ddb6c88ff1edad8eca552f.jpg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581" y="351692"/>
            <a:ext cx="2576489" cy="1726796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altLang="fr-FR" smtClean="0"/>
              <a:pPr/>
              <a:t>11</a:t>
            </a:fld>
            <a:endParaRPr lang="fr-FR" altLang="fr-FR" dirty="0"/>
          </a:p>
        </p:txBody>
      </p:sp>
      <p:pic>
        <p:nvPicPr>
          <p:cNvPr id="13" name="Image 12" descr="1706-cdf97a.jpg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8074"/>
            <a:ext cx="2577600" cy="1725709"/>
          </a:xfrm>
          <a:prstGeom prst="rect">
            <a:avLst/>
          </a:prstGeom>
        </p:spPr>
      </p:pic>
      <p:pic>
        <p:nvPicPr>
          <p:cNvPr id="14" name="Image 13" descr="fa0afe45c771880d15c1c8710531e14e.jpg">
            <a:hlinkClick r:id="rId12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2" y="4423767"/>
            <a:ext cx="2577600" cy="1761268"/>
          </a:xfrm>
          <a:prstGeom prst="rect">
            <a:avLst/>
          </a:prstGeom>
        </p:spPr>
      </p:pic>
      <p:pic>
        <p:nvPicPr>
          <p:cNvPr id="6" name="Image 5" descr="03517c81277e9b65c622a1c29231a081.jpg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694" y="4423767"/>
            <a:ext cx="1728000" cy="1728000"/>
          </a:xfrm>
          <a:prstGeom prst="rect">
            <a:avLst/>
          </a:prstGeom>
        </p:spPr>
      </p:pic>
      <p:pic>
        <p:nvPicPr>
          <p:cNvPr id="7" name="Image 6" descr="1988-602c1c.jpg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513" y="4423767"/>
            <a:ext cx="2577600" cy="1855872"/>
          </a:xfrm>
          <a:prstGeom prst="rect">
            <a:avLst/>
          </a:prstGeom>
        </p:spPr>
      </p:pic>
      <p:pic>
        <p:nvPicPr>
          <p:cNvPr id="16" name="Image 15" descr="ThinkstockPhotos-472702046.jpg">
            <a:hlinkClick r:id="rId18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513" y="2398074"/>
            <a:ext cx="2574976" cy="171584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382000" y="6367400"/>
            <a:ext cx="233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Liens cliquables</a:t>
            </a:r>
          </a:p>
          <a:p>
            <a:endParaRPr lang="fr-FR" dirty="0"/>
          </a:p>
        </p:txBody>
      </p:sp>
      <p:sp>
        <p:nvSpPr>
          <p:cNvPr id="15" name="Rogner un rectangle à un seul coin 14"/>
          <p:cNvSpPr/>
          <p:nvPr/>
        </p:nvSpPr>
        <p:spPr>
          <a:xfrm>
            <a:off x="2233454" y="5402368"/>
            <a:ext cx="2788294" cy="2506563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Voici une série d’images pour t’aider à illustrer ton exposé.</a:t>
            </a:r>
          </a:p>
          <a:p>
            <a:endParaRPr lang="fr-FR" altLang="fr-FR" sz="1200" b="1" i="1" dirty="0" smtClean="0">
              <a:solidFill>
                <a:srgbClr val="000000"/>
              </a:solidFill>
            </a:endParaRPr>
          </a:p>
          <a:p>
            <a:r>
              <a:rPr lang="fr-FR" altLang="fr-FR" sz="1200" b="1" i="1" dirty="0" smtClean="0">
                <a:solidFill>
                  <a:srgbClr val="000000"/>
                </a:solidFill>
              </a:rPr>
              <a:t>Les </a:t>
            </a:r>
            <a:r>
              <a:rPr lang="fr-FR" altLang="fr-FR" sz="1200" b="1" i="1" dirty="0">
                <a:solidFill>
                  <a:srgbClr val="000000"/>
                </a:solidFill>
              </a:rPr>
              <a:t>images sont à utiliser uniquement dans le cadre de ce diaporama.</a:t>
            </a:r>
          </a:p>
          <a:p>
            <a:endParaRPr lang="fr-FR" altLang="fr-FR" sz="1400" dirty="0">
              <a:solidFill>
                <a:schemeClr val="tx1"/>
              </a:solidFill>
            </a:endParaRPr>
          </a:p>
          <a:p>
            <a:r>
              <a:rPr lang="fr-FR" altLang="fr-FR" sz="1000" dirty="0" smtClean="0">
                <a:solidFill>
                  <a:srgbClr val="585858"/>
                </a:solidFill>
                <a:latin typeface="Arial"/>
                <a:cs typeface="Arial"/>
              </a:rPr>
              <a:t>N’oublies pas de la supprimer dès que tu as terminé.</a:t>
            </a:r>
          </a:p>
          <a:p>
            <a:endParaRPr lang="fr-FR" altLang="fr-FR" sz="1400" dirty="0" smtClean="0">
              <a:solidFill>
                <a:schemeClr val="tx1"/>
              </a:solidFill>
            </a:endParaRPr>
          </a:p>
          <a:p>
            <a:r>
              <a:rPr lang="fr-FR" altLang="fr-FR" sz="1200" b="1" dirty="0" smtClean="0">
                <a:solidFill>
                  <a:srgbClr val="D33D20"/>
                </a:solidFill>
              </a:rPr>
              <a:t>N’oublies pas de supprimer ce post-it dès que tu as terminé.</a:t>
            </a:r>
            <a:endParaRPr lang="fr-FR" altLang="fr-FR" sz="1200" b="1" dirty="0">
              <a:solidFill>
                <a:srgbClr val="D33D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4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ANNEXE : BANQUE D’IMAGES</a:t>
            </a:r>
            <a:endParaRPr lang="fr-FR" altLang="fr-FR" dirty="0"/>
          </a:p>
        </p:txBody>
      </p:sp>
      <p:pic>
        <p:nvPicPr>
          <p:cNvPr id="19" name="Image 18" descr="ThinkstockPhotos-4805709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884" y="2033200"/>
            <a:ext cx="1781560" cy="1918110"/>
          </a:xfrm>
          <a:prstGeom prst="rect">
            <a:avLst/>
          </a:prstGeom>
        </p:spPr>
      </p:pic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" name="Image 1" descr="3556-d24d9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745" y="377294"/>
            <a:ext cx="2122197" cy="1414798"/>
          </a:xfrm>
          <a:prstGeom prst="rect">
            <a:avLst/>
          </a:prstGeom>
        </p:spPr>
      </p:pic>
      <p:pic>
        <p:nvPicPr>
          <p:cNvPr id="7" name="Image 6" descr="Viduc de Milla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804" y="2611312"/>
            <a:ext cx="1782823" cy="2549588"/>
          </a:xfrm>
          <a:prstGeom prst="rect">
            <a:avLst/>
          </a:prstGeom>
        </p:spPr>
      </p:pic>
      <p:pic>
        <p:nvPicPr>
          <p:cNvPr id="20" name="Image 19" descr="2110-cf8b29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638287"/>
            <a:ext cx="1806374" cy="1370727"/>
          </a:xfrm>
          <a:prstGeom prst="rect">
            <a:avLst/>
          </a:prstGeom>
        </p:spPr>
      </p:pic>
      <p:pic>
        <p:nvPicPr>
          <p:cNvPr id="21" name="Image 20" descr="2111-96b73b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676" y="1730882"/>
            <a:ext cx="1849321" cy="1422400"/>
          </a:xfrm>
          <a:prstGeom prst="rect">
            <a:avLst/>
          </a:prstGeom>
        </p:spPr>
      </p:pic>
      <p:pic>
        <p:nvPicPr>
          <p:cNvPr id="23" name="Image 22" descr="2112-be6085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22" y="4723988"/>
            <a:ext cx="1933800" cy="2104082"/>
          </a:xfrm>
          <a:prstGeom prst="rect">
            <a:avLst/>
          </a:prstGeom>
        </p:spPr>
      </p:pic>
      <p:pic>
        <p:nvPicPr>
          <p:cNvPr id="24" name="Image 23" descr="2109-19937c.pn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813"/>
          <a:stretch/>
        </p:blipFill>
        <p:spPr>
          <a:xfrm>
            <a:off x="6296605" y="348752"/>
            <a:ext cx="3031790" cy="1932349"/>
          </a:xfrm>
          <a:prstGeom prst="rect">
            <a:avLst/>
          </a:prstGeom>
        </p:spPr>
      </p:pic>
      <p:pic>
        <p:nvPicPr>
          <p:cNvPr id="26" name="Image 25" descr="2115-308f43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380" y="5475933"/>
            <a:ext cx="2444070" cy="1860023"/>
          </a:xfrm>
          <a:prstGeom prst="rect">
            <a:avLst/>
          </a:prstGeom>
        </p:spPr>
      </p:pic>
      <p:pic>
        <p:nvPicPr>
          <p:cNvPr id="27" name="Image 26" descr="3468-10650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032" y="4028132"/>
            <a:ext cx="2678701" cy="1785801"/>
          </a:xfrm>
          <a:prstGeom prst="rect">
            <a:avLst/>
          </a:prstGeom>
        </p:spPr>
      </p:pic>
      <p:pic>
        <p:nvPicPr>
          <p:cNvPr id="29" name="Image 28" descr="2116-2164a7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05"/>
          <a:stretch/>
        </p:blipFill>
        <p:spPr>
          <a:xfrm>
            <a:off x="365109" y="681891"/>
            <a:ext cx="2455800" cy="2163605"/>
          </a:xfrm>
          <a:prstGeom prst="rect">
            <a:avLst/>
          </a:prstGeom>
        </p:spPr>
      </p:pic>
      <p:sp>
        <p:nvSpPr>
          <p:cNvPr id="18" name="Rogner un rectangle à un seul coin 17"/>
          <p:cNvSpPr/>
          <p:nvPr/>
        </p:nvSpPr>
        <p:spPr>
          <a:xfrm>
            <a:off x="6719480" y="5009014"/>
            <a:ext cx="2788294" cy="663545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>
                <a:solidFill>
                  <a:srgbClr val="D33D20"/>
                </a:solidFill>
              </a:rPr>
              <a:t>Tu peux supprimer cette diapositive lorsque ton exposé sera finalisé.</a:t>
            </a:r>
          </a:p>
        </p:txBody>
      </p:sp>
    </p:spTree>
    <p:extLst>
      <p:ext uri="{BB962C8B-B14F-4D97-AF65-F5344CB8AC3E}">
        <p14:creationId xmlns:p14="http://schemas.microsoft.com/office/powerpoint/2010/main" val="291066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 smtClean="0"/>
              <a:t>ANNEXE : BANQUE D’IMAGES – CRÉDITS PHOTOS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610066" y="670220"/>
            <a:ext cx="8229600" cy="5538137"/>
          </a:xfrm>
        </p:spPr>
        <p:txBody>
          <a:bodyPr/>
          <a:lstStyle/>
          <a:p>
            <a:r>
              <a:rPr lang="fr-FR" dirty="0"/>
              <a:t>Les images sont numérotées en partant du coin supérieur gauche et en allant horizontalement puis en descendant d’une ligne et ainsi de suite par ordre croissant.</a:t>
            </a:r>
          </a:p>
          <a:p>
            <a:endParaRPr lang="fr-FR" dirty="0" smtClean="0"/>
          </a:p>
          <a:p>
            <a:r>
              <a:rPr lang="fr-FR" dirty="0" smtClean="0"/>
              <a:t>Couverture et </a:t>
            </a:r>
            <a:r>
              <a:rPr lang="fr-FR" dirty="0"/>
              <a:t>i</a:t>
            </a:r>
            <a:r>
              <a:rPr lang="fr-FR" dirty="0" smtClean="0"/>
              <a:t>mages 1,2, 3, 4, 5, 6, 7, 8, 9, 10, 12, 14, 15, 16, 17, 18, 19 </a:t>
            </a:r>
            <a:r>
              <a:rPr lang="fr-FR" dirty="0" smtClean="0"/>
              <a:t>:</a:t>
            </a:r>
          </a:p>
          <a:p>
            <a:r>
              <a:rPr lang="fr-FR" dirty="0" smtClean="0"/>
              <a:t>© UIMM</a:t>
            </a:r>
            <a:endParaRPr lang="fr-FR" dirty="0" smtClean="0"/>
          </a:p>
          <a:p>
            <a:r>
              <a:rPr lang="fr-FR" dirty="0"/>
              <a:t>Image </a:t>
            </a:r>
            <a:r>
              <a:rPr lang="fr-FR" dirty="0" smtClean="0"/>
              <a:t>11 </a:t>
            </a:r>
            <a:r>
              <a:rPr lang="fr-FR" dirty="0"/>
              <a:t>: © NSC </a:t>
            </a:r>
            <a:r>
              <a:rPr lang="fr-FR" dirty="0" smtClean="0"/>
              <a:t>Environnement</a:t>
            </a:r>
          </a:p>
          <a:p>
            <a:r>
              <a:rPr lang="fr-FR" dirty="0" smtClean="0"/>
              <a:t>Image 13 : © 123RF</a:t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30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fr-FR" altLang="fr-FR" dirty="0"/>
              <a:t>Comment faire ton exposé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MODE D’EMPLOI</a:t>
            </a:r>
            <a:endParaRPr lang="fr-FR" alt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457200" y="1417133"/>
            <a:ext cx="8229600" cy="1720650"/>
          </a:xfrm>
          <a:ln>
            <a:noFill/>
          </a:ln>
        </p:spPr>
        <p:txBody>
          <a:bodyPr numCol="1">
            <a:normAutofit/>
          </a:bodyPr>
          <a:lstStyle/>
          <a:p>
            <a:r>
              <a:rPr lang="fr-FR" altLang="fr-FR" sz="1400" dirty="0" smtClean="0">
                <a:solidFill>
                  <a:schemeClr val="tx1"/>
                </a:solidFill>
              </a:rPr>
              <a:t>Dans ces espaces, tu peux écrire, ajouter des images pour remplir la diapositive avec le résultat de tes recherches sur l’industrie..</a:t>
            </a:r>
          </a:p>
          <a:p>
            <a:endParaRPr lang="fr-FR" altLang="fr-FR" sz="1400" dirty="0">
              <a:solidFill>
                <a:schemeClr val="tx1"/>
              </a:solidFill>
            </a:endParaRPr>
          </a:p>
          <a:p>
            <a:r>
              <a:rPr lang="fr-FR" altLang="fr-FR" sz="1400" dirty="0" smtClean="0">
                <a:solidFill>
                  <a:schemeClr val="tx1"/>
                </a:solidFill>
              </a:rPr>
              <a:t>Si tu as beaucoup de choses à raconter, tu peux créer de nouvelles diapositives.</a:t>
            </a:r>
            <a:endParaRPr lang="fr-FR" altLang="fr-FR" sz="14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87940" y="1271231"/>
            <a:ext cx="8298860" cy="4971852"/>
          </a:xfrm>
          <a:prstGeom prst="roundRect">
            <a:avLst>
              <a:gd name="adj" fmla="val 8752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7" name="Rogner un rectangle à un seul coin 6"/>
          <p:cNvSpPr/>
          <p:nvPr/>
        </p:nvSpPr>
        <p:spPr>
          <a:xfrm>
            <a:off x="6639831" y="3045806"/>
            <a:ext cx="3565439" cy="4009420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Ici, tu trouveras une consigne et des pistes de réflexion pour répondre au sujet.</a:t>
            </a:r>
            <a:endParaRPr lang="fr-FR" altLang="fr-FR" sz="12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000000"/>
                </a:solidFill>
                <a:latin typeface="Arial"/>
                <a:cs typeface="Arial"/>
              </a:rPr>
              <a:t>Des liens comme celui-ci te permettront d’enrichir ta réponse :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://www.les-industries-technologiques.fr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/</a:t>
            </a:r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</a:rPr>
              <a:t>Pour y accéder, c’est facile, il suffit de cliquer dessus.</a:t>
            </a:r>
          </a:p>
          <a:p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</a:rPr>
              <a:t>Mais, bien entendu, rien ne t’empêche d’aller chercher d’autres sources pour compléter tes propos ! </a:t>
            </a:r>
          </a:p>
          <a:p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rgbClr val="D33D20"/>
                </a:solidFill>
                <a:latin typeface="Arial"/>
                <a:cs typeface="Arial"/>
              </a:rPr>
              <a:t>N’oublie pas d’effacer ce mémo dès que tu as terminé (sélectionne l’objet et fait « supprimer »).</a:t>
            </a:r>
          </a:p>
          <a:p>
            <a:endParaRPr lang="fr-FR" altLang="fr-FR" sz="1200" b="1" dirty="0">
              <a:solidFill>
                <a:srgbClr val="D33D20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rgbClr val="FF0000"/>
                </a:solidFill>
                <a:latin typeface="Arial"/>
                <a:cs typeface="Arial"/>
              </a:rPr>
              <a:t>N’hésite pas à supprimer cette page lorsque tu auras terminé ton exposé.</a:t>
            </a:r>
            <a:endParaRPr lang="fr-FR" altLang="fr-FR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90800" y="3419385"/>
            <a:ext cx="2413000" cy="1200329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À chaque page, une note te guidera dans la construction de ton exposé !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>
            <a:stCxn id="10" idx="3"/>
          </p:cNvCxnSpPr>
          <p:nvPr/>
        </p:nvCxnSpPr>
        <p:spPr>
          <a:xfrm>
            <a:off x="5003800" y="4019550"/>
            <a:ext cx="1566570" cy="155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32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229600" cy="658767"/>
          </a:xfrm>
        </p:spPr>
        <p:txBody>
          <a:bodyPr numCol="1"/>
          <a:lstStyle/>
          <a:p>
            <a:r>
              <a:rPr lang="fr-FR" altLang="fr-FR" dirty="0" smtClean="0"/>
              <a:t>L’industrie, qu’est-ce que c’est ?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>
            <a:normAutofit/>
          </a:bodyPr>
          <a:lstStyle/>
          <a:p>
            <a:r>
              <a:rPr lang="fr-FR" altLang="fr-FR" dirty="0" smtClean="0"/>
              <a:t>QUE FONT LES INDUSTRIES TECHNOLOGIQUES ?</a:t>
            </a:r>
            <a:endParaRPr lang="fr-FR" alt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644522" y="1693254"/>
            <a:ext cx="8042277" cy="1321251"/>
          </a:xfrm>
          <a:ln>
            <a:noFill/>
          </a:ln>
        </p:spPr>
        <p:txBody>
          <a:bodyPr numCol="1">
            <a:normAutofit/>
          </a:bodyPr>
          <a:lstStyle/>
          <a:p>
            <a:r>
              <a:rPr lang="fr-FR" altLang="fr-FR" sz="1400" b="1" dirty="0" smtClean="0"/>
              <a:t>L’industrie</a:t>
            </a:r>
            <a:r>
              <a:rPr lang="fr-FR" altLang="fr-FR" sz="1400" dirty="0" smtClean="0"/>
              <a:t>, c’est…</a:t>
            </a:r>
            <a:endParaRPr lang="fr-FR" alt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87940" y="1566383"/>
            <a:ext cx="8521406" cy="1602055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7" name="Espace réservé du texte 5"/>
          <p:cNvSpPr txBox="1">
            <a:spLocks/>
          </p:cNvSpPr>
          <p:nvPr/>
        </p:nvSpPr>
        <p:spPr>
          <a:xfrm>
            <a:off x="644523" y="3732856"/>
            <a:ext cx="2276342" cy="21687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u="sng" dirty="0" smtClean="0"/>
              <a:t>Exemple 1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: </a:t>
            </a:r>
            <a:r>
              <a:rPr lang="fr-FR" altLang="fr-FR" sz="1400" dirty="0" smtClean="0"/>
              <a:t>Tous </a:t>
            </a:r>
            <a:r>
              <a:rPr lang="fr-FR" altLang="fr-FR" sz="1400" dirty="0"/>
              <a:t>les jours j’utilise… et c’est un produit de l’industrie.</a:t>
            </a:r>
          </a:p>
          <a:p>
            <a:endParaRPr lang="fr-FR" altLang="fr-FR" sz="1400" dirty="0" smtClean="0"/>
          </a:p>
          <a:p>
            <a:r>
              <a:rPr lang="fr-FR" altLang="fr-FR" sz="1400" i="1" dirty="0" smtClean="0"/>
              <a:t>Glisse ici une photo de ce produit.</a:t>
            </a:r>
            <a:endParaRPr lang="fr-FR" altLang="fr-FR" sz="1400" i="1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426426" y="3381720"/>
            <a:ext cx="2742381" cy="2788396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>
          <a:xfrm>
            <a:off x="3500817" y="3766199"/>
            <a:ext cx="2276342" cy="21687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u="sng" dirty="0" smtClean="0"/>
              <a:t>Exemple 2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: T</a:t>
            </a:r>
            <a:r>
              <a:rPr lang="fr-FR" altLang="fr-FR" sz="1400" dirty="0" smtClean="0"/>
              <a:t>ous </a:t>
            </a:r>
            <a:r>
              <a:rPr lang="fr-FR" altLang="fr-FR" sz="1400" dirty="0"/>
              <a:t>les jours j’utilise… et c’est un produit de l’industrie.</a:t>
            </a:r>
          </a:p>
          <a:p>
            <a:endParaRPr lang="fr-FR" altLang="fr-FR" sz="1400" dirty="0" smtClean="0"/>
          </a:p>
          <a:p>
            <a:r>
              <a:rPr lang="fr-FR" altLang="fr-FR" sz="1400" i="1" dirty="0" smtClean="0"/>
              <a:t>Glisse ici une photo de ce produit.</a:t>
            </a:r>
            <a:endParaRPr lang="fr-FR" altLang="fr-FR" sz="14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282720" y="3415063"/>
            <a:ext cx="2742381" cy="2788396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9" name="Espace réservé du texte 5"/>
          <p:cNvSpPr txBox="1">
            <a:spLocks/>
          </p:cNvSpPr>
          <p:nvPr/>
        </p:nvSpPr>
        <p:spPr>
          <a:xfrm>
            <a:off x="6385062" y="3721395"/>
            <a:ext cx="2276342" cy="21687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u="sng" dirty="0" smtClean="0"/>
              <a:t>Exemple 3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: </a:t>
            </a:r>
            <a:r>
              <a:rPr lang="fr-FR" altLang="fr-FR" sz="1400" dirty="0" smtClean="0"/>
              <a:t>Tous </a:t>
            </a:r>
            <a:r>
              <a:rPr lang="fr-FR" altLang="fr-FR" sz="1400" dirty="0"/>
              <a:t>les jours j’utilise… et c’est un produit de l’industrie.</a:t>
            </a:r>
          </a:p>
          <a:p>
            <a:endParaRPr lang="fr-FR" altLang="fr-FR" sz="1400" dirty="0" smtClean="0"/>
          </a:p>
          <a:p>
            <a:r>
              <a:rPr lang="fr-FR" altLang="fr-FR" sz="1400" i="1" dirty="0" smtClean="0"/>
              <a:t>Glisse ici une photo de ce produit.</a:t>
            </a:r>
            <a:endParaRPr lang="fr-FR" altLang="fr-FR" sz="1400" i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6166965" y="3370259"/>
            <a:ext cx="2742381" cy="2788396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31" name="Rogner un rectangle à un seul coin 30"/>
          <p:cNvSpPr/>
          <p:nvPr/>
        </p:nvSpPr>
        <p:spPr>
          <a:xfrm>
            <a:off x="7968364" y="1516348"/>
            <a:ext cx="3524035" cy="3063135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Que sais-tu de l’industrie ? Liste tous les mots qui s’y rapportent, et donnes-en une définition. Puis trouve 3 exemples d’objets.</a:t>
            </a:r>
          </a:p>
          <a:p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Voici une vidéo sur les industries technologiques 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>pour t’aider : 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http://www.les-industries-technologiques.fr/actualite/metiers-2/chacun-peut-trouver-sa-place-dans-les-industries-technologiques-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Et voici un lien sur les produits de l’industrie que tu peux prendre comme exemple : </a:t>
            </a:r>
          </a:p>
          <a:p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4"/>
              </a:rPr>
              <a:t>http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4"/>
              </a:rPr>
              <a:t>://www.les-industries-technologiques.fr/industrie/dans-notre-quotidien/</a:t>
            </a:r>
            <a:endParaRPr lang="fr-FR" altLang="fr-FR" sz="12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343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5383"/>
            <a:ext cx="8229600" cy="865875"/>
          </a:xfrm>
        </p:spPr>
        <p:txBody>
          <a:bodyPr numCol="1">
            <a:normAutofit fontScale="90000"/>
          </a:bodyPr>
          <a:lstStyle/>
          <a:p>
            <a:r>
              <a:rPr lang="fr-FR" altLang="fr-FR" dirty="0" smtClean="0"/>
              <a:t>D’accord… Mais le produit industriel, alors,  qu’est-ce que c’est ?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QUE FONT LES INDUSTRIES TECHNOLOGIQUES ?</a:t>
            </a:r>
            <a:endParaRPr lang="fr-FR" alt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465401" y="1689729"/>
            <a:ext cx="8229600" cy="1092586"/>
          </a:xfrm>
          <a:ln>
            <a:noFill/>
          </a:ln>
        </p:spPr>
        <p:txBody>
          <a:bodyPr numCol="1">
            <a:normAutofit/>
          </a:bodyPr>
          <a:lstStyle/>
          <a:p>
            <a:r>
              <a:rPr lang="fr-FR" altLang="fr-FR" sz="1400" dirty="0" smtClean="0"/>
              <a:t>Les biens de consommation : </a:t>
            </a:r>
            <a:endParaRPr lang="fr-FR" alt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87940" y="1587877"/>
            <a:ext cx="8298860" cy="1279162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2" name="Espace réservé du texte 4"/>
          <p:cNvSpPr txBox="1">
            <a:spLocks/>
          </p:cNvSpPr>
          <p:nvPr/>
        </p:nvSpPr>
        <p:spPr>
          <a:xfrm>
            <a:off x="457200" y="3075503"/>
            <a:ext cx="8229600" cy="17504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 fontScale="25000" lnSpcReduction="20000"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fr-FR" altLang="fr-FR" sz="5600" dirty="0" smtClean="0"/>
              <a:t>… … … … :  ce sont des </a:t>
            </a:r>
            <a:r>
              <a:rPr lang="fr-FR" altLang="fr-FR" sz="5600" dirty="0"/>
              <a:t>biens durables qui servent à produire des services ou d’autres biens. </a:t>
            </a:r>
            <a:r>
              <a:rPr lang="fr-FR" altLang="fr-FR" sz="5600" dirty="0" smtClean="0"/>
              <a:t>Ils concernent la </a:t>
            </a:r>
            <a:r>
              <a:rPr lang="fr-FR" altLang="fr-FR" sz="5600" dirty="0"/>
              <a:t>construction navale, ferroviaire ou </a:t>
            </a:r>
            <a:r>
              <a:rPr lang="fr-FR" altLang="fr-FR" sz="5600" dirty="0" err="1"/>
              <a:t>aéronautique</a:t>
            </a:r>
            <a:r>
              <a:rPr lang="fr-FR" altLang="fr-FR" sz="5600" dirty="0"/>
              <a:t>, par exemple, </a:t>
            </a:r>
            <a:r>
              <a:rPr lang="fr-FR" altLang="fr-FR" sz="5600" dirty="0" smtClean="0"/>
              <a:t>mais aussi la </a:t>
            </a:r>
            <a:r>
              <a:rPr lang="fr-FR" altLang="fr-FR" sz="5600" dirty="0"/>
              <a:t>fourniture d’</a:t>
            </a:r>
            <a:r>
              <a:rPr lang="fr-FR" altLang="fr-FR" sz="5600" dirty="0" err="1"/>
              <a:t>équipements</a:t>
            </a:r>
            <a:r>
              <a:rPr lang="fr-FR" altLang="fr-FR" sz="5600" dirty="0"/>
              <a:t> </a:t>
            </a:r>
            <a:r>
              <a:rPr lang="fr-FR" altLang="fr-FR" sz="5600" dirty="0" err="1"/>
              <a:t>mécaniques</a:t>
            </a:r>
            <a:r>
              <a:rPr lang="fr-FR" altLang="fr-FR" sz="5600" dirty="0" smtClean="0"/>
              <a:t>.</a:t>
            </a:r>
            <a:br>
              <a:rPr lang="fr-FR" altLang="fr-FR" sz="5600" dirty="0" smtClean="0"/>
            </a:br>
            <a:r>
              <a:rPr lang="fr-FR" altLang="fr-FR" sz="5600" dirty="0" smtClean="0"/>
              <a:t/>
            </a:r>
            <a:br>
              <a:rPr lang="fr-FR" altLang="fr-FR" sz="5600" dirty="0" smtClean="0"/>
            </a:br>
            <a:r>
              <a:rPr lang="fr-FR" altLang="fr-FR" sz="5600" i="1" dirty="0" smtClean="0"/>
              <a:t>Exemple : </a:t>
            </a:r>
            <a:r>
              <a:rPr lang="fr-FR" altLang="fr-FR" sz="5600" dirty="0" smtClean="0"/>
              <a:t> une machine outil dans une usine.</a:t>
            </a:r>
            <a:endParaRPr lang="fr-FR" altLang="fr-FR" sz="3500" dirty="0"/>
          </a:p>
          <a:p>
            <a:endParaRPr lang="fr-FR" altLang="fr-FR" sz="1400" dirty="0"/>
          </a:p>
          <a:p>
            <a:r>
              <a:rPr lang="fr-FR" altLang="fr-FR" sz="1400" dirty="0" smtClean="0"/>
              <a:t> </a:t>
            </a:r>
            <a:endParaRPr lang="fr-FR" altLang="fr-FR" sz="1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87940" y="2973650"/>
            <a:ext cx="8298860" cy="1852349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6" name="Espace réservé du texte 4"/>
          <p:cNvSpPr txBox="1">
            <a:spLocks/>
          </p:cNvSpPr>
          <p:nvPr/>
        </p:nvSpPr>
        <p:spPr>
          <a:xfrm>
            <a:off x="465401" y="5032273"/>
            <a:ext cx="8229600" cy="10925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dirty="0" smtClean="0"/>
              <a:t>Les biens intermédiaires : </a:t>
            </a:r>
            <a:endParaRPr lang="fr-FR" alt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87940" y="4930421"/>
            <a:ext cx="8298860" cy="1279162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8" name="Rogner un rectangle à un seul coin 7"/>
          <p:cNvSpPr/>
          <p:nvPr/>
        </p:nvSpPr>
        <p:spPr>
          <a:xfrm>
            <a:off x="8596257" y="2199203"/>
            <a:ext cx="3468743" cy="2461697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Les produits industriels sont rangés en 3 grandes catégories de bien. </a:t>
            </a:r>
            <a:b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A toi de compléter les 3 cases correspondant à ces catégories !</a:t>
            </a:r>
            <a:b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Donne </a:t>
            </a:r>
            <a:r>
              <a:rPr lang="fr-FR" altLang="fr-FR" sz="1200" b="1" dirty="0">
                <a:solidFill>
                  <a:schemeClr val="tx1"/>
                </a:solidFill>
                <a:latin typeface="Arial"/>
                <a:cs typeface="Arial"/>
              </a:rPr>
              <a:t>une définition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de chaque catégorie de biens industriels en fournissant un exemple. </a:t>
            </a:r>
          </a:p>
          <a:p>
            <a:endParaRPr lang="fr-FR" altLang="fr-FR" sz="12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>Voici un lien pour enrichir ta réponse :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http://www.les-industries-technologiques.fr/industrie/dans-notre-quotidien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/</a:t>
            </a:r>
            <a:endParaRPr lang="fr-FR" altLang="fr-FR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35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2253"/>
            <a:ext cx="8229600" cy="942929"/>
          </a:xfrm>
        </p:spPr>
        <p:txBody>
          <a:bodyPr numCol="1">
            <a:normAutofit fontScale="90000"/>
          </a:bodyPr>
          <a:lstStyle/>
          <a:p>
            <a:r>
              <a:rPr lang="fr-FR" altLang="fr-FR" dirty="0" smtClean="0"/>
              <a:t>Une entreprise industrielle : </a:t>
            </a:r>
            <a:br>
              <a:rPr lang="fr-FR" altLang="fr-FR" dirty="0" smtClean="0"/>
            </a:br>
            <a:r>
              <a:rPr lang="fr-FR" altLang="fr-FR" dirty="0" smtClean="0"/>
              <a:t>6 familles de métiers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/>
              <a:t>QUE FONT LES INDUSTRIES TECHNOLOGIQUES ?</a:t>
            </a:r>
          </a:p>
          <a:p>
            <a:endParaRPr lang="fr-FR" altLang="fr-FR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314514" y="1857977"/>
            <a:ext cx="8073547" cy="4390423"/>
          </a:xfrm>
          <a:prstGeom prst="rect">
            <a:avLst/>
          </a:prstGeom>
          <a:ln>
            <a:noFill/>
          </a:ln>
        </p:spPr>
        <p:txBody>
          <a:bodyPr numCol="1">
            <a:normAutofit/>
          </a:bodyPr>
          <a:lstStyle/>
          <a:p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CONCEVOIR, 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inventer de nouveaux produits, </a:t>
            </a:r>
            <a:r>
              <a:rPr lang="fr-FR" altLang="fr-FR" sz="12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créer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fr-FR" altLang="fr-FR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développer 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monde de demain, au sein des bureaux d’</a:t>
            </a:r>
            <a:r>
              <a:rPr lang="fr-FR" altLang="fr-FR" sz="12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études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FR" altLang="fr-FR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fr-FR" sz="1200" b="0" i="1" dirty="0">
                <a:solidFill>
                  <a:srgbClr val="585858"/>
                </a:solidFill>
              </a:rPr>
              <a:t>Exemple : </a:t>
            </a:r>
            <a:endParaRPr lang="fr-FR" altLang="fr-FR" sz="1200" b="0" i="1" dirty="0" smtClean="0">
              <a:solidFill>
                <a:srgbClr val="585858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altLang="fr-FR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ORGANISER, 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</a:t>
            </a:r>
            <a:r>
              <a:rPr lang="fr-FR" altLang="fr-FR" sz="12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créer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les conditions favorables à leur production. </a:t>
            </a:r>
            <a:endParaRPr lang="fr-FR" altLang="fr-FR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fr-FR" sz="1200" b="0" i="1" dirty="0">
                <a:solidFill>
                  <a:srgbClr val="585858"/>
                </a:solidFill>
              </a:rPr>
              <a:t>Exemple </a:t>
            </a:r>
            <a:r>
              <a:rPr lang="fr-FR" altLang="fr-FR" sz="1200" b="0" i="1" dirty="0" smtClean="0">
                <a:solidFill>
                  <a:srgbClr val="585858"/>
                </a:solidFill>
              </a:rPr>
              <a:t>:</a:t>
            </a:r>
            <a:endParaRPr lang="fr-FR" altLang="fr-FR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altLang="fr-FR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PRODUIRE, 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fabriquer ces produits </a:t>
            </a:r>
            <a:r>
              <a:rPr lang="fr-FR" altLang="fr-FR" sz="12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grâce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à la mise en œuvre de savoir-faire</a:t>
            </a:r>
            <a:r>
              <a:rPr lang="fr-FR" altLang="fr-FR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fr-FR" altLang="fr-FR" sz="1200" b="0" i="1" dirty="0">
                <a:solidFill>
                  <a:srgbClr val="585858"/>
                </a:solidFill>
              </a:rPr>
              <a:t>Exemple </a:t>
            </a:r>
            <a:r>
              <a:rPr lang="fr-FR" altLang="fr-FR" sz="1200" b="0" i="1" dirty="0" smtClean="0">
                <a:solidFill>
                  <a:srgbClr val="585858"/>
                </a:solidFill>
              </a:rPr>
              <a:t>:</a:t>
            </a:r>
            <a:endParaRPr lang="fr-FR" altLang="fr-FR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altLang="fr-FR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MAINTENIR, 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garantir le bon </a:t>
            </a:r>
            <a:r>
              <a:rPr lang="fr-FR" altLang="fr-FR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fonctionnement 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lang="fr-FR" altLang="fr-FR" sz="12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équipements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la </a:t>
            </a:r>
            <a:r>
              <a:rPr lang="fr-FR" altLang="fr-FR" sz="12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qualite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́ des produits. </a:t>
            </a:r>
            <a:endParaRPr lang="fr-FR" altLang="fr-FR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fr-FR" sz="1200" b="0" i="1" dirty="0">
                <a:solidFill>
                  <a:srgbClr val="585858"/>
                </a:solidFill>
              </a:rPr>
              <a:t>Exemple </a:t>
            </a:r>
            <a:r>
              <a:rPr lang="fr-FR" altLang="fr-FR" sz="1200" b="0" i="1" dirty="0" smtClean="0">
                <a:solidFill>
                  <a:srgbClr val="585858"/>
                </a:solidFill>
              </a:rPr>
              <a:t> :</a:t>
            </a:r>
            <a:endParaRPr lang="fr-FR" altLang="fr-FR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altLang="fr-FR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VENDRE, 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les distribuer et les valoriser. </a:t>
            </a:r>
            <a:endParaRPr lang="fr-FR" altLang="fr-FR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fr-FR" sz="1200" b="0" i="1" dirty="0">
                <a:solidFill>
                  <a:srgbClr val="585858"/>
                </a:solidFill>
              </a:rPr>
              <a:t>Exemple </a:t>
            </a:r>
            <a:r>
              <a:rPr lang="fr-FR" altLang="fr-FR" sz="1200" b="0" i="1" dirty="0" smtClean="0">
                <a:solidFill>
                  <a:srgbClr val="585858"/>
                </a:solidFill>
              </a:rPr>
              <a:t>:</a:t>
            </a:r>
            <a:endParaRPr lang="fr-FR" altLang="fr-FR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altLang="fr-FR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GÉRER</a:t>
            </a: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mener à bien les projets de </a:t>
            </a:r>
            <a:r>
              <a:rPr lang="fr-FR" altLang="fr-FR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l’entreprise</a:t>
            </a:r>
            <a:r>
              <a:rPr lang="fr-FR" altLang="fr-FR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FR" altLang="fr-FR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fr-FR" sz="1200" b="0" i="1" dirty="0">
                <a:solidFill>
                  <a:srgbClr val="585858"/>
                </a:solidFill>
              </a:rPr>
              <a:t>Exemple </a:t>
            </a:r>
            <a:r>
              <a:rPr lang="fr-FR" altLang="fr-FR" sz="1200" b="0" i="1" dirty="0" smtClean="0">
                <a:solidFill>
                  <a:srgbClr val="585858"/>
                </a:solidFill>
              </a:rPr>
              <a:t>:</a:t>
            </a:r>
            <a:endParaRPr lang="fr-FR" altLang="fr-FR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altLang="fr-FR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52400" y="1562476"/>
            <a:ext cx="8801100" cy="4990724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0" name="Rogner un rectangle à un seul coin 9"/>
          <p:cNvSpPr/>
          <p:nvPr/>
        </p:nvSpPr>
        <p:spPr>
          <a:xfrm>
            <a:off x="7835900" y="2565400"/>
            <a:ext cx="3244094" cy="2679700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Pour bien comprendre comment est organisée l’entreprise industrielle, donne un exemple de métier pour chaque famille. </a:t>
            </a:r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altLang="fr-FR" sz="12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Ici, tu trouveras la liste de tous les métiers des industries technologiques que tu peux relier aux 6 familles de métiers ci-contre : </a:t>
            </a:r>
          </a:p>
          <a:p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http://www.les-industries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-technologiques.fr/metiers/</a:t>
            </a: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" name="Image 11" descr="IT_LOGO_VECT_FERME_O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93" y="6256383"/>
            <a:ext cx="993415" cy="465092"/>
          </a:xfrm>
          <a:prstGeom prst="rect">
            <a:avLst/>
          </a:prstGeom>
        </p:spPr>
      </p:pic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80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pture d’écran 2016-01-13 à 14.13.2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886" y="1644971"/>
            <a:ext cx="3890522" cy="50765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10712"/>
            <a:ext cx="8229600" cy="865875"/>
          </a:xfrm>
        </p:spPr>
        <p:txBody>
          <a:bodyPr numCol="1">
            <a:normAutofit fontScale="90000"/>
          </a:bodyPr>
          <a:lstStyle/>
          <a:p>
            <a:r>
              <a:rPr lang="fr-FR" altLang="fr-FR" dirty="0" smtClean="0"/>
              <a:t>Le cycle de développement d’un produit industriel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/>
              <a:t>QUE FONT LES INDUSTRIES TECHNOLOGIQUES ?</a:t>
            </a:r>
          </a:p>
          <a:p>
            <a:endParaRPr lang="fr-FR" alt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55100" y="1644971"/>
            <a:ext cx="1795199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1400" b="1" dirty="0" smtClean="0"/>
              <a:t>Le produit industriel : </a:t>
            </a:r>
            <a:endParaRPr lang="fr-FR" altLang="fr-FR" sz="1400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26002" y="2032317"/>
            <a:ext cx="3759688" cy="4301833"/>
          </a:xfrm>
          <a:prstGeom prst="roundRect">
            <a:avLst>
              <a:gd name="adj" fmla="val 8766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7" name="Rogner un rectangle à un seul coin 6"/>
          <p:cNvSpPr/>
          <p:nvPr/>
        </p:nvSpPr>
        <p:spPr>
          <a:xfrm>
            <a:off x="8817408" y="1644971"/>
            <a:ext cx="3403600" cy="3153119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>
                <a:solidFill>
                  <a:schemeClr val="tx1"/>
                </a:solidFill>
                <a:latin typeface="Arial"/>
                <a:cs typeface="Arial"/>
              </a:rPr>
              <a:t>Choisis un produit industriel et présente son cycle de développe à l’aide du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schéma.</a:t>
            </a:r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altLang="fr-FR" sz="12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Voici des liens pour enrichir ta réponse :</a:t>
            </a:r>
          </a:p>
          <a:p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http://www.les-industries-technologiques.fr/industrie/le-cycle-de-vie-dun-produit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/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http://www.les-industries-technologiques.fr/industrie/dans-notre-quotidien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/</a:t>
            </a: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Tu peux aussi regarder cette vidéo qui retrace le cycle de développement d’un </a:t>
            </a:r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produit industriel : 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altLang="fr-FR" sz="1200" dirty="0" err="1" smtClean="0">
                <a:solidFill>
                  <a:schemeClr val="tx1"/>
                </a:solidFill>
                <a:latin typeface="Arial"/>
                <a:cs typeface="Arial"/>
                <a:hlinkClick r:id="rId6"/>
              </a:rPr>
              <a:t>https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6"/>
              </a:rPr>
              <a:t>://</a:t>
            </a:r>
            <a:r>
              <a:rPr lang="fr-FR" altLang="fr-FR" sz="1200" dirty="0" err="1">
                <a:solidFill>
                  <a:schemeClr val="tx1"/>
                </a:solidFill>
                <a:latin typeface="Arial"/>
                <a:cs typeface="Arial"/>
                <a:hlinkClick r:id="rId6"/>
              </a:rPr>
              <a:t>www.youtube.com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6"/>
              </a:rPr>
              <a:t>/</a:t>
            </a:r>
            <a:r>
              <a:rPr lang="fr-FR" altLang="fr-FR" sz="1200" dirty="0" err="1">
                <a:solidFill>
                  <a:schemeClr val="tx1"/>
                </a:solidFill>
                <a:latin typeface="Arial"/>
                <a:cs typeface="Arial"/>
                <a:hlinkClick r:id="rId6"/>
              </a:rPr>
              <a:t>watch?v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6"/>
              </a:rPr>
              <a:t>=QPyl22F9bqs</a:t>
            </a:r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1" name="Image 10" descr="IT_LOGO_VECT_FERME_OK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93" y="6256383"/>
            <a:ext cx="993415" cy="46509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47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6500"/>
            <a:ext cx="8229600" cy="865875"/>
          </a:xfrm>
        </p:spPr>
        <p:txBody>
          <a:bodyPr numCol="1">
            <a:normAutofit fontScale="90000"/>
          </a:bodyPr>
          <a:lstStyle/>
          <a:p>
            <a:r>
              <a:rPr lang="fr-FR" altLang="fr-FR" dirty="0" smtClean="0"/>
              <a:t>Les produits des entreprises de ma région qui s’exportent à l’international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/>
              <a:t>QUE FONT LES INDUSTRIES TECHNOLOGIQUES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2498900"/>
            <a:ext cx="27178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altLang="fr-FR" sz="1400" b="1" dirty="0" smtClean="0"/>
              <a:t>Nom du produit industriel </a:t>
            </a:r>
          </a:p>
          <a:p>
            <a:pPr algn="ctr"/>
            <a:r>
              <a:rPr lang="fr-FR" altLang="fr-FR" sz="1400" b="1" dirty="0" smtClean="0"/>
              <a:t>que tu as choisi</a:t>
            </a:r>
            <a:endParaRPr lang="fr-FR" altLang="fr-FR" sz="14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936306" y="4111573"/>
            <a:ext cx="5750494" cy="2022528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>
          <a:xfrm>
            <a:off x="3207102" y="4266890"/>
            <a:ext cx="2672914" cy="196432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dirty="0" smtClean="0"/>
              <a:t>Exportations : 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dirty="0" smtClean="0"/>
              <a:t> Dans quels pays ? 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dirty="0"/>
              <a:t> </a:t>
            </a:r>
            <a:r>
              <a:rPr lang="fr-FR" altLang="fr-FR" sz="1400" dirty="0" smtClean="0"/>
              <a:t>A quels clients ?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dirty="0"/>
              <a:t> </a:t>
            </a:r>
            <a:r>
              <a:rPr lang="fr-FR" altLang="fr-FR" sz="1400" dirty="0" smtClean="0"/>
              <a:t>…</a:t>
            </a:r>
            <a:endParaRPr lang="fr-FR" altLang="fr-FR" sz="1400" dirty="0"/>
          </a:p>
          <a:p>
            <a:pPr marL="285750" indent="-285750">
              <a:buFont typeface="Arial"/>
              <a:buChar char="•"/>
            </a:pPr>
            <a:endParaRPr lang="fr-FR" altLang="fr-FR" sz="14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46172" y="3051446"/>
            <a:ext cx="1932195" cy="1797784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fr-FR" altLang="fr-FR" dirty="0" smtClean="0">
                <a:solidFill>
                  <a:srgbClr val="000000"/>
                </a:solidFill>
              </a:rPr>
              <a:t>Glisse la photo </a:t>
            </a:r>
            <a:r>
              <a:rPr lang="fr-FR" altLang="fr-FR" dirty="0">
                <a:solidFill>
                  <a:srgbClr val="000000"/>
                </a:solidFill>
              </a:rPr>
              <a:t>ici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973103" y="2152554"/>
            <a:ext cx="5713697" cy="1797784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3131845" y="2326143"/>
            <a:ext cx="2755065" cy="196432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dirty="0" smtClean="0"/>
              <a:t>Dans notre région : 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dirty="0" smtClean="0"/>
              <a:t> Quelles entreprises ?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dirty="0"/>
              <a:t> </a:t>
            </a:r>
            <a:r>
              <a:rPr lang="fr-FR" altLang="fr-FR" sz="1400" dirty="0" smtClean="0"/>
              <a:t>Quelles étapes du cycle de développement ?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dirty="0"/>
              <a:t> </a:t>
            </a:r>
            <a:r>
              <a:rPr lang="fr-FR" altLang="fr-FR" sz="1400" dirty="0" smtClean="0"/>
              <a:t> …</a:t>
            </a:r>
            <a:endParaRPr lang="fr-FR" altLang="fr-FR" sz="1400" dirty="0"/>
          </a:p>
          <a:p>
            <a:pPr marL="285750" indent="-285750">
              <a:buFont typeface="Arial"/>
              <a:buChar char="•"/>
            </a:pPr>
            <a:endParaRPr lang="fr-FR" altLang="fr-FR" sz="1400" dirty="0"/>
          </a:p>
        </p:txBody>
      </p:sp>
      <p:sp>
        <p:nvSpPr>
          <p:cNvPr id="9" name="Rogner un rectangle à un seul coin 8"/>
          <p:cNvSpPr/>
          <p:nvPr/>
        </p:nvSpPr>
        <p:spPr>
          <a:xfrm>
            <a:off x="6633277" y="3051445"/>
            <a:ext cx="3578547" cy="2601089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>
                <a:solidFill>
                  <a:schemeClr val="tx1"/>
                </a:solidFill>
                <a:latin typeface="Arial"/>
                <a:cs typeface="Arial"/>
              </a:rPr>
              <a:t>Choisis un exemple de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produit industriel lié à ta région, glisse sa photo dans la page et explique ce qui est fait dans ta région et dans quels pays il est vendu.</a:t>
            </a:r>
          </a:p>
          <a:p>
            <a:endParaRPr lang="fr-FR" altLang="fr-FR" sz="12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Nous te conseillons de regarder le site de l’UIMM de 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>ta région : </a:t>
            </a:r>
            <a:b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http://uimm.fr/annuaire-des-chambres-syndicales-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territoriales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Tu peux aussi regarder ce site pour avoir des informations sur 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>l’industrie locale :</a:t>
            </a:r>
            <a:b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http://</a:t>
            </a:r>
            <a:r>
              <a:rPr lang="fr-FR" altLang="fr-FR" sz="1200" dirty="0" err="1">
                <a:solidFill>
                  <a:srgbClr val="585858"/>
                </a:solidFill>
                <a:latin typeface="Arial"/>
                <a:cs typeface="Arial"/>
                <a:hlinkClick r:id="rId3"/>
              </a:rPr>
              <a:t>www.observatoire-metallurgie.fr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</a:t>
            </a:r>
            <a:r>
              <a:rPr lang="fr-FR" altLang="fr-FR" sz="1200" dirty="0" err="1">
                <a:solidFill>
                  <a:srgbClr val="585858"/>
                </a:solidFill>
                <a:latin typeface="Arial"/>
                <a:cs typeface="Arial"/>
                <a:hlinkClick r:id="rId3"/>
              </a:rPr>
              <a:t>etudes</a:t>
            </a: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838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 dirty="0"/>
              <a:t>Ce qu’il faut </a:t>
            </a:r>
            <a:r>
              <a:rPr lang="fr-FR" altLang="fr-FR" dirty="0" smtClean="0"/>
              <a:t>retenir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>
            <a:normAutofit/>
          </a:bodyPr>
          <a:lstStyle/>
          <a:p>
            <a:r>
              <a:rPr lang="fr-FR" dirty="0" smtClean="0"/>
              <a:t>QUE FONT LES INDUSTRIES TECHNOLOGIQUES ?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1"/>
          </p:nvPr>
        </p:nvSpPr>
        <p:spPr>
          <a:xfrm>
            <a:off x="948051" y="2110842"/>
            <a:ext cx="7137218" cy="2826382"/>
          </a:xfrm>
        </p:spPr>
        <p:txBody>
          <a:bodyPr numCol="1">
            <a:normAutofit/>
          </a:bodyPr>
          <a:lstStyle/>
          <a:p>
            <a:r>
              <a:rPr lang="fr-FR" altLang="fr-FR" sz="1400" dirty="0" smtClean="0"/>
              <a:t>J’ai appris…</a:t>
            </a:r>
            <a:endParaRPr lang="fr-FR" altLang="fr-FR" sz="1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72882" y="1909763"/>
            <a:ext cx="7562815" cy="3144083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1" name="Rogner un rectangle à un seul coin 10"/>
          <p:cNvSpPr/>
          <p:nvPr/>
        </p:nvSpPr>
        <p:spPr>
          <a:xfrm>
            <a:off x="220173" y="4128475"/>
            <a:ext cx="3281846" cy="1490052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Résume ce que tu as appris sur ce que font les industries technologiques.</a:t>
            </a:r>
          </a:p>
          <a:p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Note quatre points qui te semblent essentiels.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5"/>
          </p:nvPr>
        </p:nvSpPr>
        <p:spPr>
          <a:xfrm>
            <a:off x="772883" y="1216504"/>
            <a:ext cx="7562814" cy="693259"/>
          </a:xfrm>
        </p:spPr>
        <p:txBody>
          <a:bodyPr>
            <a:normAutofit/>
          </a:bodyPr>
          <a:lstStyle/>
          <a:p>
            <a:r>
              <a:rPr lang="fr-FR" sz="1400" dirty="0" smtClean="0"/>
              <a:t>L’essentiel sur les industries technologiques et l’environnement</a:t>
            </a:r>
            <a:endParaRPr lang="fr-FR" sz="140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84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 dirty="0" smtClean="0">
                <a:solidFill>
                  <a:schemeClr val="tx1"/>
                </a:solidFill>
              </a:rPr>
              <a:t>Bilan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>
          <a:xfrm>
            <a:off x="1412270" y="1"/>
            <a:ext cx="7630130" cy="714375"/>
          </a:xfrm>
        </p:spPr>
        <p:txBody>
          <a:bodyPr numCol="1"/>
          <a:lstStyle/>
          <a:p>
            <a:r>
              <a:rPr lang="fr-FR" dirty="0" smtClean="0"/>
              <a:t>QUE FONT LES INDUSTRIES TECHNOLOGIQUES ?</a:t>
            </a: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1"/>
          </p:nvPr>
        </p:nvSpPr>
        <p:spPr>
          <a:xfrm>
            <a:off x="874890" y="1952642"/>
            <a:ext cx="3142074" cy="3983432"/>
          </a:xfrm>
        </p:spPr>
        <p:txBody>
          <a:bodyPr numCol="1">
            <a:normAutofit/>
          </a:bodyPr>
          <a:lstStyle/>
          <a:p>
            <a:pPr algn="ctr"/>
            <a:endParaRPr lang="fr-FR" altLang="fr-FR" sz="14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2"/>
          </p:nvPr>
        </p:nvSpPr>
        <p:spPr>
          <a:xfrm>
            <a:off x="5202295" y="1952642"/>
            <a:ext cx="3113853" cy="4077506"/>
          </a:xfrm>
        </p:spPr>
        <p:txBody>
          <a:bodyPr numCol="1">
            <a:normAutofit/>
          </a:bodyPr>
          <a:lstStyle/>
          <a:p>
            <a:pPr algn="ctr"/>
            <a:endParaRPr lang="fr-FR" altLang="fr-FR" sz="1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090900" y="1341985"/>
            <a:ext cx="3335005" cy="4913941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72882" y="1341985"/>
            <a:ext cx="3335005" cy="4913941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3" name="Rogner un rectangle à un seul coin 12"/>
          <p:cNvSpPr/>
          <p:nvPr/>
        </p:nvSpPr>
        <p:spPr>
          <a:xfrm>
            <a:off x="3283795" y="4747069"/>
            <a:ext cx="2788294" cy="1547340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>
                <a:solidFill>
                  <a:schemeClr val="tx1"/>
                </a:solidFill>
                <a:latin typeface="Arial"/>
                <a:cs typeface="Arial"/>
              </a:rPr>
              <a:t>Explique ce que t’a apporté ce travail et les difficultés que tu as rencontrées</a:t>
            </a: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00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1221</Words>
  <Application>Microsoft Macintosh PowerPoint</Application>
  <PresentationFormat>Présentation à l'écran (4:3)</PresentationFormat>
  <Paragraphs>161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QUE FONT LES INDUSTRIES TECHNOLOGIQUES ?</vt:lpstr>
      <vt:lpstr>Comment faire ton exposé ?</vt:lpstr>
      <vt:lpstr>L’industrie, qu’est-ce que c’est ?</vt:lpstr>
      <vt:lpstr>D’accord… Mais le produit industriel, alors,  qu’est-ce que c’est ?</vt:lpstr>
      <vt:lpstr>Une entreprise industrielle :  6 familles de métiers</vt:lpstr>
      <vt:lpstr>Le cycle de développement d’un produit industriel</vt:lpstr>
      <vt:lpstr>Les produits des entreprises de ma région qui s’exportent à l’international</vt:lpstr>
      <vt:lpstr>Ce qu’il faut retenir</vt:lpstr>
      <vt:lpstr>Bilan</vt:lpstr>
      <vt:lpstr>Présentation PowerPoint</vt:lpstr>
      <vt:lpstr>Présentation PowerPoint</vt:lpstr>
      <vt:lpstr>Présentation PowerPoint</vt:lpstr>
      <vt:lpstr>Présentation PowerPoint</vt:lpstr>
    </vt:vector>
  </TitlesOfParts>
  <Company>Razsnediqhefl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Renard</dc:creator>
  <cp:lastModifiedBy>Web Pédagogique</cp:lastModifiedBy>
  <cp:revision>109</cp:revision>
  <dcterms:created xsi:type="dcterms:W3CDTF">2015-12-16T11:52:03Z</dcterms:created>
  <dcterms:modified xsi:type="dcterms:W3CDTF">2016-07-27T14:18:48Z</dcterms:modified>
</cp:coreProperties>
</file>