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3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3" r:id="rId5"/>
    <p:sldId id="262" r:id="rId6"/>
    <p:sldId id="272" r:id="rId7"/>
    <p:sldId id="261" r:id="rId8"/>
    <p:sldId id="264" r:id="rId9"/>
    <p:sldId id="260" r:id="rId10"/>
    <p:sldId id="263" r:id="rId11"/>
    <p:sldId id="270" r:id="rId12"/>
    <p:sldId id="265" r:id="rId13"/>
    <p:sldId id="266" r:id="rId14"/>
    <p:sldId id="269" r:id="rId15"/>
    <p:sldId id="268" r:id="rId16"/>
    <p:sldId id="274" r:id="rId17"/>
    <p:sldId id="276" r:id="rId18"/>
  </p:sldIdLst>
  <p:sldSz cx="9144000" cy="6858000" type="screen4x3"/>
  <p:notesSz cx="6858000" cy="9144000"/>
  <p:defaultTextStyle>
    <a:defPPr>
      <a:defRPr lang="fr-FR" alt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E"/>
    <a:srgbClr val="585858"/>
    <a:srgbClr val="FDE013"/>
    <a:srgbClr val="E37526"/>
    <a:srgbClr val="D33D20"/>
    <a:srgbClr val="E95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7" autoAdjust="0"/>
    <p:restoredTop sz="99284" autoAdjust="0"/>
  </p:normalViewPr>
  <p:slideViewPr>
    <p:cSldViewPr snapToGrid="0" snapToObjects="1">
      <p:cViewPr>
        <p:scale>
          <a:sx n="116" d="100"/>
          <a:sy n="116" d="100"/>
        </p:scale>
        <p:origin x="-1296" y="-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9030B-673B-9249-9BE7-712DA5753335}" type="datetimeFigureOut">
              <a:rPr lang="fr-FR" smtClean="0"/>
              <a:t>27/07/16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934AD-B517-7544-A238-635DED9F56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550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10CE4-4BEA-484F-A0FF-2A3B8D1E7DF6}" type="datetimeFigureOut">
              <a:rPr lang="fr-FR" smtClean="0"/>
              <a:t>27/07/16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2852B-F963-7841-8E88-9DC43F7C37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012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2852B-F963-7841-8E88-9DC43F7C378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005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-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inn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97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22045" y="1679083"/>
            <a:ext cx="5047239" cy="3705503"/>
          </a:xfrm>
        </p:spPr>
        <p:txBody>
          <a:bodyPr numCol="1">
            <a:noAutofit/>
          </a:bodyPr>
          <a:lstStyle>
            <a:lvl1pPr>
              <a:defRPr sz="6000" cap="all">
                <a:solidFill>
                  <a:schemeClr val="bg1"/>
                </a:solidFill>
              </a:defRPr>
            </a:lvl1pPr>
          </a:lstStyle>
          <a:p>
            <a:endParaRPr lang="fr-FR" altLang="fr-FR" dirty="0"/>
          </a:p>
        </p:txBody>
      </p:sp>
      <p:pic>
        <p:nvPicPr>
          <p:cNvPr id="8" name="Image 7" descr="guillemet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1055" y="457201"/>
            <a:ext cx="1343396" cy="1221882"/>
          </a:xfrm>
          <a:prstGeom prst="rect">
            <a:avLst/>
          </a:prstGeom>
        </p:spPr>
      </p:pic>
      <p:pic>
        <p:nvPicPr>
          <p:cNvPr id="9" name="Image 8" descr="guillemetsbas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969" y="5189785"/>
            <a:ext cx="1085230" cy="98706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65401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altLang="fr-FR" smtClean="0"/>
              <a:pPr/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215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51692"/>
            <a:ext cx="8229600" cy="865875"/>
          </a:xfrm>
        </p:spPr>
        <p:txBody>
          <a:bodyPr numCol="1"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altLang="fr-FR" dirty="0" smtClean="0"/>
              <a:t>Titre de la </a:t>
            </a:r>
            <a:r>
              <a:rPr lang="fr-FR" altLang="fr-FR" dirty="0" err="1" smtClean="0"/>
              <a:t>slide</a:t>
            </a:r>
            <a:endParaRPr lang="fr-FR" altLang="fr-FR" dirty="0"/>
          </a:p>
        </p:txBody>
      </p:sp>
      <p:sp>
        <p:nvSpPr>
          <p:cNvPr id="14" name="Rectangle à coins arrondis 13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5" name="Rectangle à coins arrondis 14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351691"/>
          </a:xfrm>
        </p:spPr>
        <p:txBody>
          <a:bodyPr numCol="1"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dirty="0" smtClean="0"/>
              <a:t>TITRE DE L’EXPOSÉ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408189"/>
            <a:ext cx="8229600" cy="1720650"/>
          </a:xfrm>
        </p:spPr>
        <p:txBody>
          <a:bodyPr numCol="1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="0" baseline="0">
                <a:solidFill>
                  <a:srgbClr val="585858"/>
                </a:solidFill>
              </a:defRPr>
            </a:lvl1pPr>
          </a:lstStyle>
          <a:p>
            <a:pPr marL="0" marR="0" lv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altLang="fr-FR" sz="1800" dirty="0" smtClean="0"/>
              <a:t>Ta définition</a:t>
            </a:r>
            <a:endParaRPr lang="fr-FR" altLang="fr-FR" dirty="0" smtClean="0"/>
          </a:p>
        </p:txBody>
      </p:sp>
      <p:sp>
        <p:nvSpPr>
          <p:cNvPr id="13" name="Espace réservé du texte 15"/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3342685"/>
            <a:ext cx="8229600" cy="1720650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Ton exemple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65401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altLang="fr-FR" smtClean="0"/>
              <a:pPr/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002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42929"/>
          </a:xfrm>
        </p:spPr>
        <p:txBody>
          <a:bodyPr numCol="1"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altLang="fr-FR" dirty="0" smtClean="0"/>
              <a:t>Titre de la </a:t>
            </a:r>
            <a:r>
              <a:rPr lang="fr-FR" altLang="fr-FR" dirty="0" err="1" smtClean="0"/>
              <a:t>slide</a:t>
            </a:r>
            <a:endParaRPr lang="fr-FR" altLang="fr-FR" dirty="0"/>
          </a:p>
        </p:txBody>
      </p:sp>
      <p:sp>
        <p:nvSpPr>
          <p:cNvPr id="9" name="Rectangle à coins arrondis 8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0" name="Rectangle à coins arrondis 9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3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714375"/>
          </a:xfrm>
        </p:spPr>
        <p:txBody>
          <a:bodyPr numCol="1"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dirty="0" smtClean="0"/>
              <a:t>TITRE DE L’EXPOSÉ</a:t>
            </a:r>
          </a:p>
        </p:txBody>
      </p:sp>
      <p:sp>
        <p:nvSpPr>
          <p:cNvPr id="19" name="Espace réservé pour une image  18"/>
          <p:cNvSpPr>
            <a:spLocks noGrp="1"/>
          </p:cNvSpPr>
          <p:nvPr>
            <p:ph type="pic" sz="quarter" idx="23" hasCustomPrompt="1"/>
          </p:nvPr>
        </p:nvSpPr>
        <p:spPr>
          <a:xfrm>
            <a:off x="457200" y="1807661"/>
            <a:ext cx="8229600" cy="3600842"/>
          </a:xfrm>
        </p:spPr>
        <p:txBody>
          <a:bodyPr numCol="1"/>
          <a:lstStyle>
            <a:lvl1pPr algn="ctr">
              <a:defRPr/>
            </a:lvl1pPr>
          </a:lstStyle>
          <a:p>
            <a:r>
              <a:rPr lang="fr-FR" altLang="fr-FR" dirty="0" smtClean="0"/>
              <a:t>Glisse ton image ici</a:t>
            </a:r>
            <a:endParaRPr lang="fr-FR" altLang="fr-FR" dirty="0"/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25" hasCustomPrompt="1"/>
          </p:nvPr>
        </p:nvSpPr>
        <p:spPr>
          <a:xfrm>
            <a:off x="465402" y="1239617"/>
            <a:ext cx="8221398" cy="555625"/>
          </a:xfrm>
        </p:spPr>
        <p:txBody>
          <a:bodyPr numCol="1"/>
          <a:lstStyle>
            <a:lvl1pPr algn="ctr">
              <a:defRPr lang="fr-FR" altLang="fr-FR" sz="2000" b="1" i="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2900" indent="-342900">
              <a:defRPr/>
            </a:lvl2pPr>
            <a:lvl3pPr marL="342900" indent="-342900">
              <a:defRPr/>
            </a:lvl3pPr>
            <a:lvl4pPr marL="342900" indent="-342900">
              <a:defRPr/>
            </a:lvl4pPr>
            <a:lvl5pPr marL="342900" indent="-342900">
              <a:defRPr/>
            </a:lvl5pPr>
          </a:lstStyle>
          <a:p>
            <a:pPr lvl="0"/>
            <a:r>
              <a:rPr lang="fr-FR" altLang="fr-FR" dirty="0" smtClean="0"/>
              <a:t>Entre ton titre</a:t>
            </a:r>
            <a:endParaRPr lang="fr-FR" alt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65401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altLang="fr-FR" smtClean="0"/>
              <a:pPr/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992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+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42929"/>
          </a:xfrm>
        </p:spPr>
        <p:txBody>
          <a:bodyPr numCol="1"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altLang="fr-FR" dirty="0" smtClean="0"/>
              <a:t>Titre de la </a:t>
            </a:r>
            <a:r>
              <a:rPr lang="fr-FR" altLang="fr-FR" dirty="0" err="1" smtClean="0"/>
              <a:t>slide</a:t>
            </a:r>
            <a:endParaRPr lang="fr-FR" altLang="fr-FR" dirty="0"/>
          </a:p>
        </p:txBody>
      </p:sp>
      <p:sp>
        <p:nvSpPr>
          <p:cNvPr id="30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714375"/>
          </a:xfrm>
        </p:spPr>
        <p:txBody>
          <a:bodyPr numCol="1"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dirty="0" smtClean="0"/>
              <a:t>TITRE DE L’EXPOSÉ</a:t>
            </a:r>
          </a:p>
        </p:txBody>
      </p:sp>
      <p:sp>
        <p:nvSpPr>
          <p:cNvPr id="33" name="ZoneTexte 32"/>
          <p:cNvSpPr txBox="1"/>
          <p:nvPr userDrawn="1"/>
        </p:nvSpPr>
        <p:spPr>
          <a:xfrm>
            <a:off x="457201" y="1437989"/>
            <a:ext cx="3935876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altLang="fr-FR" b="1" dirty="0" smtClean="0">
                <a:solidFill>
                  <a:srgbClr val="E95E27"/>
                </a:solidFill>
                <a:latin typeface="Arial"/>
                <a:cs typeface="Arial"/>
              </a:rPr>
              <a:t>Points positifs</a:t>
            </a:r>
            <a:endParaRPr lang="fr-FR" altLang="fr-FR" b="1" dirty="0">
              <a:solidFill>
                <a:srgbClr val="E95E27"/>
              </a:solidFill>
              <a:latin typeface="Arial"/>
              <a:cs typeface="Arial"/>
            </a:endParaRPr>
          </a:p>
        </p:txBody>
      </p:sp>
      <p:sp>
        <p:nvSpPr>
          <p:cNvPr id="34" name="ZoneTexte 33"/>
          <p:cNvSpPr txBox="1"/>
          <p:nvPr userDrawn="1"/>
        </p:nvSpPr>
        <p:spPr>
          <a:xfrm>
            <a:off x="4767840" y="1437989"/>
            <a:ext cx="3918959" cy="36933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fr-FR" altLang="fr-FR" b="1" dirty="0" smtClean="0">
                <a:solidFill>
                  <a:srgbClr val="E95E27"/>
                </a:solidFill>
                <a:latin typeface="Arial"/>
                <a:cs typeface="Arial"/>
              </a:rPr>
              <a:t>Difficultés rencontrées</a:t>
            </a:r>
            <a:endParaRPr lang="fr-FR" altLang="fr-FR" b="1" dirty="0">
              <a:solidFill>
                <a:srgbClr val="E95E27"/>
              </a:solidFill>
              <a:latin typeface="Arial"/>
              <a:cs typeface="Arial"/>
            </a:endParaRPr>
          </a:p>
        </p:txBody>
      </p:sp>
      <p:sp>
        <p:nvSpPr>
          <p:cNvPr id="23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65401" y="1952642"/>
            <a:ext cx="3935877" cy="3747790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Ta réponse</a:t>
            </a:r>
            <a:endParaRPr lang="fr-FR" altLang="fr-FR" dirty="0"/>
          </a:p>
        </p:txBody>
      </p:sp>
      <p:sp>
        <p:nvSpPr>
          <p:cNvPr id="24" name="Espace réservé du texte 15"/>
          <p:cNvSpPr>
            <a:spLocks noGrp="1"/>
          </p:cNvSpPr>
          <p:nvPr>
            <p:ph type="body" sz="quarter" idx="32" hasCustomPrompt="1"/>
          </p:nvPr>
        </p:nvSpPr>
        <p:spPr>
          <a:xfrm>
            <a:off x="4750922" y="1952642"/>
            <a:ext cx="3935877" cy="3747790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Ta réponse</a:t>
            </a:r>
            <a:endParaRPr lang="fr-FR" altLang="fr-FR" dirty="0"/>
          </a:p>
        </p:txBody>
      </p:sp>
      <p:sp>
        <p:nvSpPr>
          <p:cNvPr id="11" name="Rectangle à coins arrondis 10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65401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altLang="fr-FR" smtClean="0"/>
              <a:pPr/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21407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r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ondslid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040" y="0"/>
            <a:ext cx="8125959" cy="440843"/>
          </a:xfrm>
          <a:prstGeom prst="rect">
            <a:avLst/>
          </a:prstGeom>
        </p:spPr>
      </p:pic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351692"/>
            <a:ext cx="8229600" cy="865875"/>
          </a:xfrm>
        </p:spPr>
        <p:txBody>
          <a:bodyPr numCol="1">
            <a:normAutofit/>
          </a:bodyPr>
          <a:lstStyle>
            <a:lvl1pPr>
              <a:defRPr sz="3100" b="1" i="0">
                <a:solidFill>
                  <a:srgbClr val="E95E27"/>
                </a:solidFill>
                <a:latin typeface="Arial"/>
                <a:cs typeface="Arial"/>
              </a:defRPr>
            </a:lvl1pPr>
          </a:lstStyle>
          <a:p>
            <a:r>
              <a:rPr lang="fr-FR" altLang="fr-FR" dirty="0" smtClean="0"/>
              <a:t>Titre de la </a:t>
            </a:r>
            <a:r>
              <a:rPr lang="fr-FR" altLang="fr-FR" dirty="0" err="1" smtClean="0"/>
              <a:t>slide</a:t>
            </a:r>
            <a:endParaRPr lang="fr-FR" altLang="fr-FR" dirty="0"/>
          </a:p>
        </p:txBody>
      </p:sp>
      <p:sp>
        <p:nvSpPr>
          <p:cNvPr id="10" name="Espace réservé du contenu 25"/>
          <p:cNvSpPr>
            <a:spLocks noGrp="1"/>
          </p:cNvSpPr>
          <p:nvPr>
            <p:ph sz="quarter" idx="17" hasCustomPrompt="1"/>
          </p:nvPr>
        </p:nvSpPr>
        <p:spPr>
          <a:xfrm>
            <a:off x="1412270" y="1"/>
            <a:ext cx="7010281" cy="351691"/>
          </a:xfrm>
        </p:spPr>
        <p:txBody>
          <a:bodyPr numCol="1">
            <a:normAutofit/>
          </a:bodyPr>
          <a:lstStyle>
            <a:lvl1pPr marL="0" indent="0">
              <a:buNone/>
              <a:defRPr sz="1400" b="0" i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altLang="fr-FR" dirty="0" smtClean="0"/>
              <a:t>TITRE DE L’EXPOSÉ</a:t>
            </a:r>
          </a:p>
        </p:txBody>
      </p:sp>
      <p:sp>
        <p:nvSpPr>
          <p:cNvPr id="17" name="Espace réservé du texte 23"/>
          <p:cNvSpPr>
            <a:spLocks noGrp="1"/>
          </p:cNvSpPr>
          <p:nvPr>
            <p:ph type="body" sz="quarter" idx="25" hasCustomPrompt="1"/>
          </p:nvPr>
        </p:nvSpPr>
        <p:spPr>
          <a:xfrm>
            <a:off x="465402" y="1354138"/>
            <a:ext cx="8221398" cy="555625"/>
          </a:xfrm>
        </p:spPr>
        <p:txBody>
          <a:bodyPr numCol="1"/>
          <a:lstStyle>
            <a:lvl1pPr algn="ctr">
              <a:defRPr lang="fr-FR" altLang="fr-FR" sz="2000" b="1" i="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2900" indent="-342900">
              <a:defRPr/>
            </a:lvl2pPr>
            <a:lvl3pPr marL="342900" indent="-342900">
              <a:defRPr/>
            </a:lvl3pPr>
            <a:lvl4pPr marL="342900" indent="-342900">
              <a:defRPr/>
            </a:lvl4pPr>
            <a:lvl5pPr marL="342900" indent="-342900">
              <a:defRPr/>
            </a:lvl5pPr>
          </a:lstStyle>
          <a:p>
            <a:pPr lvl="0"/>
            <a:r>
              <a:rPr lang="fr-FR" altLang="fr-FR" dirty="0" smtClean="0"/>
              <a:t>Ton titre</a:t>
            </a:r>
            <a:endParaRPr lang="fr-FR" altLang="fr-FR" dirty="0"/>
          </a:p>
        </p:txBody>
      </p:sp>
      <p:sp>
        <p:nvSpPr>
          <p:cNvPr id="19" name="Espace réservé du texte 15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1909763"/>
            <a:ext cx="8229600" cy="3519562"/>
          </a:xfrm>
        </p:spPr>
        <p:txBody>
          <a:bodyPr numCol="1">
            <a:normAutofit/>
          </a:bodyPr>
          <a:lstStyle>
            <a:lvl1pPr>
              <a:defRPr sz="1800" b="0" baseline="0">
                <a:solidFill>
                  <a:srgbClr val="585858"/>
                </a:solidFill>
              </a:defRPr>
            </a:lvl1pPr>
          </a:lstStyle>
          <a:p>
            <a:pPr lvl="0"/>
            <a:r>
              <a:rPr lang="fr-FR" altLang="fr-FR" sz="1800" dirty="0" smtClean="0"/>
              <a:t>Ta réponse</a:t>
            </a:r>
            <a:endParaRPr lang="fr-FR" altLang="fr-FR" dirty="0"/>
          </a:p>
        </p:txBody>
      </p:sp>
      <p:sp>
        <p:nvSpPr>
          <p:cNvPr id="11" name="Rectangle à coins arrondis 10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3" name="Rectangle à coins arrondis 12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65401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altLang="fr-FR" smtClean="0"/>
              <a:pPr/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8439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fr-FR" altLang="fr-FR" dirty="0" smtClean="0"/>
              <a:t>Cliquez et modifiez le titre</a:t>
            </a:r>
            <a:endParaRPr lang="fr-FR" alt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fr-FR" altLang="fr-FR" dirty="0" smtClean="0"/>
              <a:t>Niveau 1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  <a:endParaRPr lang="fr-FR" alt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65401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altLang="fr-FR" smtClean="0"/>
              <a:pPr/>
              <a:t>‹#›</a:t>
            </a:fld>
            <a:endParaRPr lang="fr-FR" altLang="fr-FR" dirty="0"/>
          </a:p>
        </p:txBody>
      </p:sp>
      <p:sp>
        <p:nvSpPr>
          <p:cNvPr id="16" name="Espace réservé du texte 2"/>
          <p:cNvSpPr txBox="1">
            <a:spLocks/>
          </p:cNvSpPr>
          <p:nvPr userDrawn="1"/>
        </p:nvSpPr>
        <p:spPr>
          <a:xfrm>
            <a:off x="918009" y="0"/>
            <a:ext cx="8229600" cy="59828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b="1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fr-FR" altLang="fr-FR" dirty="0" smtClean="0"/>
              <a:t>Quatrième niveau</a:t>
            </a:r>
          </a:p>
        </p:txBody>
      </p:sp>
      <p:pic>
        <p:nvPicPr>
          <p:cNvPr id="4" name="Image 3" descr="IT_LOGO_VECT_FERME_OK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4193" y="6256383"/>
            <a:ext cx="993415" cy="465092"/>
          </a:xfrm>
          <a:prstGeom prst="rect">
            <a:avLst/>
          </a:prstGeom>
        </p:spPr>
      </p:pic>
      <p:sp>
        <p:nvSpPr>
          <p:cNvPr id="11" name="Rectangle à coins arrondis 10"/>
          <p:cNvSpPr/>
          <p:nvPr userDrawn="1"/>
        </p:nvSpPr>
        <p:spPr>
          <a:xfrm>
            <a:off x="-898983" y="6421087"/>
            <a:ext cx="1364384" cy="1175583"/>
          </a:xfrm>
          <a:prstGeom prst="roundRect">
            <a:avLst/>
          </a:prstGeom>
          <a:noFill/>
          <a:ln>
            <a:solidFill>
              <a:srgbClr val="E95E2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  <p:sp>
        <p:nvSpPr>
          <p:cNvPr id="12" name="Rectangle à coins arrondis 11"/>
          <p:cNvSpPr/>
          <p:nvPr userDrawn="1"/>
        </p:nvSpPr>
        <p:spPr>
          <a:xfrm>
            <a:off x="-781244" y="6556506"/>
            <a:ext cx="1364384" cy="1175583"/>
          </a:xfrm>
          <a:prstGeom prst="roundRect">
            <a:avLst/>
          </a:prstGeom>
          <a:noFill/>
          <a:ln>
            <a:solidFill>
              <a:srgbClr val="3C3C3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3162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1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1" i="0" kern="1200" baseline="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b="1" i="0" kern="1200">
          <a:solidFill>
            <a:srgbClr val="585858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585858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lang="fr-FR" altLang="fr-FR" sz="1400" kern="1200" dirty="0" smtClean="0">
          <a:solidFill>
            <a:srgbClr val="585858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200" b="0" i="0" kern="1200">
          <a:solidFill>
            <a:srgbClr val="585858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 alt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-industries-technologiques.fr/actualite/portrait/24-heures-avec-pauline-chef-de-projet-robotique-/" TargetMode="External"/><Relationship Id="rId4" Type="http://schemas.openxmlformats.org/officeDocument/2006/relationships/hyperlink" Target="http://www.les-industries-technologiques.fr/metiers/roboticien/%23http://www.les-industries-technologiques.fr/metiers/roboticien/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les-industries-technologiques.fr/metiers/roboticien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les-industries-technologiques.fr/metiers/" TargetMode="External"/><Relationship Id="rId3" Type="http://schemas.openxmlformats.org/officeDocument/2006/relationships/hyperlink" Target="https://www.youtube.com/playlist?list=PL18860299E4DACEB8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hyperlink" Target="http://www.les-industries-technologiques.fr/fiche-metier/ingenieur-rd-energies-renouvelables/" TargetMode="External"/><Relationship Id="rId20" Type="http://schemas.openxmlformats.org/officeDocument/2006/relationships/hyperlink" Target="http://www.developpement-durable.gouv.fr/-L-actualite-de-la-recherche-et-de-" TargetMode="External"/><Relationship Id="rId21" Type="http://schemas.openxmlformats.org/officeDocument/2006/relationships/hyperlink" Target="http://competitivite.gouv.fr/" TargetMode="External"/><Relationship Id="rId22" Type="http://schemas.openxmlformats.org/officeDocument/2006/relationships/hyperlink" Target="http://www.observatoire-metallurgie.fr/metiers-certifications/nos-metiers/" TargetMode="External"/><Relationship Id="rId10" Type="http://schemas.openxmlformats.org/officeDocument/2006/relationships/hyperlink" Target="http://www.les-industries-technologiques.fr/metiers/directeur-rd/" TargetMode="External"/><Relationship Id="rId11" Type="http://schemas.openxmlformats.org/officeDocument/2006/relationships/hyperlink" Target="http://www.les-industries-technologiques.fr/metiers/ingenieur-detude-en-electronique-/" TargetMode="External"/><Relationship Id="rId12" Type="http://schemas.openxmlformats.org/officeDocument/2006/relationships/hyperlink" Target="http://www.les-industries-technologiques.fr/metiers/technicien-rd/" TargetMode="External"/><Relationship Id="rId13" Type="http://schemas.openxmlformats.org/officeDocument/2006/relationships/hyperlink" Target="http://www.les-industries-technologiques.fr/actualite/portrait/metier-de-lextreme-technicien-de-maintenance-sur-eolienne/" TargetMode="External"/><Relationship Id="rId14" Type="http://schemas.openxmlformats.org/officeDocument/2006/relationships/hyperlink" Target="http://m.letudiant.fr/les-industries-technologiques/article/l-eolienne-offshore-une-palette-de-metiers-tournes-vers-l-avenir.html" TargetMode="External"/><Relationship Id="rId15" Type="http://schemas.openxmlformats.org/officeDocument/2006/relationships/hyperlink" Target="http://www.les-industries-technologiques.fr/actualite/innovation/" TargetMode="External"/><Relationship Id="rId16" Type="http://schemas.openxmlformats.org/officeDocument/2006/relationships/hyperlink" Target="http://www.les-industries-technologiques.fr/actualite/innovation/une-eolienne-d18-mm/" TargetMode="External"/><Relationship Id="rId17" Type="http://schemas.openxmlformats.org/officeDocument/2006/relationships/hyperlink" Target="http://www.les-industries-technologiques.fr/actualite/evenements/les-eoliennes-du-futur-prennent-le-large-/" TargetMode="External"/><Relationship Id="rId18" Type="http://schemas.openxmlformats.org/officeDocument/2006/relationships/hyperlink" Target="http://www.observatoire-metallurgie.fr/observatoire/defis-et-enjeux/" TargetMode="External"/><Relationship Id="rId19" Type="http://schemas.openxmlformats.org/officeDocument/2006/relationships/hyperlink" Target="http://www.fonds-f2i.fr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les-industries-technologiques.fr/industrie/dans-notre-quotidien/" TargetMode="External"/><Relationship Id="rId3" Type="http://schemas.openxmlformats.org/officeDocument/2006/relationships/hyperlink" Target="http://www.les-industries-technologiques.fr/innovation-continue/l-innovation-produit/" TargetMode="External"/><Relationship Id="rId4" Type="http://schemas.openxmlformats.org/officeDocument/2006/relationships/hyperlink" Target="http://www.les-industries-technologiques.fr/lavenir-on-y-travaille/" TargetMode="External"/><Relationship Id="rId5" Type="http://schemas.openxmlformats.org/officeDocument/2006/relationships/hyperlink" Target="http://www.les-industries-technologiques.fr/innovation/place-aux-nouveaux-bateaux-ecolos-/" TargetMode="External"/><Relationship Id="rId6" Type="http://schemas.openxmlformats.org/officeDocument/2006/relationships/hyperlink" Target="http://www.les-industries-technologiques.fr/innovation-continue/linnovation-process/" TargetMode="External"/><Relationship Id="rId7" Type="http://schemas.openxmlformats.org/officeDocument/2006/relationships/hyperlink" Target="http://www.les-industries-technologiques.fr/metiers/ingenieur-rd/" TargetMode="External"/><Relationship Id="rId8" Type="http://schemas.openxmlformats.org/officeDocument/2006/relationships/hyperlink" Target="http://www.les-industries-technologiques.fr/actualite/metiers-2/innovation-zoom-sur-les-metiers-de-demain/" TargetMode="Externa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hyperlink" Target="http://www.les-industries-technologiques.fr/actualite/innovation/3-questions-a-jonathan-monfroy-designer-industriel-dassault-systemes/" TargetMode="External"/><Relationship Id="rId13" Type="http://schemas.openxmlformats.org/officeDocument/2006/relationships/image" Target="../media/image15.jpeg"/><Relationship Id="rId14" Type="http://schemas.openxmlformats.org/officeDocument/2006/relationships/hyperlink" Target="http://www.les-industries-technologiques.fr/actualite/innovation/innovation-zoom-sur-les-metiers-de-demain/" TargetMode="External"/><Relationship Id="rId15" Type="http://schemas.openxmlformats.org/officeDocument/2006/relationships/image" Target="../media/image16.jpg"/><Relationship Id="rId16" Type="http://schemas.openxmlformats.org/officeDocument/2006/relationships/hyperlink" Target="http://www.les-industries-technologiques.fr/actualite/innovation/immortus-la-premiere-voiture-capable-de-rouler-a-linfini-/" TargetMode="External"/><Relationship Id="rId17" Type="http://schemas.openxmlformats.org/officeDocument/2006/relationships/image" Target="../media/image17.jpg"/><Relationship Id="rId18" Type="http://schemas.openxmlformats.org/officeDocument/2006/relationships/hyperlink" Target="http://www.les-industries-technologiques.fr/actualite/innovation/soccket-le-ballon-de-foot-qui-fournit-aussi-de-lenergie-/" TargetMode="External"/><Relationship Id="rId19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les-industries-technologiques.fr/actualite/innovation/elleo-le-moulin-a-eau-du-xxie-siecle-qui-produit-de-lelectricite-/" TargetMode="External"/><Relationship Id="rId3" Type="http://schemas.openxmlformats.org/officeDocument/2006/relationships/image" Target="../media/image10.jpeg"/><Relationship Id="rId4" Type="http://schemas.openxmlformats.org/officeDocument/2006/relationships/hyperlink" Target="http://www.les-industries-technologiques.fr/actualite/innovation/un-film-transparent-pour-recharger-la-batterie-de-son-smartphone/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://www.les-industries-technologiques.fr/actualite/innovation/produire-de-lelectricite-grace-aux-energies-marines-renouvelables-/" TargetMode="External"/><Relationship Id="rId7" Type="http://schemas.openxmlformats.org/officeDocument/2006/relationships/image" Target="../media/image12.jpeg"/><Relationship Id="rId8" Type="http://schemas.openxmlformats.org/officeDocument/2006/relationships/hyperlink" Target="http://www.les-industries-technologiques.fr/actualite/innovation/un-satellite-de-telecommunications-entierement-electrique-/" TargetMode="External"/><Relationship Id="rId9" Type="http://schemas.openxmlformats.org/officeDocument/2006/relationships/image" Target="../media/image13.jpeg"/><Relationship Id="rId10" Type="http://schemas.openxmlformats.org/officeDocument/2006/relationships/hyperlink" Target="http://www.les-industries-technologiques.fr/actualite/innovation/sunna-design-eclaire-lafrique-grace-a-sa-technologie-solaire-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s-industries-technologiques.fr/industrie/tous-les-secteur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s-industries-technologiques.fr/actualite/metiers-2/chacun-peut-trouver-sa-place-dans-les-industries-technologiques-/" TargetMode="External"/><Relationship Id="rId4" Type="http://schemas.openxmlformats.org/officeDocument/2006/relationships/hyperlink" Target="http://www.les-industries-technologiques.fr/industrie/dans-notre-quotidien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s-industries-technologiques.fr/innovation-continue/l-innovation-produit/" TargetMode="External"/><Relationship Id="rId3" Type="http://schemas.openxmlformats.org/officeDocument/2006/relationships/hyperlink" Target="http://www.les-industries-technologiques.fr/innovation-continue/linnovation-proces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s-industries-technologiques.fr/industrie/tous-les-secteur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hyperlink" Target="http://www.les-industries-technologiques.fr/actualite/innovation/une-eolienne-d18-mm/" TargetMode="External"/><Relationship Id="rId6" Type="http://schemas.openxmlformats.org/officeDocument/2006/relationships/hyperlink" Target="http://www.les-industries-technologiques.fr/actualite/evenements/les-eoliennes-du-futur-prennent-le-large-/" TargetMode="External"/><Relationship Id="rId7" Type="http://schemas.openxmlformats.org/officeDocument/2006/relationships/hyperlink" Target="http://www.les-industries-technologiques.fr/actualite/portrait/metier-de-lextreme-technicien-de-maintenance-sur-eolienne/" TargetMode="External"/><Relationship Id="rId8" Type="http://schemas.openxmlformats.org/officeDocument/2006/relationships/hyperlink" Target="http://m.letudiant.fr/les-industries-technologiques/article/l-eolienne-offshore-une-palette-de-metiers-tournes-vers-l-avenir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les-industries-technologiques.fr/industrie/le-cycle-de-vie-dun-produit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observatoire-metallurgie.fr/observatoire" TargetMode="External"/><Relationship Id="rId3" Type="http://schemas.openxmlformats.org/officeDocument/2006/relationships/hyperlink" Target="http://www.les-industries-technologiques.fr/actualite/tendances/les-industries-technologiques-face-au-defi-climatique-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53007" y="1563634"/>
            <a:ext cx="6590993" cy="3705503"/>
          </a:xfrm>
        </p:spPr>
        <p:txBody>
          <a:bodyPr numCol="1"/>
          <a:lstStyle/>
          <a:p>
            <a:r>
              <a:rPr lang="fr-FR" altLang="fr-FR" sz="4800" dirty="0" smtClean="0"/>
              <a:t>LES INDUSTRIES TECHNOLOGIQUES,</a:t>
            </a:r>
            <a:br>
              <a:rPr lang="fr-FR" altLang="fr-FR" sz="4800" dirty="0" smtClean="0"/>
            </a:br>
            <a:r>
              <a:rPr lang="fr-FR" altLang="fr-FR" sz="4800" dirty="0" err="1" smtClean="0"/>
              <a:t>dES</a:t>
            </a:r>
            <a:r>
              <a:rPr lang="fr-FR" altLang="fr-FR" sz="4800" dirty="0" smtClean="0"/>
              <a:t> MÉTIERS POUR INNOVER</a:t>
            </a:r>
            <a:endParaRPr lang="fr-FR" altLang="fr-FR" sz="4800" dirty="0"/>
          </a:p>
        </p:txBody>
      </p:sp>
      <p:sp>
        <p:nvSpPr>
          <p:cNvPr id="3" name="ZoneTexte 2"/>
          <p:cNvSpPr txBox="1"/>
          <p:nvPr/>
        </p:nvSpPr>
        <p:spPr>
          <a:xfrm>
            <a:off x="1903051" y="5742205"/>
            <a:ext cx="2476998" cy="646331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fr-FR" altLang="fr-FR" i="1" dirty="0" smtClean="0">
                <a:solidFill>
                  <a:schemeClr val="bg1"/>
                </a:solidFill>
              </a:rPr>
              <a:t>Entre ici ton nom</a:t>
            </a:r>
          </a:p>
          <a:p>
            <a:pPr algn="ctr"/>
            <a:r>
              <a:rPr lang="fr-FR" altLang="fr-FR" i="1" dirty="0" smtClean="0">
                <a:solidFill>
                  <a:schemeClr val="bg1"/>
                </a:solidFill>
              </a:rPr>
              <a:t>et la date de ton exposé</a:t>
            </a:r>
            <a:endParaRPr lang="fr-FR" altLang="fr-FR" i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9203" y="6483285"/>
            <a:ext cx="880657" cy="369332"/>
          </a:xfrm>
          <a:prstGeom prst="rect">
            <a:avLst/>
          </a:prstGeom>
          <a:noFill/>
        </p:spPr>
        <p:txBody>
          <a:bodyPr wrap="none" numCol="1" rtlCol="0">
            <a:spAutoFit/>
          </a:bodyPr>
          <a:lstStyle/>
          <a:p>
            <a:pPr algn="ctr"/>
            <a:r>
              <a:rPr lang="fr-FR" altLang="fr-FR" dirty="0" smtClean="0">
                <a:solidFill>
                  <a:schemeClr val="bg1"/>
                </a:solidFill>
              </a:rPr>
              <a:t>Classe : </a:t>
            </a:r>
            <a:endParaRPr lang="fr-FR" alt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328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4573"/>
            <a:ext cx="8229600" cy="942929"/>
          </a:xfrm>
        </p:spPr>
        <p:txBody>
          <a:bodyPr numCol="1"/>
          <a:lstStyle/>
          <a:p>
            <a:r>
              <a:rPr lang="fr-FR" altLang="fr-FR" dirty="0" smtClean="0"/>
              <a:t>Qui travaille pour innover ?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DES MÉTIERS POUR INNOVER</a:t>
            </a:r>
            <a:endParaRPr lang="fr-FR" alt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602972" y="4310102"/>
            <a:ext cx="7569217" cy="2111732"/>
          </a:xfrm>
          <a:prstGeom prst="rect">
            <a:avLst/>
          </a:prstGeom>
          <a:ln>
            <a:noFill/>
          </a:ln>
        </p:spPr>
        <p:txBody>
          <a:bodyPr numCol="1">
            <a:noAutofit/>
          </a:bodyPr>
          <a:lstStyle/>
          <a:p>
            <a:pPr algn="ctr"/>
            <a:r>
              <a:rPr lang="fr-FR" altLang="fr-FR" sz="1200" dirty="0" smtClean="0">
                <a:solidFill>
                  <a:srgbClr val="000000"/>
                </a:solidFill>
              </a:rPr>
              <a:t>Chef de projet robotique / roboticien</a:t>
            </a:r>
            <a:endParaRPr lang="fr-FR" altLang="fr-FR" sz="1200" dirty="0">
              <a:solidFill>
                <a:srgbClr val="000000"/>
              </a:solidFill>
            </a:endParaRP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FR" altLang="fr-FR" sz="1100" b="0" dirty="0" smtClean="0">
                <a:solidFill>
                  <a:srgbClr val="585858"/>
                </a:solidFill>
              </a:rPr>
              <a:t>Missions :</a:t>
            </a: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FR" altLang="fr-FR" sz="1100" b="0" dirty="0" smtClean="0">
                <a:solidFill>
                  <a:srgbClr val="585858"/>
                </a:solidFill>
              </a:rPr>
              <a:t>Compétences </a:t>
            </a:r>
            <a:r>
              <a:rPr lang="fr-FR" altLang="fr-FR" sz="1100" b="0" dirty="0">
                <a:solidFill>
                  <a:srgbClr val="585858"/>
                </a:solidFill>
              </a:rPr>
              <a:t>: </a:t>
            </a:r>
            <a:endParaRPr lang="fr-FR" altLang="fr-FR" sz="1100" b="0" dirty="0" smtClean="0">
              <a:solidFill>
                <a:srgbClr val="585858"/>
              </a:solidFill>
            </a:endParaRP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FR" altLang="fr-FR" sz="1100" b="0" dirty="0" smtClean="0">
                <a:solidFill>
                  <a:srgbClr val="585858"/>
                </a:solidFill>
              </a:rPr>
              <a:t>Perspectives </a:t>
            </a:r>
            <a:r>
              <a:rPr lang="fr-FR" altLang="fr-FR" sz="1100" b="0" dirty="0">
                <a:solidFill>
                  <a:srgbClr val="585858"/>
                </a:solidFill>
              </a:rPr>
              <a:t>d’évolution </a:t>
            </a:r>
            <a:r>
              <a:rPr lang="fr-FR" altLang="fr-FR" sz="1100" b="0" dirty="0" smtClean="0">
                <a:solidFill>
                  <a:srgbClr val="585858"/>
                </a:solidFill>
              </a:rPr>
              <a:t>:</a:t>
            </a:r>
            <a:endParaRPr lang="fr-FR" altLang="fr-FR" sz="1100" b="0" dirty="0">
              <a:solidFill>
                <a:srgbClr val="585858"/>
              </a:solidFill>
            </a:endParaRP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FR" altLang="fr-FR" sz="1100" b="0" dirty="0" smtClean="0">
                <a:solidFill>
                  <a:srgbClr val="585858"/>
                </a:solidFill>
              </a:rPr>
              <a:t>Métiers </a:t>
            </a:r>
            <a:r>
              <a:rPr lang="fr-FR" altLang="fr-FR" sz="1100" b="0" dirty="0">
                <a:solidFill>
                  <a:srgbClr val="585858"/>
                </a:solidFill>
              </a:rPr>
              <a:t>environnants </a:t>
            </a:r>
            <a:r>
              <a:rPr lang="fr-FR" altLang="fr-FR" sz="1100" b="0" dirty="0" smtClean="0">
                <a:solidFill>
                  <a:srgbClr val="585858"/>
                </a:solidFill>
              </a:rPr>
              <a:t>(proches, similaires) :</a:t>
            </a:r>
            <a:endParaRPr lang="fr-FR" altLang="fr-FR" sz="1100" b="0" dirty="0">
              <a:solidFill>
                <a:srgbClr val="585858"/>
              </a:solidFill>
            </a:endParaRP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FR" altLang="fr-FR" sz="1100" b="0" dirty="0" smtClean="0">
                <a:solidFill>
                  <a:srgbClr val="585858"/>
                </a:solidFill>
              </a:rPr>
              <a:t>Accès </a:t>
            </a:r>
            <a:r>
              <a:rPr lang="fr-FR" altLang="fr-FR" sz="1100" b="0" dirty="0">
                <a:solidFill>
                  <a:srgbClr val="585858"/>
                </a:solidFill>
              </a:rPr>
              <a:t>au métier </a:t>
            </a:r>
            <a:r>
              <a:rPr lang="fr-FR" altLang="fr-FR" sz="1100" b="0" dirty="0" smtClean="0">
                <a:solidFill>
                  <a:srgbClr val="585858"/>
                </a:solidFill>
              </a:rPr>
              <a:t>:</a:t>
            </a:r>
            <a:endParaRPr lang="fr-FR" altLang="fr-FR" sz="1100" b="0" dirty="0">
              <a:solidFill>
                <a:srgbClr val="585858"/>
              </a:solidFill>
            </a:endParaRP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FR" altLang="fr-FR" sz="1100" b="0" dirty="0">
                <a:solidFill>
                  <a:srgbClr val="585858"/>
                </a:solidFill>
              </a:rPr>
              <a:t>Les secteurs (les industries technologiques sont divisées en 8 grands types d’activité, des secteurs) : </a:t>
            </a: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FR" altLang="fr-FR" sz="1100" b="0" dirty="0">
                <a:solidFill>
                  <a:srgbClr val="585858"/>
                </a:solidFill>
              </a:rPr>
              <a:t>L’environnement (les conditions de travail) : </a:t>
            </a:r>
            <a:endParaRPr lang="fr-FR" altLang="fr-FR" sz="1200" b="0" dirty="0">
              <a:solidFill>
                <a:srgbClr val="585858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602972" y="4310101"/>
            <a:ext cx="7569217" cy="2278740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20731" y="1223772"/>
            <a:ext cx="8366070" cy="718350"/>
          </a:xfrm>
          <a:prstGeom prst="rect">
            <a:avLst/>
          </a:prstGeom>
          <a:ln>
            <a:noFill/>
          </a:ln>
        </p:spPr>
        <p:txBody>
          <a:bodyPr numCol="1">
            <a:normAutofit fontScale="77500" lnSpcReduction="20000"/>
          </a:bodyPr>
          <a:lstStyle/>
          <a:p>
            <a:pPr algn="ctr"/>
            <a:r>
              <a:rPr lang="fr-FR" altLang="fr-FR" sz="1200" dirty="0"/>
              <a:t>Le PIB ou Produit Intérieur Brut est l’ensemble des richesses produites dans un pays en une année. </a:t>
            </a:r>
          </a:p>
          <a:p>
            <a:pPr algn="ctr"/>
            <a:r>
              <a:rPr lang="fr-FR" altLang="fr-FR" sz="1200" dirty="0"/>
              <a:t>La France consacre 2 % de son PIB à la Recherche. C’est moins que l’Allemagne, pays très industrialisé, mais plus que le Royaume-Uni, pays en voie de désindustrialisation.</a:t>
            </a:r>
            <a:br>
              <a:rPr lang="fr-FR" altLang="fr-FR" sz="1200" dirty="0"/>
            </a:br>
            <a:endParaRPr lang="fr-FR" altLang="fr-FR" sz="1200" dirty="0"/>
          </a:p>
          <a:p>
            <a:pPr algn="ctr"/>
            <a:r>
              <a:rPr lang="fr-FR" altLang="fr-FR" sz="1200" dirty="0"/>
              <a:t>Qui dit </a:t>
            </a:r>
            <a:r>
              <a:rPr lang="fr-FR" altLang="fr-FR" sz="1200" dirty="0" smtClean="0"/>
              <a:t>industries </a:t>
            </a:r>
            <a:r>
              <a:rPr lang="fr-FR" altLang="fr-FR" sz="1200" dirty="0"/>
              <a:t>technologiques, dit innovation. </a:t>
            </a:r>
          </a:p>
        </p:txBody>
      </p:sp>
      <p:sp>
        <p:nvSpPr>
          <p:cNvPr id="7" name="Rogner un rectangle à un seul coin 6"/>
          <p:cNvSpPr/>
          <p:nvPr/>
        </p:nvSpPr>
        <p:spPr>
          <a:xfrm>
            <a:off x="6341231" y="1732074"/>
            <a:ext cx="4919176" cy="2975687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rgbClr val="000000"/>
                </a:solidFill>
                <a:latin typeface="Arial"/>
                <a:cs typeface="Arial"/>
              </a:rPr>
              <a:t>Complète la fiche métier du roboticien en t’appuyant sur le témoignage de Pauline, chef de projet en robotique. En quoi son métier est-il si important pour l’innovation dans les industries technologiques ?</a:t>
            </a:r>
            <a:endParaRPr lang="fr-FR" altLang="fr-FR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FR" altLang="fr-FR" sz="1200" dirty="0">
                <a:solidFill>
                  <a:srgbClr val="585858"/>
                </a:solidFill>
              </a:rPr>
              <a:t/>
            </a:r>
            <a:br>
              <a:rPr lang="fr-FR" altLang="fr-FR" sz="1200" dirty="0">
                <a:solidFill>
                  <a:srgbClr val="585858"/>
                </a:solidFill>
              </a:rPr>
            </a:br>
            <a:r>
              <a:rPr lang="fr-FR" altLang="fr-FR" sz="1200" dirty="0" smtClean="0">
                <a:solidFill>
                  <a:srgbClr val="585858"/>
                </a:solidFill>
              </a:rPr>
              <a:t>Tu trouveras la fiche métier du roboticien ici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 :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http://www.les-industries-technologiques.fr/metiers/roboticien/</a:t>
            </a:r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altLang="fr-FR" sz="1200" dirty="0">
              <a:solidFill>
                <a:srgbClr val="585858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Ici, tu trouveras le témoignage de Pauline, chef projet en robotique :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http://www.les-industries-technologiques.fr/actualite/portrait/24-heures-avec-pauline-chef-de-projet-robotique-/</a:t>
            </a:r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alt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0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57200" cy="365125"/>
          </a:xfrm>
        </p:spPr>
        <p:txBody>
          <a:bodyPr/>
          <a:lstStyle/>
          <a:p>
            <a:fld id="{86384559-06EA-684C-829B-A96D13D5876D}" type="slidenum">
              <a:rPr lang="fr-FR" altLang="fr-FR" smtClean="0"/>
              <a:pPr/>
              <a:t>9</a:t>
            </a:fld>
            <a:endParaRPr lang="fr-FR" altLang="fr-FR" dirty="0"/>
          </a:p>
        </p:txBody>
      </p:sp>
      <p:pic>
        <p:nvPicPr>
          <p:cNvPr id="4" name="Image 3" descr="Capture d’écran 2016-02-23 à 13.46.22.png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3128" y="1942122"/>
            <a:ext cx="3798299" cy="211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9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24573"/>
            <a:ext cx="8229600" cy="942929"/>
          </a:xfrm>
        </p:spPr>
        <p:txBody>
          <a:bodyPr numCol="1"/>
          <a:lstStyle/>
          <a:p>
            <a:r>
              <a:rPr lang="fr-FR" altLang="fr-FR" dirty="0" smtClean="0">
                <a:solidFill>
                  <a:schemeClr val="tx1"/>
                </a:solidFill>
              </a:rPr>
              <a:t>Un autre métier de l’innovation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DES MÉTIERS POUR INNOVER</a:t>
            </a:r>
            <a:endParaRPr lang="fr-FR" altLang="fr-FR" dirty="0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808239" y="3938099"/>
            <a:ext cx="7517901" cy="2424432"/>
          </a:xfrm>
          <a:prstGeom prst="rect">
            <a:avLst/>
          </a:prstGeom>
          <a:ln>
            <a:noFill/>
          </a:ln>
        </p:spPr>
        <p:txBody>
          <a:bodyPr numCol="1">
            <a:noAutofit/>
          </a:bodyPr>
          <a:lstStyle/>
          <a:p>
            <a:pPr algn="ctr"/>
            <a:r>
              <a:rPr lang="fr-FR" altLang="fr-FR" sz="1200" dirty="0" smtClean="0">
                <a:solidFill>
                  <a:srgbClr val="585858"/>
                </a:solidFill>
              </a:rPr>
              <a:t>Nom du métier</a:t>
            </a:r>
          </a:p>
          <a:p>
            <a:pPr algn="ctr"/>
            <a:endParaRPr lang="fr-FR" altLang="fr-FR" sz="1200" dirty="0">
              <a:solidFill>
                <a:srgbClr val="585858"/>
              </a:solidFill>
            </a:endParaRP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FR" altLang="fr-FR" sz="1100" b="0" dirty="0" smtClean="0">
                <a:solidFill>
                  <a:srgbClr val="585858"/>
                </a:solidFill>
              </a:rPr>
              <a:t>Missions :</a:t>
            </a: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FR" altLang="fr-FR" sz="1100" b="0" dirty="0" smtClean="0">
                <a:solidFill>
                  <a:srgbClr val="585858"/>
                </a:solidFill>
              </a:rPr>
              <a:t>Compétences </a:t>
            </a:r>
            <a:r>
              <a:rPr lang="fr-FR" altLang="fr-FR" sz="1100" b="0" dirty="0">
                <a:solidFill>
                  <a:srgbClr val="585858"/>
                </a:solidFill>
              </a:rPr>
              <a:t>: </a:t>
            </a:r>
            <a:endParaRPr lang="fr-FR" altLang="fr-FR" sz="1100" b="0" dirty="0" smtClean="0">
              <a:solidFill>
                <a:srgbClr val="585858"/>
              </a:solidFill>
            </a:endParaRP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FR" altLang="fr-FR" sz="1100" b="0" dirty="0" smtClean="0">
                <a:solidFill>
                  <a:srgbClr val="585858"/>
                </a:solidFill>
              </a:rPr>
              <a:t>Perspectives </a:t>
            </a:r>
            <a:r>
              <a:rPr lang="fr-FR" altLang="fr-FR" sz="1100" b="0" dirty="0">
                <a:solidFill>
                  <a:srgbClr val="585858"/>
                </a:solidFill>
              </a:rPr>
              <a:t>d’évolution </a:t>
            </a:r>
            <a:r>
              <a:rPr lang="fr-FR" altLang="fr-FR" sz="1100" b="0" dirty="0" smtClean="0">
                <a:solidFill>
                  <a:srgbClr val="585858"/>
                </a:solidFill>
              </a:rPr>
              <a:t>:</a:t>
            </a:r>
            <a:endParaRPr lang="fr-FR" altLang="fr-FR" sz="1100" b="0" dirty="0">
              <a:solidFill>
                <a:srgbClr val="585858"/>
              </a:solidFill>
            </a:endParaRP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FR" altLang="fr-FR" sz="1100" b="0" dirty="0" smtClean="0">
                <a:solidFill>
                  <a:srgbClr val="585858"/>
                </a:solidFill>
              </a:rPr>
              <a:t>Métiers </a:t>
            </a:r>
            <a:r>
              <a:rPr lang="fr-FR" altLang="fr-FR" sz="1100" b="0" dirty="0">
                <a:solidFill>
                  <a:srgbClr val="585858"/>
                </a:solidFill>
              </a:rPr>
              <a:t>environnants </a:t>
            </a:r>
            <a:r>
              <a:rPr lang="fr-FR" altLang="fr-FR" sz="1100" b="0" dirty="0" smtClean="0">
                <a:solidFill>
                  <a:srgbClr val="585858"/>
                </a:solidFill>
              </a:rPr>
              <a:t>(proches, similaires):</a:t>
            </a:r>
            <a:endParaRPr lang="fr-FR" altLang="fr-FR" sz="1100" b="0" dirty="0">
              <a:solidFill>
                <a:srgbClr val="585858"/>
              </a:solidFill>
            </a:endParaRP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FR" altLang="fr-FR" sz="1100" b="0" dirty="0" smtClean="0">
                <a:solidFill>
                  <a:srgbClr val="585858"/>
                </a:solidFill>
              </a:rPr>
              <a:t>Accès </a:t>
            </a:r>
            <a:r>
              <a:rPr lang="fr-FR" altLang="fr-FR" sz="1100" b="0" dirty="0">
                <a:solidFill>
                  <a:srgbClr val="585858"/>
                </a:solidFill>
              </a:rPr>
              <a:t>au métier </a:t>
            </a:r>
            <a:r>
              <a:rPr lang="fr-FR" altLang="fr-FR" sz="1100" b="0" dirty="0" smtClean="0">
                <a:solidFill>
                  <a:srgbClr val="585858"/>
                </a:solidFill>
              </a:rPr>
              <a:t>:</a:t>
            </a:r>
            <a:endParaRPr lang="fr-FR" altLang="fr-FR" sz="1100" b="0" dirty="0">
              <a:solidFill>
                <a:srgbClr val="585858"/>
              </a:solidFill>
            </a:endParaRP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FR" altLang="fr-FR" sz="1100" b="0" dirty="0">
                <a:solidFill>
                  <a:srgbClr val="585858"/>
                </a:solidFill>
              </a:rPr>
              <a:t>Les </a:t>
            </a:r>
            <a:r>
              <a:rPr lang="fr-FR" altLang="fr-FR" sz="1100" b="0" dirty="0" smtClean="0">
                <a:solidFill>
                  <a:srgbClr val="585858"/>
                </a:solidFill>
              </a:rPr>
              <a:t>secteurs (les industries technologiques sont divisées en 8 grands types d’activité, des secteurs) : </a:t>
            </a:r>
          </a:p>
          <a:p>
            <a:pPr marL="171450" indent="-171450">
              <a:lnSpc>
                <a:spcPct val="110000"/>
              </a:lnSpc>
              <a:buFont typeface="Arial"/>
              <a:buChar char="•"/>
            </a:pPr>
            <a:r>
              <a:rPr lang="fr-FR" altLang="fr-FR" sz="1100" b="0" dirty="0" smtClean="0">
                <a:solidFill>
                  <a:srgbClr val="585858"/>
                </a:solidFill>
              </a:rPr>
              <a:t>L’environnement (les conditions de travail) </a:t>
            </a:r>
            <a:r>
              <a:rPr lang="fr-FR" altLang="fr-FR" sz="1100" b="0" dirty="0">
                <a:solidFill>
                  <a:srgbClr val="585858"/>
                </a:solidFill>
              </a:rPr>
              <a:t>: </a:t>
            </a:r>
            <a:r>
              <a:rPr lang="fr-FR" altLang="fr-FR" sz="1200" b="0" dirty="0">
                <a:solidFill>
                  <a:srgbClr val="585858"/>
                </a:solidFill>
              </a:rPr>
              <a:t/>
            </a:r>
            <a:br>
              <a:rPr lang="fr-FR" altLang="fr-FR" sz="1200" b="0" dirty="0">
                <a:solidFill>
                  <a:srgbClr val="585858"/>
                </a:solidFill>
              </a:rPr>
            </a:br>
            <a:endParaRPr lang="fr-FR" altLang="fr-FR" sz="1200" b="0" dirty="0">
              <a:solidFill>
                <a:srgbClr val="585858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08239" y="3707200"/>
            <a:ext cx="7517901" cy="2655331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808240" y="1612313"/>
            <a:ext cx="7517900" cy="1806949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602972" y="1741506"/>
            <a:ext cx="7517902" cy="1773280"/>
          </a:xfrm>
          <a:prstGeom prst="rect">
            <a:avLst/>
          </a:prstGeom>
          <a:ln>
            <a:noFill/>
          </a:ln>
        </p:spPr>
        <p:txBody>
          <a:bodyPr numCol="1">
            <a:noAutofit/>
          </a:bodyPr>
          <a:lstStyle/>
          <a:p>
            <a:pPr algn="ctr"/>
            <a:r>
              <a:rPr lang="fr-FR" altLang="fr-FR" sz="1200" b="0" i="1" dirty="0" smtClean="0">
                <a:solidFill>
                  <a:srgbClr val="585858"/>
                </a:solidFill>
              </a:rPr>
              <a:t>Glisse une photo pour illustrer ce métier.</a:t>
            </a:r>
            <a:endParaRPr lang="fr-FR" altLang="fr-FR" sz="1200" b="0" i="1" dirty="0">
              <a:solidFill>
                <a:srgbClr val="585858"/>
              </a:solidFill>
            </a:endParaRPr>
          </a:p>
        </p:txBody>
      </p:sp>
      <p:sp>
        <p:nvSpPr>
          <p:cNvPr id="7" name="Rogner un rectangle à un seul coin 6"/>
          <p:cNvSpPr/>
          <p:nvPr/>
        </p:nvSpPr>
        <p:spPr>
          <a:xfrm>
            <a:off x="7602107" y="4630795"/>
            <a:ext cx="4919176" cy="2212462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rgbClr val="000000"/>
                </a:solidFill>
                <a:latin typeface="Arial"/>
                <a:cs typeface="Arial"/>
              </a:rPr>
              <a:t>L’innovation est au cœur de nombreux métiers ! Choisis-en un et fais-en la fiche comme celle de Pauline, chef de projet en robotique</a:t>
            </a:r>
          </a:p>
          <a:p>
            <a:endParaRPr lang="fr-FR" altLang="fr-FR" sz="1200" dirty="0">
              <a:solidFill>
                <a:srgbClr val="000000"/>
              </a:solidFill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Tu peux trouver des exemples de métiers dans la banque 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  <a:t>de ressources et sur : </a:t>
            </a:r>
            <a:b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http://www.les-industries-technologiques.fr/metiers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/</a:t>
            </a:r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altLang="fr-FR" sz="1200" dirty="0">
              <a:solidFill>
                <a:srgbClr val="585858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Tu trouveras des témoignages de professionnels des industries technologiques sur cette chaîne </a:t>
            </a:r>
            <a:r>
              <a:rPr lang="fr-FR" altLang="fr-FR" sz="1200" dirty="0" err="1" smtClean="0">
                <a:solidFill>
                  <a:srgbClr val="585858"/>
                </a:solidFill>
                <a:latin typeface="Arial"/>
                <a:cs typeface="Arial"/>
              </a:rPr>
              <a:t>Youtube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  <a:t> : </a:t>
            </a:r>
            <a:r>
              <a:rPr lang="fr-FR" altLang="fr-FR" sz="1200" dirty="0" err="1">
                <a:solidFill>
                  <a:srgbClr val="585858"/>
                </a:solidFill>
                <a:latin typeface="Arial"/>
                <a:cs typeface="Arial"/>
                <a:hlinkClick r:id="rId3"/>
              </a:rPr>
              <a:t>https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://</a:t>
            </a:r>
            <a:r>
              <a:rPr lang="fr-FR" altLang="fr-FR" sz="1200" dirty="0" err="1">
                <a:solidFill>
                  <a:srgbClr val="585858"/>
                </a:solidFill>
                <a:latin typeface="Arial"/>
                <a:cs typeface="Arial"/>
                <a:hlinkClick r:id="rId3"/>
              </a:rPr>
              <a:t>www.youtube.com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</a:t>
            </a:r>
            <a:r>
              <a:rPr lang="fr-FR" altLang="fr-FR" sz="1200" dirty="0" err="1">
                <a:solidFill>
                  <a:srgbClr val="585858"/>
                </a:solidFill>
                <a:latin typeface="Arial"/>
                <a:cs typeface="Arial"/>
                <a:hlinkClick r:id="rId3"/>
              </a:rPr>
              <a:t>playlist?list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=PL18860299E4DACEB8</a:t>
            </a:r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altLang="fr-FR" sz="1200" dirty="0" smtClean="0">
              <a:solidFill>
                <a:schemeClr val="tx1"/>
              </a:solidFill>
            </a:endParaRPr>
          </a:p>
        </p:txBody>
      </p:sp>
      <p:sp>
        <p:nvSpPr>
          <p:cNvPr id="11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57200" cy="365125"/>
          </a:xfrm>
        </p:spPr>
        <p:txBody>
          <a:bodyPr/>
          <a:lstStyle/>
          <a:p>
            <a:fld id="{86384559-06EA-684C-829B-A96D13D5876D}" type="slidenum">
              <a:rPr lang="fr-FR" altLang="fr-FR" smtClean="0"/>
              <a:pPr/>
              <a:t>10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4568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fr-FR" altLang="fr-FR" dirty="0"/>
              <a:t>Ce qu’il faut retenir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DES MÉTIERS POUR INNOVER</a:t>
            </a:r>
            <a:endParaRPr lang="fr-FR" alt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1"/>
          </p:nvPr>
        </p:nvSpPr>
        <p:spPr>
          <a:xfrm>
            <a:off x="948051" y="2110842"/>
            <a:ext cx="7137218" cy="2826382"/>
          </a:xfrm>
        </p:spPr>
        <p:txBody>
          <a:bodyPr numCol="1">
            <a:normAutofit/>
          </a:bodyPr>
          <a:lstStyle/>
          <a:p>
            <a:r>
              <a:rPr lang="fr-FR" altLang="fr-FR" sz="1400" dirty="0" smtClean="0"/>
              <a:t>J’ai appris…</a:t>
            </a:r>
            <a:endParaRPr lang="fr-FR" altLang="fr-FR" sz="1400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772882" y="1909763"/>
            <a:ext cx="7562815" cy="3144083"/>
          </a:xfrm>
          <a:prstGeom prst="roundRect">
            <a:avLst>
              <a:gd name="adj" fmla="val 10767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1" name="Rogner un rectangle à un seul coin 10"/>
          <p:cNvSpPr/>
          <p:nvPr/>
        </p:nvSpPr>
        <p:spPr>
          <a:xfrm>
            <a:off x="220173" y="4128475"/>
            <a:ext cx="3281846" cy="1490052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Résume ce </a:t>
            </a:r>
            <a:r>
              <a:rPr lang="fr-FR" altLang="fr-FR" sz="1200" b="1" dirty="0">
                <a:solidFill>
                  <a:schemeClr val="tx1"/>
                </a:solidFill>
                <a:latin typeface="Arial"/>
                <a:cs typeface="Arial"/>
              </a:rPr>
              <a:t>que tu as appris sur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l’innovation dans les industries technologiques.</a:t>
            </a:r>
          </a:p>
          <a:p>
            <a:endParaRPr lang="fr-FR" altLang="fr-FR" sz="1200" b="1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Note quatre points qui te semblent essentiels.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5"/>
          </p:nvPr>
        </p:nvSpPr>
        <p:spPr>
          <a:xfrm>
            <a:off x="772883" y="1216504"/>
            <a:ext cx="7562814" cy="693259"/>
          </a:xfrm>
        </p:spPr>
        <p:txBody>
          <a:bodyPr>
            <a:normAutofit/>
          </a:bodyPr>
          <a:lstStyle/>
          <a:p>
            <a:r>
              <a:rPr lang="fr-FR" sz="1400" dirty="0" smtClean="0"/>
              <a:t>L’essentiel sur l’innovation dans les industries technologiques</a:t>
            </a:r>
            <a:endParaRPr lang="fr-FR" sz="1400" dirty="0"/>
          </a:p>
        </p:txBody>
      </p:sp>
      <p:sp>
        <p:nvSpPr>
          <p:cNvPr id="9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57200" cy="365125"/>
          </a:xfrm>
        </p:spPr>
        <p:txBody>
          <a:bodyPr/>
          <a:lstStyle/>
          <a:p>
            <a:fld id="{86384559-06EA-684C-829B-A96D13D5876D}" type="slidenum">
              <a:rPr lang="fr-FR" altLang="fr-FR" smtClean="0"/>
              <a:pPr/>
              <a:t>11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32005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fr-FR" altLang="fr-FR" dirty="0" smtClean="0">
                <a:solidFill>
                  <a:schemeClr val="tx1"/>
                </a:solidFill>
              </a:rPr>
              <a:t>Bilan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DES MÉTIERS POUR INNOVER</a:t>
            </a:r>
            <a:endParaRPr lang="fr-FR" alt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31"/>
          </p:nvPr>
        </p:nvSpPr>
        <p:spPr>
          <a:xfrm>
            <a:off x="874890" y="1952642"/>
            <a:ext cx="3142074" cy="3983432"/>
          </a:xfrm>
        </p:spPr>
        <p:txBody>
          <a:bodyPr numCol="1">
            <a:normAutofit/>
          </a:bodyPr>
          <a:lstStyle/>
          <a:p>
            <a:pPr algn="ctr"/>
            <a:endParaRPr lang="fr-FR" altLang="fr-FR" sz="140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2"/>
          </p:nvPr>
        </p:nvSpPr>
        <p:spPr>
          <a:xfrm>
            <a:off x="5202295" y="1952642"/>
            <a:ext cx="3113853" cy="4077506"/>
          </a:xfrm>
        </p:spPr>
        <p:txBody>
          <a:bodyPr numCol="1">
            <a:normAutofit/>
          </a:bodyPr>
          <a:lstStyle/>
          <a:p>
            <a:pPr algn="ctr"/>
            <a:endParaRPr lang="fr-FR" altLang="fr-FR" sz="14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5090900" y="1341985"/>
            <a:ext cx="3335005" cy="4913941"/>
          </a:xfrm>
          <a:prstGeom prst="roundRect">
            <a:avLst>
              <a:gd name="adj" fmla="val 10767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2" name="Rectangle à coins arrondis 11"/>
          <p:cNvSpPr/>
          <p:nvPr/>
        </p:nvSpPr>
        <p:spPr>
          <a:xfrm>
            <a:off x="772882" y="1341985"/>
            <a:ext cx="3335005" cy="4913941"/>
          </a:xfrm>
          <a:prstGeom prst="roundRect">
            <a:avLst>
              <a:gd name="adj" fmla="val 10767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3" name="Rogner un rectangle à un seul coin 12"/>
          <p:cNvSpPr/>
          <p:nvPr/>
        </p:nvSpPr>
        <p:spPr>
          <a:xfrm>
            <a:off x="3283795" y="4747069"/>
            <a:ext cx="2788294" cy="1547340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>
                <a:solidFill>
                  <a:schemeClr val="tx1"/>
                </a:solidFill>
                <a:latin typeface="Arial"/>
                <a:cs typeface="Arial"/>
              </a:rPr>
              <a:t>Explique ce que t’a apporté ce travail et les difficultés que tu as rencontrées</a:t>
            </a:r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fr-FR" altLang="fr-FR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57200" cy="365125"/>
          </a:xfrm>
        </p:spPr>
        <p:txBody>
          <a:bodyPr/>
          <a:lstStyle/>
          <a:p>
            <a:fld id="{86384559-06EA-684C-829B-A96D13D5876D}" type="slidenum">
              <a:rPr lang="fr-FR" altLang="fr-FR" smtClean="0"/>
              <a:pPr/>
              <a:t>12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46176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ANNEXE : BANQUE DE RESSOURCES</a:t>
            </a:r>
            <a:endParaRPr lang="fr-FR" alt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81774" y="670060"/>
            <a:ext cx="19661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altLang="fr-FR" dirty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altLang="fr-FR" dirty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altLang="fr-FR" dirty="0">
              <a:solidFill>
                <a:srgbClr val="585858"/>
              </a:solidFill>
              <a:latin typeface="Arial"/>
              <a:cs typeface="Arial"/>
            </a:endParaRPr>
          </a:p>
          <a:p>
            <a:r>
              <a:rPr lang="fr-FR" altLang="fr-FR" dirty="0" smtClean="0"/>
              <a:t/>
            </a:r>
            <a:br>
              <a:rPr lang="fr-FR" altLang="fr-FR" dirty="0" smtClean="0"/>
            </a:br>
            <a:endParaRPr lang="fr-FR" altLang="fr-FR" dirty="0" smtClean="0"/>
          </a:p>
          <a:p>
            <a:endParaRPr lang="fr-FR" dirty="0"/>
          </a:p>
        </p:txBody>
      </p:sp>
      <p:graphicFrame>
        <p:nvGraphicFramePr>
          <p:cNvPr id="20" name="Espace réservé pour une image 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846114"/>
              </p:ext>
            </p:extLst>
          </p:nvPr>
        </p:nvGraphicFramePr>
        <p:xfrm>
          <a:off x="378387" y="1011232"/>
          <a:ext cx="8383945" cy="512062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71987"/>
                <a:gridCol w="6311958"/>
              </a:tblGrid>
              <a:tr h="23607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Sujets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D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latin typeface="Arial"/>
                          <a:cs typeface="Arial"/>
                        </a:rPr>
                        <a:t>Sources</a:t>
                      </a:r>
                      <a:r>
                        <a:rPr lang="fr-FR" sz="1400" baseline="0" dirty="0" smtClean="0">
                          <a:latin typeface="Arial"/>
                          <a:cs typeface="Arial"/>
                        </a:rPr>
                        <a:t> internet</a:t>
                      </a:r>
                      <a:endParaRPr lang="fr-FR" sz="14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D20"/>
                    </a:solidFill>
                  </a:tcPr>
                </a:tc>
              </a:tr>
              <a:tr h="296229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000" baseline="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produit industriel au quotidien</a:t>
                      </a:r>
                      <a:endParaRPr lang="fr-FR" sz="1000" dirty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900" dirty="0" smtClean="0">
                          <a:latin typeface="Arial"/>
                          <a:cs typeface="Arial"/>
                          <a:hlinkClick r:id="rId2"/>
                        </a:rPr>
                        <a:t>http://www.les-industries-technologiques.fr/industrie/dans-notre-quotidien/</a:t>
                      </a:r>
                      <a:endParaRPr lang="fr-FR" altLang="fr-FR" sz="90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131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L’innovation « produit »</a:t>
                      </a:r>
                      <a:endParaRPr lang="fr-FR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3"/>
                        </a:rPr>
                        <a:t>http://www.les-industries-technologiques.fr/innovation-continue/l-innovation-produit/</a:t>
                      </a:r>
                      <a:endParaRPr lang="fr-FR" altLang="fr-FR" sz="900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fr-FR" sz="900" dirty="0" smtClean="0">
                          <a:hlinkClick r:id="rId4"/>
                        </a:rPr>
                        <a:t>http://www.les-industries-technologiques.fr/lavenir-on-y-travaille/</a:t>
                      </a:r>
                      <a:endParaRPr lang="bn-IN" sz="900" dirty="0" smtClean="0"/>
                    </a:p>
                    <a:p>
                      <a:r>
                        <a:rPr lang="fr-FR" sz="900" dirty="0" smtClean="0">
                          <a:hlinkClick r:id="rId5"/>
                        </a:rPr>
                        <a:t>http://www.les-industries-technologiques.fr/innovation/place-aux-nouveaux-bateaux-ecolos-/</a:t>
                      </a:r>
                      <a:endParaRPr lang="fr-FR" altLang="fr-FR" sz="9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928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L’innovation « </a:t>
                      </a:r>
                      <a:r>
                        <a:rPr lang="fr-FR" sz="10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process</a:t>
                      </a:r>
                      <a:r>
                        <a:rPr lang="fr-FR" sz="1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 »</a:t>
                      </a:r>
                      <a:endParaRPr lang="fr-FR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6"/>
                        </a:rPr>
                        <a:t>http://www.les-industries-technologiques.fr/innovation-continue/linnovation-process/</a:t>
                      </a:r>
                      <a:endParaRPr lang="fr-FR" altLang="fr-FR" sz="900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1556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lang="fr-FR" sz="1000" baseline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métier de l’innovation</a:t>
                      </a:r>
                      <a:endParaRPr lang="fr-FR" sz="1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7"/>
                        </a:rPr>
                        <a:t>http://www.les-industries-technologiques.fr/metiers/ingenieur-rd/</a:t>
                      </a: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</a:b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8"/>
                        </a:rPr>
                        <a:t>http://www.les-industries-technologiques.fr/actualite/metiers-2/innovation-zoom-sur-les-metiers-de-demain/</a:t>
                      </a:r>
                      <a:endParaRPr lang="fr-FR" altLang="fr-FR" sz="900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9"/>
                        </a:rPr>
                        <a:t>http://www.les-industries-technologiques.fr/fiche-metier/ingenieur-rd-energies-renouvelables/</a:t>
                      </a: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</a:b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10"/>
                        </a:rPr>
                        <a:t>http://www.les-industries-technologiques.fr/metiers/directeur-rd/</a:t>
                      </a:r>
                      <a:endParaRPr lang="fr-FR" altLang="fr-FR" sz="900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7"/>
                        </a:rPr>
                        <a:t>http://www.les-industries-technologiques.fr/metiers/ingenieur-rd/</a:t>
                      </a:r>
                      <a:endParaRPr lang="fr-FR" altLang="fr-FR" sz="900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11"/>
                        </a:rPr>
                        <a:t>http://www.les-industries-technologiques.fr/metiers/ingenieur-detude-en-electronique-/</a:t>
                      </a: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</a:b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12"/>
                        </a:rPr>
                        <a:t>http://www.les-industries-technologiques.fr/metiers/technicien-rd/</a:t>
                      </a:r>
                      <a:endParaRPr lang="fr-FR" altLang="fr-FR" sz="900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666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Les métiers nouveaux</a:t>
                      </a:r>
                      <a:endParaRPr lang="fr-FR" sz="1000" dirty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13"/>
                        </a:rPr>
                        <a:t>http://www.les-industries-technologiques.fr/actualite/portrait/metier-de-lextreme-technicien-de-maintenance-sur-eolienne/</a:t>
                      </a: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</a:b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14"/>
                        </a:rPr>
                        <a:t>http://m.letudiant.fr/les-industries-technologiques/article/l-eolienne-offshore-une-palette-de-metiers-tournes-vers-l-avenir.html</a:t>
                      </a: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</a:b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9"/>
                        </a:rPr>
                        <a:t>http://www.les-industries-technologiques.fr/fiche-metier/ingenieur-rd-energies-renouvelables/</a:t>
                      </a:r>
                      <a:endParaRPr lang="fr-FR" altLang="fr-FR" sz="900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3504">
                <a:tc>
                  <a:txBody>
                    <a:bodyPr/>
                    <a:lstStyle/>
                    <a:p>
                      <a:r>
                        <a:rPr lang="fr-FR" sz="10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Exemples</a:t>
                      </a:r>
                      <a:r>
                        <a:rPr lang="fr-FR" sz="1000" baseline="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d’innovation</a:t>
                      </a:r>
                      <a:endParaRPr lang="fr-FR" sz="1000" dirty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15"/>
                        </a:rPr>
                        <a:t>http://www.les-industries-technologiques.fr/actualite/innovation/</a:t>
                      </a:r>
                      <a:endParaRPr lang="fr-FR" altLang="fr-FR" sz="900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16"/>
                        </a:rPr>
                        <a:t>http://www.les-industries-technologiques.fr/actualite/innovation/une-eolienne-d18-mm/</a:t>
                      </a: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/>
                      </a:r>
                      <a:b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</a:b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17"/>
                        </a:rPr>
                        <a:t>http://www.les-industries-technologiques.fr/actualite/evenements/les-eoliennes-du-futur-prennent-le-large-/</a:t>
                      </a:r>
                      <a:endParaRPr lang="fr-FR" altLang="fr-FR" sz="900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  <a:p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4"/>
                        </a:rPr>
                        <a:t>http://www.les-industries-technologiques.fr/lavenir-on-y-travaille/</a:t>
                      </a:r>
                      <a:endParaRPr lang="fr-FR" altLang="fr-FR" sz="900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070">
                <a:tc>
                  <a:txBody>
                    <a:bodyPr/>
                    <a:lstStyle/>
                    <a:p>
                      <a:r>
                        <a:rPr lang="fr-FR" sz="1000" b="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Enjeux de l’innovation</a:t>
                      </a:r>
                      <a:endParaRPr lang="fr-FR" sz="1000" b="0" dirty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90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  <a:hlinkClick r:id="rId18"/>
                        </a:rPr>
                        <a:t>http://www.observatoire-metallurgie.fr/observatoire/defis-et-enjeux/</a:t>
                      </a:r>
                      <a:endParaRPr lang="fr-FR" altLang="fr-FR" sz="900" dirty="0" smtClean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070">
                <a:tc>
                  <a:txBody>
                    <a:bodyPr/>
                    <a:lstStyle/>
                    <a:p>
                      <a:r>
                        <a:rPr lang="fr-FR" sz="1000" b="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La R&amp;D</a:t>
                      </a:r>
                      <a:r>
                        <a:rPr lang="fr-FR" sz="1000" b="0" baseline="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et l’industrie</a:t>
                      </a:r>
                      <a:endParaRPr lang="fr-FR" sz="1000" b="0" dirty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latin typeface="Arial"/>
                          <a:cs typeface="Arial"/>
                          <a:hlinkClick r:id="rId19"/>
                        </a:rPr>
                        <a:t>http://www.fonds-f2i.fr/</a:t>
                      </a:r>
                      <a:endParaRPr lang="fr-FR" sz="90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070">
                <a:tc>
                  <a:txBody>
                    <a:bodyPr/>
                    <a:lstStyle/>
                    <a:p>
                      <a:r>
                        <a:rPr lang="fr-FR" sz="1000" b="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Recherche et innovation</a:t>
                      </a:r>
                      <a:endParaRPr lang="fr-FR" sz="1000" b="0" dirty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latin typeface="Arial"/>
                          <a:cs typeface="Arial"/>
                          <a:hlinkClick r:id="rId20"/>
                        </a:rPr>
                        <a:t>http://</a:t>
                      </a:r>
                      <a:r>
                        <a:rPr lang="fr-FR" sz="900" dirty="0" err="1" smtClean="0">
                          <a:latin typeface="Arial"/>
                          <a:cs typeface="Arial"/>
                          <a:hlinkClick r:id="rId20"/>
                        </a:rPr>
                        <a:t>www.developpement-durable.gouv.fr</a:t>
                      </a:r>
                      <a:r>
                        <a:rPr lang="fr-FR" sz="900" dirty="0" smtClean="0">
                          <a:latin typeface="Arial"/>
                          <a:cs typeface="Arial"/>
                          <a:hlinkClick r:id="rId20"/>
                        </a:rPr>
                        <a:t>/-L-</a:t>
                      </a:r>
                      <a:r>
                        <a:rPr lang="fr-FR" sz="900" dirty="0" err="1" smtClean="0">
                          <a:latin typeface="Arial"/>
                          <a:cs typeface="Arial"/>
                          <a:hlinkClick r:id="rId20"/>
                        </a:rPr>
                        <a:t>actualite</a:t>
                      </a:r>
                      <a:r>
                        <a:rPr lang="fr-FR" sz="900" dirty="0" smtClean="0">
                          <a:latin typeface="Arial"/>
                          <a:cs typeface="Arial"/>
                          <a:hlinkClick r:id="rId20"/>
                        </a:rPr>
                        <a:t>-de-la-recherche-et-de-</a:t>
                      </a:r>
                      <a:endParaRPr lang="fr-FR" sz="90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070">
                <a:tc>
                  <a:txBody>
                    <a:bodyPr/>
                    <a:lstStyle/>
                    <a:p>
                      <a:r>
                        <a:rPr lang="fr-FR" sz="1000" b="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L’innovation</a:t>
                      </a:r>
                      <a:r>
                        <a:rPr lang="fr-FR" sz="1000" b="0" baseline="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: facteur de compétitivité</a:t>
                      </a:r>
                      <a:endParaRPr lang="fr-FR" sz="1000" b="0" dirty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dirty="0" smtClean="0">
                          <a:latin typeface="Arial"/>
                          <a:cs typeface="Arial"/>
                          <a:hlinkClick r:id="rId21"/>
                        </a:rPr>
                        <a:t>http://</a:t>
                      </a:r>
                      <a:r>
                        <a:rPr lang="fr-FR" sz="900" dirty="0" err="1" smtClean="0">
                          <a:latin typeface="Arial"/>
                          <a:cs typeface="Arial"/>
                          <a:hlinkClick r:id="rId21"/>
                        </a:rPr>
                        <a:t>competitivite.gouv.fr</a:t>
                      </a:r>
                      <a:r>
                        <a:rPr lang="fr-FR" sz="900" dirty="0" smtClean="0">
                          <a:latin typeface="Arial"/>
                          <a:cs typeface="Arial"/>
                          <a:hlinkClick r:id="rId21"/>
                        </a:rPr>
                        <a:t>/</a:t>
                      </a:r>
                      <a:endParaRPr lang="fr-FR" sz="900" dirty="0" smtClean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6070">
                <a:tc>
                  <a:txBody>
                    <a:bodyPr/>
                    <a:lstStyle/>
                    <a:p>
                      <a:r>
                        <a:rPr lang="fr-FR" sz="1000" b="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Cartographie</a:t>
                      </a:r>
                      <a:r>
                        <a:rPr lang="fr-FR" sz="1000" b="0" baseline="0" dirty="0" smtClean="0">
                          <a:solidFill>
                            <a:srgbClr val="585858"/>
                          </a:solidFill>
                          <a:latin typeface="Arial"/>
                          <a:cs typeface="Arial"/>
                        </a:rPr>
                        <a:t> des métiers</a:t>
                      </a:r>
                      <a:endParaRPr lang="fr-FR" sz="1000" b="0" dirty="0">
                        <a:solidFill>
                          <a:srgbClr val="585858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900" b="0" dirty="0" smtClean="0">
                          <a:latin typeface="Arial"/>
                          <a:cs typeface="Arial"/>
                          <a:hlinkClick r:id="rId22"/>
                        </a:rPr>
                        <a:t>http://</a:t>
                      </a:r>
                      <a:r>
                        <a:rPr lang="fr-FR" sz="900" b="0" dirty="0" err="1" smtClean="0">
                          <a:latin typeface="Arial"/>
                          <a:cs typeface="Arial"/>
                          <a:hlinkClick r:id="rId22"/>
                        </a:rPr>
                        <a:t>www.observatoire-metallurgie.fr</a:t>
                      </a:r>
                      <a:r>
                        <a:rPr lang="fr-FR" sz="900" b="0" dirty="0" smtClean="0">
                          <a:latin typeface="Arial"/>
                          <a:cs typeface="Arial"/>
                          <a:hlinkClick r:id="rId22"/>
                        </a:rPr>
                        <a:t>/</a:t>
                      </a:r>
                      <a:r>
                        <a:rPr lang="fr-FR" sz="900" b="0" dirty="0" err="1" smtClean="0">
                          <a:latin typeface="Arial"/>
                          <a:cs typeface="Arial"/>
                          <a:hlinkClick r:id="rId22"/>
                        </a:rPr>
                        <a:t>metiers</a:t>
                      </a:r>
                      <a:r>
                        <a:rPr lang="fr-FR" sz="900" b="0" dirty="0" smtClean="0">
                          <a:latin typeface="Arial"/>
                          <a:cs typeface="Arial"/>
                          <a:hlinkClick r:id="rId22"/>
                        </a:rPr>
                        <a:t>-certifications/nos-</a:t>
                      </a:r>
                      <a:r>
                        <a:rPr lang="fr-FR" sz="900" b="0" dirty="0" err="1" smtClean="0">
                          <a:latin typeface="Arial"/>
                          <a:cs typeface="Arial"/>
                          <a:hlinkClick r:id="rId22"/>
                        </a:rPr>
                        <a:t>metiers</a:t>
                      </a:r>
                      <a:r>
                        <a:rPr lang="fr-FR" sz="900" b="0" dirty="0" smtClean="0">
                          <a:latin typeface="Arial"/>
                          <a:cs typeface="Arial"/>
                          <a:hlinkClick r:id="rId22"/>
                        </a:rPr>
                        <a:t>/</a:t>
                      </a:r>
                      <a:endParaRPr lang="fr-FR" sz="900" b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" name="Rogner un rectangle à un seul coin 20"/>
          <p:cNvSpPr/>
          <p:nvPr/>
        </p:nvSpPr>
        <p:spPr>
          <a:xfrm>
            <a:off x="8167828" y="2638476"/>
            <a:ext cx="2788294" cy="1778274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Retrouve ici tous les liens qui t’ont été proposés dans ce diaporama. Tu peux l’enrichir avec les sources que tu auras trouvées.</a:t>
            </a:r>
            <a:endParaRPr lang="fr-FR" altLang="fr-FR" sz="1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57200" cy="365125"/>
          </a:xfrm>
        </p:spPr>
        <p:txBody>
          <a:bodyPr/>
          <a:lstStyle/>
          <a:p>
            <a:fld id="{86384559-06EA-684C-829B-A96D13D5876D}" type="slidenum">
              <a:rPr lang="fr-FR" altLang="fr-FR" smtClean="0"/>
              <a:pPr/>
              <a:t>13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260604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3558-6dae77.jpg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786" y="4811694"/>
            <a:ext cx="2870061" cy="1712976"/>
          </a:xfrm>
          <a:prstGeom prst="ellipse">
            <a:avLst/>
          </a:prstGeom>
        </p:spPr>
      </p:pic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ANNEXE : BANQUE D’IMAGES</a:t>
            </a:r>
            <a:endParaRPr lang="fr-FR" altLang="fr-FR" dirty="0"/>
          </a:p>
        </p:txBody>
      </p:sp>
      <p:sp>
        <p:nvSpPr>
          <p:cNvPr id="9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57200" cy="365125"/>
          </a:xfrm>
        </p:spPr>
        <p:txBody>
          <a:bodyPr/>
          <a:lstStyle/>
          <a:p>
            <a:fld id="{86384559-06EA-684C-829B-A96D13D5876D}" type="slidenum">
              <a:rPr lang="fr-FR" altLang="fr-FR" smtClean="0"/>
              <a:pPr/>
              <a:t>14</a:t>
            </a:fld>
            <a:endParaRPr lang="fr-FR" altLang="fr-FR" dirty="0"/>
          </a:p>
        </p:txBody>
      </p:sp>
      <p:pic>
        <p:nvPicPr>
          <p:cNvPr id="2" name="Image 1" descr="batterie smartphone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506" y="4814809"/>
            <a:ext cx="1709861" cy="1709861"/>
          </a:xfrm>
          <a:prstGeom prst="rect">
            <a:avLst/>
          </a:prstGeom>
        </p:spPr>
      </p:pic>
      <p:pic>
        <p:nvPicPr>
          <p:cNvPr id="6" name="Image 5" descr="11236559_1001950119865235_2846694044772684364_o.jpg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87" y="509330"/>
            <a:ext cx="2695761" cy="1709860"/>
          </a:xfrm>
          <a:prstGeom prst="rect">
            <a:avLst/>
          </a:prstGeom>
        </p:spPr>
      </p:pic>
      <p:pic>
        <p:nvPicPr>
          <p:cNvPr id="10" name="Image 9" descr="3582-f860b4.jpg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2332" y="509330"/>
            <a:ext cx="1709861" cy="1709861"/>
          </a:xfrm>
          <a:prstGeom prst="rect">
            <a:avLst/>
          </a:prstGeom>
        </p:spPr>
      </p:pic>
      <p:pic>
        <p:nvPicPr>
          <p:cNvPr id="13" name="Image 12" descr="3581-77519d.png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440" y="509329"/>
            <a:ext cx="3160858" cy="1709861"/>
          </a:xfrm>
          <a:prstGeom prst="rect">
            <a:avLst/>
          </a:prstGeom>
        </p:spPr>
      </p:pic>
      <p:pic>
        <p:nvPicPr>
          <p:cNvPr id="14" name="Image 13" descr="2515-5a496d.jpg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548" y="2777734"/>
            <a:ext cx="3356933" cy="1566439"/>
          </a:xfrm>
          <a:prstGeom prst="rect">
            <a:avLst/>
          </a:prstGeom>
        </p:spPr>
      </p:pic>
      <p:pic>
        <p:nvPicPr>
          <p:cNvPr id="16" name="Image 15" descr="2495-f8f887.jpg">
            <a:hlinkClick r:id="rId14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8506" y="2777734"/>
            <a:ext cx="2564792" cy="1709861"/>
          </a:xfrm>
          <a:prstGeom prst="rect">
            <a:avLst/>
          </a:prstGeom>
        </p:spPr>
      </p:pic>
      <p:pic>
        <p:nvPicPr>
          <p:cNvPr id="18" name="Image 17" descr="3541-f60623.jpg">
            <a:hlinkClick r:id="rId16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3548" y="4811694"/>
            <a:ext cx="2805924" cy="1709860"/>
          </a:xfrm>
          <a:prstGeom prst="rect">
            <a:avLst/>
          </a:prstGeom>
        </p:spPr>
      </p:pic>
      <p:pic>
        <p:nvPicPr>
          <p:cNvPr id="19" name="Image 18" descr="3070-93d8b4.jpg">
            <a:hlinkClick r:id="rId18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87" y="2777733"/>
            <a:ext cx="2564792" cy="1709862"/>
          </a:xfrm>
          <a:prstGeom prst="rect">
            <a:avLst/>
          </a:prstGeom>
        </p:spPr>
      </p:pic>
      <p:sp>
        <p:nvSpPr>
          <p:cNvPr id="8" name="Rogner un rectangle à un seul coin 7"/>
          <p:cNvSpPr/>
          <p:nvPr/>
        </p:nvSpPr>
        <p:spPr>
          <a:xfrm>
            <a:off x="7150526" y="3879422"/>
            <a:ext cx="3305754" cy="1674013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endParaRPr lang="fr-FR" altLang="fr-FR" sz="1400" b="1" dirty="0" smtClean="0">
              <a:solidFill>
                <a:srgbClr val="D33D20"/>
              </a:solidFill>
            </a:endParaRPr>
          </a:p>
          <a:p>
            <a:pPr algn="just"/>
            <a:endParaRPr lang="fr-FR" altLang="fr-FR" sz="1400" b="1" i="1" dirty="0">
              <a:solidFill>
                <a:srgbClr val="000000"/>
              </a:solidFill>
            </a:endParaRPr>
          </a:p>
          <a:p>
            <a:r>
              <a:rPr lang="fr-FR" altLang="fr-FR" sz="1400" b="1" i="1" dirty="0" smtClean="0">
                <a:solidFill>
                  <a:srgbClr val="000000"/>
                </a:solidFill>
              </a:rPr>
              <a:t>Toutes ces images </a:t>
            </a:r>
            <a:r>
              <a:rPr lang="fr-FR" altLang="fr-FR" sz="1400" b="1" i="1" dirty="0">
                <a:solidFill>
                  <a:srgbClr val="000000"/>
                </a:solidFill>
              </a:rPr>
              <a:t>sont à utiliser uniquement dans le cadre de ce diaporama.</a:t>
            </a:r>
          </a:p>
          <a:p>
            <a:endParaRPr lang="fr-FR" altLang="fr-FR" sz="1400" b="1" dirty="0" smtClean="0">
              <a:solidFill>
                <a:srgbClr val="D33D20"/>
              </a:solidFill>
            </a:endParaRPr>
          </a:p>
          <a:p>
            <a:r>
              <a:rPr lang="fr-FR" altLang="fr-FR" sz="1400" b="1" dirty="0" smtClean="0">
                <a:solidFill>
                  <a:srgbClr val="D33D20"/>
                </a:solidFill>
              </a:rPr>
              <a:t>Tu peux supprimer cette diapositive lorsque ton exposé sera finalisé.</a:t>
            </a:r>
            <a:endParaRPr lang="fr-FR" altLang="fr-FR" sz="1400" b="1" dirty="0">
              <a:solidFill>
                <a:srgbClr val="D33D20"/>
              </a:solidFill>
            </a:endParaRPr>
          </a:p>
          <a:p>
            <a:endParaRPr lang="fr-FR" altLang="fr-FR" sz="1400" dirty="0">
              <a:solidFill>
                <a:schemeClr val="tx1"/>
              </a:solidFill>
            </a:endParaRPr>
          </a:p>
          <a:p>
            <a:endParaRPr lang="fr-FR" altLang="fr-FR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4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ANNEXE : BANQUE D’IMAGES</a:t>
            </a:r>
            <a:endParaRPr lang="fr-FR" altLang="fr-FR" dirty="0"/>
          </a:p>
        </p:txBody>
      </p:sp>
      <p:pic>
        <p:nvPicPr>
          <p:cNvPr id="5" name="Image 4" descr="innovation indust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0807" y="2763082"/>
            <a:ext cx="4724866" cy="1503400"/>
          </a:xfrm>
          <a:prstGeom prst="rect">
            <a:avLst/>
          </a:prstGeom>
        </p:spPr>
      </p:pic>
      <p:sp>
        <p:nvSpPr>
          <p:cNvPr id="9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57200" cy="365125"/>
          </a:xfrm>
        </p:spPr>
        <p:txBody>
          <a:bodyPr/>
          <a:lstStyle/>
          <a:p>
            <a:fld id="{86384559-06EA-684C-829B-A96D13D5876D}" type="slidenum">
              <a:rPr lang="fr-FR" altLang="fr-FR" smtClean="0"/>
              <a:pPr/>
              <a:t>15</a:t>
            </a:fld>
            <a:endParaRPr lang="fr-FR" altLang="fr-FR" dirty="0"/>
          </a:p>
        </p:txBody>
      </p:sp>
      <p:pic>
        <p:nvPicPr>
          <p:cNvPr id="3" name="Image 2" descr="2495-f8f88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72" y="830402"/>
            <a:ext cx="2405280" cy="1603520"/>
          </a:xfrm>
          <a:prstGeom prst="rect">
            <a:avLst/>
          </a:prstGeom>
        </p:spPr>
      </p:pic>
      <p:pic>
        <p:nvPicPr>
          <p:cNvPr id="7" name="Image 6" descr="2602-eb0c7b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090" y="4759011"/>
            <a:ext cx="2328314" cy="1552209"/>
          </a:xfrm>
          <a:prstGeom prst="rect">
            <a:avLst/>
          </a:prstGeom>
        </p:spPr>
      </p:pic>
      <p:pic>
        <p:nvPicPr>
          <p:cNvPr id="11" name="Image 10" descr="1712-e67cbc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5255" y="830402"/>
            <a:ext cx="2458956" cy="1754055"/>
          </a:xfrm>
          <a:prstGeom prst="rect">
            <a:avLst/>
          </a:prstGeom>
        </p:spPr>
      </p:pic>
      <p:pic>
        <p:nvPicPr>
          <p:cNvPr id="12" name="Image 11" descr="1718-41072f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14" y="4481016"/>
            <a:ext cx="2437545" cy="2274362"/>
          </a:xfrm>
          <a:prstGeom prst="rect">
            <a:avLst/>
          </a:prstGeom>
        </p:spPr>
      </p:pic>
      <p:sp>
        <p:nvSpPr>
          <p:cNvPr id="8" name="Rogner un rectangle à un seul coin 7"/>
          <p:cNvSpPr/>
          <p:nvPr/>
        </p:nvSpPr>
        <p:spPr>
          <a:xfrm>
            <a:off x="4490214" y="3553268"/>
            <a:ext cx="4483335" cy="1359733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just"/>
            <a:endParaRPr lang="fr-FR" altLang="fr-FR" sz="1400" b="1" i="1" dirty="0" smtClean="0">
              <a:solidFill>
                <a:srgbClr val="000000"/>
              </a:solidFill>
            </a:endParaRPr>
          </a:p>
          <a:p>
            <a:r>
              <a:rPr lang="fr-FR" altLang="fr-FR" sz="1400" b="1" i="1" dirty="0" smtClean="0">
                <a:solidFill>
                  <a:srgbClr val="000000"/>
                </a:solidFill>
              </a:rPr>
              <a:t>Ces images </a:t>
            </a:r>
            <a:r>
              <a:rPr lang="fr-FR" altLang="fr-FR" sz="1400" b="1" i="1" dirty="0">
                <a:solidFill>
                  <a:srgbClr val="000000"/>
                </a:solidFill>
              </a:rPr>
              <a:t>sont </a:t>
            </a:r>
            <a:r>
              <a:rPr lang="fr-FR" altLang="fr-FR" sz="1400" b="1" i="1" dirty="0" smtClean="0">
                <a:solidFill>
                  <a:srgbClr val="000000"/>
                </a:solidFill>
              </a:rPr>
              <a:t>à utiliser uniquement </a:t>
            </a:r>
            <a:r>
              <a:rPr lang="fr-FR" altLang="fr-FR" sz="1400" b="1" i="1" dirty="0">
                <a:solidFill>
                  <a:srgbClr val="000000"/>
                </a:solidFill>
              </a:rPr>
              <a:t>dans le cadre de ce diaporama.</a:t>
            </a:r>
          </a:p>
          <a:p>
            <a:pPr algn="just"/>
            <a:endParaRPr lang="fr-FR" altLang="fr-FR" sz="1400" b="1" i="1" dirty="0" smtClean="0">
              <a:solidFill>
                <a:srgbClr val="000000"/>
              </a:solidFill>
            </a:endParaRPr>
          </a:p>
          <a:p>
            <a:pPr algn="just"/>
            <a:r>
              <a:rPr lang="fr-FR" altLang="fr-FR" sz="1400" b="1" dirty="0" smtClean="0">
                <a:solidFill>
                  <a:srgbClr val="D33D20"/>
                </a:solidFill>
              </a:rPr>
              <a:t>Tu peux supprimer cette diapositive lorsque ton exposé sera finalisé.</a:t>
            </a:r>
            <a:endParaRPr lang="fr-FR" altLang="fr-FR" sz="1400" b="1" dirty="0">
              <a:solidFill>
                <a:srgbClr val="D33D20"/>
              </a:solidFill>
            </a:endParaRPr>
          </a:p>
          <a:p>
            <a:pPr algn="just"/>
            <a:endParaRPr lang="fr-FR" altLang="fr-FR" sz="1400" dirty="0">
              <a:solidFill>
                <a:schemeClr val="tx1"/>
              </a:solidFill>
            </a:endParaRPr>
          </a:p>
          <a:p>
            <a:pPr algn="just"/>
            <a:endParaRPr lang="fr-FR" altLang="fr-FR" sz="1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0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fr-FR" dirty="0" smtClean="0"/>
              <a:t>ANNEXE : BANQUE D’IMAGES – CRÉDITS PHOTOS</a:t>
            </a:r>
            <a:endParaRPr lang="fr-FR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6556506"/>
            <a:ext cx="457200" cy="3014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95E27"/>
                </a:solidFill>
              </a:defRPr>
            </a:lvl1pPr>
          </a:lstStyle>
          <a:p>
            <a:fld id="{86384559-06EA-684C-829B-A96D13D5876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457200" y="627196"/>
            <a:ext cx="8229600" cy="5393889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Les images sont numérotées en partant du coin supérieur gauche et en allant horizontalement puis en descendant d’une ligne et ainsi de suite par ordre croissant.</a:t>
            </a:r>
          </a:p>
          <a:p>
            <a:endParaRPr lang="fr-FR" dirty="0" smtClean="0"/>
          </a:p>
          <a:p>
            <a:r>
              <a:rPr lang="fr-FR" dirty="0" smtClean="0"/>
              <a:t>Couverture </a:t>
            </a:r>
            <a:r>
              <a:rPr lang="fr-FR" dirty="0" smtClean="0"/>
              <a:t>: </a:t>
            </a:r>
            <a:r>
              <a:rPr lang="fr-FR" dirty="0" smtClean="0"/>
              <a:t>© </a:t>
            </a:r>
            <a:r>
              <a:rPr lang="fr-FR" dirty="0" err="1" smtClean="0"/>
              <a:t>Thinkstock</a:t>
            </a:r>
            <a:endParaRPr lang="fr-FR" dirty="0" smtClean="0"/>
          </a:p>
          <a:p>
            <a:r>
              <a:rPr lang="fr-FR" dirty="0"/>
              <a:t>Image </a:t>
            </a:r>
            <a:r>
              <a:rPr lang="fr-FR" dirty="0" smtClean="0"/>
              <a:t>1 : </a:t>
            </a:r>
            <a:r>
              <a:rPr lang="fr-FR" dirty="0"/>
              <a:t>© M-Liner / </a:t>
            </a:r>
            <a:r>
              <a:rPr lang="fr-FR" dirty="0" err="1"/>
              <a:t>Geps</a:t>
            </a:r>
            <a:r>
              <a:rPr lang="fr-FR" dirty="0"/>
              <a:t> Techno (2015 Les Industries Technologiques – Tous droits réservés)</a:t>
            </a:r>
          </a:p>
          <a:p>
            <a:r>
              <a:rPr lang="fr-FR" dirty="0"/>
              <a:t>Image 2 </a:t>
            </a:r>
            <a:r>
              <a:rPr lang="fr-FR" dirty="0" smtClean="0"/>
              <a:t>: </a:t>
            </a:r>
            <a:r>
              <a:rPr lang="fr-FR" dirty="0"/>
              <a:t>© Thales Alenia </a:t>
            </a:r>
            <a:r>
              <a:rPr lang="fr-FR" dirty="0" err="1"/>
              <a:t>Space</a:t>
            </a:r>
            <a:endParaRPr lang="fr-FR" dirty="0" smtClean="0"/>
          </a:p>
          <a:p>
            <a:r>
              <a:rPr lang="fr-FR" dirty="0" smtClean="0"/>
              <a:t>Image </a:t>
            </a:r>
            <a:r>
              <a:rPr lang="fr-FR" dirty="0" smtClean="0"/>
              <a:t>3 </a:t>
            </a:r>
            <a:r>
              <a:rPr lang="fr-FR" dirty="0" smtClean="0"/>
              <a:t>: © </a:t>
            </a:r>
            <a:r>
              <a:rPr lang="fr-FR" dirty="0" smtClean="0"/>
              <a:t>Sunna Design (2016 </a:t>
            </a:r>
            <a:r>
              <a:rPr lang="fr-FR" dirty="0"/>
              <a:t>Les Industries Technologiques – Tous droits réservés)</a:t>
            </a:r>
            <a:endParaRPr lang="fr-FR" dirty="0" smtClean="0"/>
          </a:p>
          <a:p>
            <a:r>
              <a:rPr lang="fr-FR" dirty="0" smtClean="0"/>
              <a:t>Image </a:t>
            </a:r>
            <a:r>
              <a:rPr lang="fr-FR" dirty="0" smtClean="0"/>
              <a:t>4 : </a:t>
            </a:r>
            <a:r>
              <a:rPr lang="fr-FR" dirty="0" smtClean="0"/>
              <a:t>© </a:t>
            </a:r>
            <a:r>
              <a:rPr lang="fr-FR" dirty="0" smtClean="0"/>
              <a:t> </a:t>
            </a:r>
            <a:r>
              <a:rPr lang="fr-FR" dirty="0" err="1"/>
              <a:t>Soccket</a:t>
            </a:r>
            <a:r>
              <a:rPr lang="fr-FR" dirty="0"/>
              <a:t> / </a:t>
            </a:r>
            <a:r>
              <a:rPr lang="fr-FR" dirty="0" err="1"/>
              <a:t>Uncharted</a:t>
            </a:r>
            <a:r>
              <a:rPr lang="fr-FR" dirty="0"/>
              <a:t> Play (2014 Les Industries Technologiques – Tous droits réservés)</a:t>
            </a:r>
          </a:p>
          <a:p>
            <a:r>
              <a:rPr lang="fr-FR" dirty="0" smtClean="0"/>
              <a:t>Image </a:t>
            </a:r>
            <a:r>
              <a:rPr lang="fr-FR" dirty="0"/>
              <a:t>5</a:t>
            </a:r>
            <a:r>
              <a:rPr lang="fr-FR" dirty="0" smtClean="0"/>
              <a:t> </a:t>
            </a:r>
            <a:r>
              <a:rPr lang="fr-FR" dirty="0" smtClean="0"/>
              <a:t>: © </a:t>
            </a:r>
            <a:r>
              <a:rPr lang="fr-FR" dirty="0" smtClean="0"/>
              <a:t>Dassault </a:t>
            </a:r>
            <a:r>
              <a:rPr lang="fr-FR" dirty="0" err="1" smtClean="0"/>
              <a:t>Systemes</a:t>
            </a:r>
            <a:r>
              <a:rPr lang="fr-FR" dirty="0" smtClean="0"/>
              <a:t> / Design Studio</a:t>
            </a:r>
            <a:endParaRPr lang="fr-FR" dirty="0" smtClean="0"/>
          </a:p>
          <a:p>
            <a:r>
              <a:rPr lang="fr-FR" dirty="0" smtClean="0"/>
              <a:t>Image </a:t>
            </a:r>
            <a:r>
              <a:rPr lang="fr-FR" dirty="0" smtClean="0"/>
              <a:t>6 et 10 : </a:t>
            </a:r>
            <a:r>
              <a:rPr lang="fr-FR" dirty="0" smtClean="0"/>
              <a:t>© </a:t>
            </a:r>
            <a:r>
              <a:rPr lang="fr-FR" dirty="0" smtClean="0"/>
              <a:t>DR (2014 </a:t>
            </a:r>
            <a:r>
              <a:rPr lang="fr-FR" dirty="0"/>
              <a:t>Les Industries Technologiques – Tous droits </a:t>
            </a:r>
            <a:r>
              <a:rPr lang="fr-FR" dirty="0" smtClean="0"/>
              <a:t>réservés)</a:t>
            </a:r>
            <a:endParaRPr lang="fr-FR" dirty="0" smtClean="0"/>
          </a:p>
          <a:p>
            <a:r>
              <a:rPr lang="fr-FR" dirty="0" smtClean="0"/>
              <a:t>Image </a:t>
            </a:r>
            <a:r>
              <a:rPr lang="fr-FR" dirty="0" smtClean="0"/>
              <a:t>7 </a:t>
            </a:r>
            <a:r>
              <a:rPr lang="fr-FR" dirty="0"/>
              <a:t>: © </a:t>
            </a:r>
            <a:r>
              <a:rPr lang="fr-FR" dirty="0" smtClean="0"/>
              <a:t>NCS </a:t>
            </a:r>
            <a:r>
              <a:rPr lang="fr-FR" dirty="0"/>
              <a:t>environnement</a:t>
            </a:r>
            <a:endParaRPr lang="fr-FR" dirty="0" smtClean="0"/>
          </a:p>
          <a:p>
            <a:r>
              <a:rPr lang="fr-FR" dirty="0" smtClean="0"/>
              <a:t>Image 8 : </a:t>
            </a:r>
            <a:r>
              <a:rPr lang="fr-FR" dirty="0"/>
              <a:t>© </a:t>
            </a:r>
            <a:r>
              <a:rPr lang="fr-FR" dirty="0" err="1"/>
              <a:t>Immortus</a:t>
            </a:r>
            <a:r>
              <a:rPr lang="fr-FR" dirty="0"/>
              <a:t> / EVX Ventures (2015 Les Industries Technologiques – Tous droits réservés)</a:t>
            </a:r>
          </a:p>
          <a:p>
            <a:r>
              <a:rPr lang="fr-FR" dirty="0" smtClean="0"/>
              <a:t>Image 9 : © </a:t>
            </a:r>
            <a:r>
              <a:rPr lang="fr-FR" dirty="0" err="1" smtClean="0"/>
              <a:t>SunPartner</a:t>
            </a:r>
            <a:r>
              <a:rPr lang="fr-FR" dirty="0"/>
              <a:t> Technologies </a:t>
            </a:r>
            <a:r>
              <a:rPr lang="fr-FR" dirty="0" smtClean="0"/>
              <a:t>(</a:t>
            </a:r>
            <a:r>
              <a:rPr lang="fr-FR" dirty="0"/>
              <a:t>2015 Les Industries Technologiques – Tous droits réservés)</a:t>
            </a:r>
            <a:endParaRPr lang="fr-FR" dirty="0" smtClean="0"/>
          </a:p>
          <a:p>
            <a:r>
              <a:rPr lang="fr-FR" dirty="0" smtClean="0"/>
              <a:t>Image </a:t>
            </a:r>
            <a:r>
              <a:rPr lang="fr-FR" dirty="0" smtClean="0"/>
              <a:t>11: </a:t>
            </a:r>
            <a:r>
              <a:rPr lang="fr-FR" dirty="0"/>
              <a:t>© </a:t>
            </a:r>
            <a:r>
              <a:rPr lang="fr-FR" dirty="0"/>
              <a:t>AIRBUS S.A.S</a:t>
            </a:r>
          </a:p>
          <a:p>
            <a:r>
              <a:rPr lang="fr-FR" dirty="0" smtClean="0"/>
              <a:t>Image 12 </a:t>
            </a:r>
            <a:r>
              <a:rPr lang="fr-FR" dirty="0"/>
              <a:t>: </a:t>
            </a:r>
            <a:r>
              <a:rPr lang="fr-FR" dirty="0" smtClean="0"/>
              <a:t>© </a:t>
            </a:r>
            <a:r>
              <a:rPr lang="fr-FR" dirty="0"/>
              <a:t>2015 Les Industries Technologiques</a:t>
            </a:r>
            <a:endParaRPr lang="fr-FR" dirty="0" smtClean="0"/>
          </a:p>
          <a:p>
            <a:r>
              <a:rPr lang="fr-FR" dirty="0"/>
              <a:t>Image </a:t>
            </a:r>
            <a:r>
              <a:rPr lang="fr-FR" dirty="0" smtClean="0"/>
              <a:t>13 </a:t>
            </a:r>
            <a:r>
              <a:rPr lang="fr-FR" dirty="0"/>
              <a:t>: © </a:t>
            </a:r>
            <a:r>
              <a:rPr lang="fr-FR" dirty="0" err="1"/>
              <a:t>Fotolia</a:t>
            </a:r>
            <a:endParaRPr lang="fr-FR" dirty="0" smtClean="0"/>
          </a:p>
          <a:p>
            <a:r>
              <a:rPr lang="fr-FR" dirty="0"/>
              <a:t>Image </a:t>
            </a:r>
            <a:r>
              <a:rPr lang="fr-FR" dirty="0" smtClean="0"/>
              <a:t>14 </a:t>
            </a:r>
            <a:r>
              <a:rPr lang="fr-FR" dirty="0"/>
              <a:t>: </a:t>
            </a:r>
            <a:r>
              <a:rPr lang="fr-FR" dirty="0" smtClean="0"/>
              <a:t>© </a:t>
            </a:r>
            <a:r>
              <a:rPr lang="fr-FR" dirty="0" err="1"/>
              <a:t>SeaOrbiter</a:t>
            </a:r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144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fr-FR" altLang="fr-FR" dirty="0"/>
              <a:t>Comment faire ton exposé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MODE D’EMPLOI</a:t>
            </a:r>
            <a:endParaRPr lang="fr-FR" altLang="fr-FR" dirty="0"/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457200" y="1417133"/>
            <a:ext cx="8229600" cy="1720650"/>
          </a:xfrm>
          <a:ln>
            <a:noFill/>
          </a:ln>
        </p:spPr>
        <p:txBody>
          <a:bodyPr numCol="1">
            <a:normAutofit/>
          </a:bodyPr>
          <a:lstStyle/>
          <a:p>
            <a:r>
              <a:rPr lang="fr-FR" altLang="fr-FR" sz="1400" dirty="0" smtClean="0">
                <a:solidFill>
                  <a:schemeClr val="tx1"/>
                </a:solidFill>
              </a:rPr>
              <a:t>Dans ces espaces, tu peux écrire, ajouter des images pour remplir la diapositive avec le résultat de tes recherches sur l’industrie..</a:t>
            </a:r>
          </a:p>
          <a:p>
            <a:endParaRPr lang="fr-FR" altLang="fr-FR" sz="1400" dirty="0">
              <a:solidFill>
                <a:schemeClr val="tx1"/>
              </a:solidFill>
            </a:endParaRPr>
          </a:p>
          <a:p>
            <a:r>
              <a:rPr lang="fr-FR" altLang="fr-FR" sz="1400" dirty="0" smtClean="0">
                <a:solidFill>
                  <a:schemeClr val="tx1"/>
                </a:solidFill>
              </a:rPr>
              <a:t>Si tu as beaucoup de choses à raconter, tu peux créer de nouvelles diapositives.</a:t>
            </a:r>
            <a:endParaRPr lang="fr-FR" altLang="fr-FR" sz="1400" dirty="0">
              <a:solidFill>
                <a:schemeClr val="tx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87940" y="1271231"/>
            <a:ext cx="8298860" cy="4971852"/>
          </a:xfrm>
          <a:prstGeom prst="roundRect">
            <a:avLst>
              <a:gd name="adj" fmla="val 8752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7" name="Rogner un rectangle à un seul coin 6"/>
          <p:cNvSpPr/>
          <p:nvPr/>
        </p:nvSpPr>
        <p:spPr>
          <a:xfrm>
            <a:off x="6639831" y="3045806"/>
            <a:ext cx="3565439" cy="4009420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rgbClr val="000000"/>
                </a:solidFill>
                <a:latin typeface="Arial"/>
                <a:cs typeface="Arial"/>
              </a:rPr>
              <a:t>Ici, tu trouveras une consigne et des pistes de réflexion pour répondre au sujet.</a:t>
            </a:r>
            <a:endParaRPr lang="fr-FR" altLang="fr-FR" sz="12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FR" altLang="fr-FR" sz="120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000000"/>
                </a:solidFill>
                <a:latin typeface="Arial"/>
                <a:cs typeface="Arial"/>
              </a:rPr>
              <a:t>Des liens comme celui-ci te permettront d’enrichir ta réponse :</a:t>
            </a:r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http</a:t>
            </a:r>
            <a:r>
              <a:rPr lang="fr-FR" altLang="fr-FR" sz="1200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://www.les-industries-technologiques.fr</a:t>
            </a:r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/</a:t>
            </a:r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</a:rPr>
              <a:t>Pour y accéder, c’est facile, il suffit de cliquer dessus.</a:t>
            </a:r>
          </a:p>
          <a:p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</a:rPr>
              <a:t>Mais, bien entendu, rien ne t’empêche d’aller chercher d’autres sources pour compléter tes propos ! </a:t>
            </a:r>
          </a:p>
          <a:p>
            <a:endParaRPr lang="fr-FR" altLang="fr-FR" sz="1200" b="1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b="1" dirty="0" smtClean="0">
                <a:solidFill>
                  <a:srgbClr val="D33D20"/>
                </a:solidFill>
                <a:latin typeface="Arial"/>
                <a:cs typeface="Arial"/>
              </a:rPr>
              <a:t>N’oublie pas d’effacer ce mémo dès que tu as terminé (sélectionne l’objet et fait « supprimer »).</a:t>
            </a:r>
          </a:p>
          <a:p>
            <a:endParaRPr lang="fr-FR" altLang="fr-FR" sz="1200" b="1" dirty="0">
              <a:solidFill>
                <a:srgbClr val="D33D20"/>
              </a:solidFill>
              <a:latin typeface="Arial"/>
              <a:cs typeface="Arial"/>
            </a:endParaRPr>
          </a:p>
          <a:p>
            <a:r>
              <a:rPr lang="fr-FR" altLang="fr-FR" sz="1200" b="1" dirty="0" smtClean="0">
                <a:solidFill>
                  <a:srgbClr val="FF0000"/>
                </a:solidFill>
                <a:latin typeface="Arial"/>
                <a:cs typeface="Arial"/>
              </a:rPr>
              <a:t>N’hésite pas à supprimer cette page lorsque tu auras terminé ton exposé.</a:t>
            </a:r>
            <a:endParaRPr lang="fr-FR" altLang="fr-FR" sz="1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90800" y="3419385"/>
            <a:ext cx="2413000" cy="1200329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À chaque page, une note te guidera dans la construction de ton exposé !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>
            <a:stCxn id="10" idx="3"/>
          </p:cNvCxnSpPr>
          <p:nvPr/>
        </p:nvCxnSpPr>
        <p:spPr>
          <a:xfrm>
            <a:off x="5003800" y="4019550"/>
            <a:ext cx="1566570" cy="1554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57200" cy="365125"/>
          </a:xfrm>
        </p:spPr>
        <p:txBody>
          <a:bodyPr/>
          <a:lstStyle/>
          <a:p>
            <a:fld id="{86384559-06EA-684C-829B-A96D13D5876D}" type="slidenum">
              <a:rPr lang="fr-FR" altLang="fr-FR" smtClean="0"/>
              <a:pPr/>
              <a:t>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336529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fr-FR" altLang="fr-FR" dirty="0" smtClean="0"/>
              <a:t>L’industrie, qu’est-ce que c’est ?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DES MÉTIERS POUR INNOVER</a:t>
            </a:r>
          </a:p>
          <a:p>
            <a:endParaRPr lang="fr-FR" alt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644522" y="1693254"/>
            <a:ext cx="8042277" cy="1321251"/>
          </a:xfrm>
          <a:ln>
            <a:noFill/>
          </a:ln>
        </p:spPr>
        <p:txBody>
          <a:bodyPr numCol="1">
            <a:normAutofit/>
          </a:bodyPr>
          <a:lstStyle/>
          <a:p>
            <a:r>
              <a:rPr lang="fr-FR" altLang="fr-FR" sz="1400" b="1" dirty="0" smtClean="0"/>
              <a:t>L’industrie</a:t>
            </a:r>
            <a:r>
              <a:rPr lang="fr-FR" altLang="fr-FR" sz="1400" dirty="0" smtClean="0"/>
              <a:t>, c’est…</a:t>
            </a:r>
            <a:endParaRPr lang="fr-FR" altLang="fr-FR" sz="1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87940" y="1566383"/>
            <a:ext cx="8521406" cy="1602055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27" name="Espace réservé du texte 5"/>
          <p:cNvSpPr txBox="1">
            <a:spLocks/>
          </p:cNvSpPr>
          <p:nvPr/>
        </p:nvSpPr>
        <p:spPr>
          <a:xfrm>
            <a:off x="644523" y="3732856"/>
            <a:ext cx="2276342" cy="21687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 baseline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 dirty="0" smtClean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u="sng" dirty="0" smtClean="0"/>
              <a:t>Exemple 1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: </a:t>
            </a:r>
            <a:r>
              <a:rPr lang="fr-FR" altLang="fr-FR" sz="1400" dirty="0" smtClean="0"/>
              <a:t>Tous </a:t>
            </a:r>
            <a:r>
              <a:rPr lang="fr-FR" altLang="fr-FR" sz="1400" dirty="0"/>
              <a:t>les jours j’utilise… et c’est un produit de l’industrie.</a:t>
            </a:r>
          </a:p>
          <a:p>
            <a:endParaRPr lang="fr-FR" altLang="fr-FR" sz="1400" dirty="0" smtClean="0"/>
          </a:p>
          <a:p>
            <a:r>
              <a:rPr lang="fr-FR" altLang="fr-FR" sz="1400" i="1" dirty="0" smtClean="0"/>
              <a:t>Glisse ici une photo de ce produit.</a:t>
            </a:r>
            <a:endParaRPr lang="fr-FR" altLang="fr-FR" sz="1400" i="1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426426" y="3381720"/>
            <a:ext cx="2742381" cy="2788396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23" name="Espace réservé du texte 5"/>
          <p:cNvSpPr txBox="1">
            <a:spLocks/>
          </p:cNvSpPr>
          <p:nvPr/>
        </p:nvSpPr>
        <p:spPr>
          <a:xfrm>
            <a:off x="3500817" y="3766199"/>
            <a:ext cx="2276342" cy="21687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 baseline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 dirty="0" smtClean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u="sng" dirty="0" smtClean="0"/>
              <a:t>Exemple 2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: T</a:t>
            </a:r>
            <a:r>
              <a:rPr lang="fr-FR" altLang="fr-FR" sz="1400" dirty="0" smtClean="0"/>
              <a:t>ous </a:t>
            </a:r>
            <a:r>
              <a:rPr lang="fr-FR" altLang="fr-FR" sz="1400" dirty="0"/>
              <a:t>les jours j’utilise… et c’est un produit de l’industrie.</a:t>
            </a:r>
          </a:p>
          <a:p>
            <a:endParaRPr lang="fr-FR" altLang="fr-FR" sz="1400" dirty="0" smtClean="0"/>
          </a:p>
          <a:p>
            <a:r>
              <a:rPr lang="fr-FR" altLang="fr-FR" sz="1400" i="1" dirty="0" smtClean="0"/>
              <a:t>Glisse ici une photo de ce produit.</a:t>
            </a:r>
            <a:endParaRPr lang="fr-FR" altLang="fr-FR" sz="1400" i="1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3282720" y="3415063"/>
            <a:ext cx="2742381" cy="2788396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29" name="Espace réservé du texte 5"/>
          <p:cNvSpPr txBox="1">
            <a:spLocks/>
          </p:cNvSpPr>
          <p:nvPr/>
        </p:nvSpPr>
        <p:spPr>
          <a:xfrm>
            <a:off x="6385062" y="3721395"/>
            <a:ext cx="2276342" cy="216878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0" i="0" kern="1200" baseline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 dirty="0" smtClean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u="sng" dirty="0" smtClean="0"/>
              <a:t>Exemple 3</a:t>
            </a:r>
            <a:r>
              <a:rPr lang="fr-FR" altLang="fr-FR" sz="1400" dirty="0" smtClean="0"/>
              <a:t> </a:t>
            </a:r>
            <a:r>
              <a:rPr lang="fr-FR" altLang="fr-FR" sz="1400" dirty="0"/>
              <a:t>: </a:t>
            </a:r>
            <a:r>
              <a:rPr lang="fr-FR" altLang="fr-FR" sz="1400" dirty="0" smtClean="0"/>
              <a:t>Tous </a:t>
            </a:r>
            <a:r>
              <a:rPr lang="fr-FR" altLang="fr-FR" sz="1400" dirty="0"/>
              <a:t>les jours j’utilise… et c’est un produit de l’industrie.</a:t>
            </a:r>
          </a:p>
          <a:p>
            <a:endParaRPr lang="fr-FR" altLang="fr-FR" sz="1400" dirty="0" smtClean="0"/>
          </a:p>
          <a:p>
            <a:r>
              <a:rPr lang="fr-FR" altLang="fr-FR" sz="1400" i="1" dirty="0" smtClean="0"/>
              <a:t>Glisse ici une photo de ce produit.</a:t>
            </a:r>
            <a:endParaRPr lang="fr-FR" altLang="fr-FR" sz="1400" i="1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6166965" y="3370259"/>
            <a:ext cx="2742381" cy="2788396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31" name="Rogner un rectangle à un seul coin 30"/>
          <p:cNvSpPr/>
          <p:nvPr/>
        </p:nvSpPr>
        <p:spPr>
          <a:xfrm>
            <a:off x="4404947" y="3615278"/>
            <a:ext cx="3524035" cy="3242722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Que sais-tu de l’industrie ? Liste tous les mots qui s’y rapportent, et donnes-en une définition. Puis trouve 3 exemples d’objets.</a:t>
            </a:r>
          </a:p>
          <a:p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Voici une vidéo sur les industries technologiques 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  <a:t>pour t’aider : 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http://www.les-industries-technologiques.fr/actualite/metiers-2/chacun-peut-trouver-sa-place-dans-les-industries-technologiques-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/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</a:b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Et voici un lien sur les produits de l’industrie que tu peux prendre comme exemple : </a:t>
            </a:r>
          </a:p>
          <a:p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  <a:hlinkClick r:id="rId4"/>
              </a:rPr>
              <a:t>http</a:t>
            </a:r>
            <a:r>
              <a:rPr lang="fr-FR" altLang="fr-FR" sz="1200" dirty="0">
                <a:solidFill>
                  <a:schemeClr val="tx1"/>
                </a:solidFill>
                <a:latin typeface="Arial"/>
                <a:cs typeface="Arial"/>
                <a:hlinkClick r:id="rId4"/>
              </a:rPr>
              <a:t>://www.les-industries-technologiques.fr/industrie/dans-notre-quotidien</a:t>
            </a:r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  <a:hlinkClick r:id="rId4"/>
              </a:rPr>
              <a:t>/</a:t>
            </a:r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altLang="fr-FR" sz="12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14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57200" cy="365125"/>
          </a:xfrm>
        </p:spPr>
        <p:txBody>
          <a:bodyPr/>
          <a:lstStyle/>
          <a:p>
            <a:fld id="{86384559-06EA-684C-829B-A96D13D5876D}" type="slidenum">
              <a:rPr lang="fr-FR" altLang="fr-FR" smtClean="0"/>
              <a:pPr/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801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fr-FR" altLang="fr-FR" dirty="0" smtClean="0"/>
              <a:t>L’innovation, qu’est-ce que c’est ?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DES MÉTIERS POUR INNOVER</a:t>
            </a:r>
            <a:endParaRPr lang="fr-FR" alt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1"/>
          </p:nvPr>
        </p:nvSpPr>
        <p:spPr>
          <a:xfrm>
            <a:off x="457200" y="2432783"/>
            <a:ext cx="8229600" cy="1720650"/>
          </a:xfrm>
          <a:ln>
            <a:noFill/>
          </a:ln>
        </p:spPr>
        <p:txBody>
          <a:bodyPr numCol="1">
            <a:normAutofit/>
          </a:bodyPr>
          <a:lstStyle/>
          <a:p>
            <a:r>
              <a:rPr lang="fr-FR" altLang="fr-FR" sz="1400" dirty="0" smtClean="0"/>
              <a:t>L’innovation « </a:t>
            </a:r>
            <a:r>
              <a:rPr lang="fr-FR" altLang="fr-FR" sz="1400" b="1" dirty="0" smtClean="0"/>
              <a:t>produit</a:t>
            </a:r>
            <a:r>
              <a:rPr lang="fr-FR" altLang="fr-FR" sz="1400" dirty="0" smtClean="0"/>
              <a:t> », c’est…</a:t>
            </a:r>
            <a:endParaRPr lang="fr-FR" altLang="fr-FR" sz="14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2"/>
          </p:nvPr>
        </p:nvSpPr>
        <p:spPr>
          <a:xfrm>
            <a:off x="465401" y="4587424"/>
            <a:ext cx="8229600" cy="1374652"/>
          </a:xfrm>
          <a:ln>
            <a:noFill/>
          </a:ln>
        </p:spPr>
        <p:txBody>
          <a:bodyPr numCol="1">
            <a:normAutofit/>
          </a:bodyPr>
          <a:lstStyle/>
          <a:p>
            <a:r>
              <a:rPr lang="fr-FR" altLang="fr-FR" sz="1400" dirty="0" smtClean="0"/>
              <a:t>L’innovation « </a:t>
            </a:r>
            <a:r>
              <a:rPr lang="fr-FR" altLang="fr-FR" sz="1400" b="1" dirty="0" err="1" smtClean="0"/>
              <a:t>process</a:t>
            </a:r>
            <a:r>
              <a:rPr lang="fr-FR" altLang="fr-FR" sz="1400" b="1" dirty="0" smtClean="0"/>
              <a:t> </a:t>
            </a:r>
            <a:r>
              <a:rPr lang="fr-FR" altLang="fr-FR" sz="1400" dirty="0" smtClean="0"/>
              <a:t>», c’est…</a:t>
            </a:r>
            <a:endParaRPr lang="fr-FR" altLang="fr-FR" sz="1400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87940" y="2330626"/>
            <a:ext cx="8298860" cy="1832421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87940" y="4321160"/>
            <a:ext cx="8298860" cy="1832421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8" name="Rogner un rectangle à un seul coin 7"/>
          <p:cNvSpPr/>
          <p:nvPr/>
        </p:nvSpPr>
        <p:spPr>
          <a:xfrm>
            <a:off x="3832397" y="4121226"/>
            <a:ext cx="3310571" cy="2736774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Donne </a:t>
            </a:r>
            <a:r>
              <a:rPr lang="fr-FR" altLang="fr-FR" sz="1200" b="1" dirty="0">
                <a:solidFill>
                  <a:schemeClr val="tx1"/>
                </a:solidFill>
                <a:latin typeface="Arial"/>
                <a:cs typeface="Arial"/>
              </a:rPr>
              <a:t>une définition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et un exemple concret de </a:t>
            </a:r>
            <a:r>
              <a:rPr lang="fr-FR" altLang="fr-FR" sz="1200" b="1" dirty="0">
                <a:solidFill>
                  <a:schemeClr val="tx1"/>
                </a:solidFill>
                <a:latin typeface="Arial"/>
                <a:cs typeface="Arial"/>
              </a:rPr>
              <a:t>ce </a:t>
            </a:r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que sont l’innovation pour un produit industriel, et l’innovation dite « </a:t>
            </a:r>
            <a:r>
              <a:rPr lang="fr-FR" altLang="fr-FR" sz="1200" b="1" dirty="0" err="1" smtClean="0">
                <a:solidFill>
                  <a:schemeClr val="tx1"/>
                </a:solidFill>
                <a:latin typeface="Arial"/>
                <a:cs typeface="Arial"/>
              </a:rPr>
              <a:t>process</a:t>
            </a:r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 »</a:t>
            </a:r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fr-FR" altLang="fr-FR" sz="1200" dirty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altLang="fr-FR" sz="1200" dirty="0">
              <a:solidFill>
                <a:srgbClr val="9BBB59"/>
              </a:solidFill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Pour t’aider dans la recherche de définition, voici deux liens utiles :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http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://www.les-industries-technologiques.fr/innovation-continue/l-innovation-produit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/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</a:br>
            <a:endParaRPr lang="fr-FR" altLang="fr-FR" sz="1200" dirty="0">
              <a:solidFill>
                <a:srgbClr val="585858"/>
              </a:solidFill>
              <a:latin typeface="Arial"/>
              <a:cs typeface="Arial"/>
            </a:endParaRPr>
          </a:p>
          <a:p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3"/>
              </a:rPr>
              <a:t>http://www.les-industries-technologiques.fr/innovation-continue/linnovation-process/</a:t>
            </a:r>
            <a:endParaRPr lang="fr-FR" altLang="fr-FR" sz="1200" dirty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387940" y="1217567"/>
            <a:ext cx="8229600" cy="696609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100" b="1" i="0" kern="1200">
                <a:solidFill>
                  <a:srgbClr val="E95E2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r-FR" altLang="fr-FR" sz="1400" dirty="0">
                <a:solidFill>
                  <a:schemeClr val="tx1"/>
                </a:solidFill>
              </a:rPr>
              <a:t>Innover, c’est améliorer. Mais que peut-on améliorer ? </a:t>
            </a:r>
            <a:endParaRPr lang="fr-FR" altLang="fr-FR" sz="1400" dirty="0" smtClean="0">
              <a:solidFill>
                <a:schemeClr val="tx1"/>
              </a:solidFill>
            </a:endParaRPr>
          </a:p>
          <a:p>
            <a:r>
              <a:rPr lang="fr-FR" altLang="fr-FR" sz="1400" dirty="0" smtClean="0">
                <a:solidFill>
                  <a:schemeClr val="tx1"/>
                </a:solidFill>
              </a:rPr>
              <a:t>Un </a:t>
            </a:r>
            <a:r>
              <a:rPr lang="fr-FR" altLang="fr-FR" sz="1400" dirty="0">
                <a:solidFill>
                  <a:schemeClr val="tx1"/>
                </a:solidFill>
              </a:rPr>
              <a:t>produit, bien sûr, mais aussi la méthode de fabrication </a:t>
            </a:r>
            <a:r>
              <a:rPr lang="fr-FR" altLang="fr-FR" sz="1400" dirty="0" smtClean="0">
                <a:solidFill>
                  <a:schemeClr val="tx1"/>
                </a:solidFill>
              </a:rPr>
              <a:t>! On parle alors d’innovation « produit » et d’innovation « </a:t>
            </a:r>
            <a:r>
              <a:rPr lang="fr-FR" altLang="fr-FR" sz="1400" dirty="0" err="1" smtClean="0">
                <a:solidFill>
                  <a:schemeClr val="tx1"/>
                </a:solidFill>
              </a:rPr>
              <a:t>process</a:t>
            </a:r>
            <a:r>
              <a:rPr lang="fr-FR" altLang="fr-FR" sz="1400" dirty="0" smtClean="0">
                <a:solidFill>
                  <a:schemeClr val="tx1"/>
                </a:solidFill>
              </a:rPr>
              <a:t> ».</a:t>
            </a:r>
          </a:p>
        </p:txBody>
      </p:sp>
      <p:sp>
        <p:nvSpPr>
          <p:cNvPr id="13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57200" cy="365125"/>
          </a:xfrm>
        </p:spPr>
        <p:txBody>
          <a:bodyPr/>
          <a:lstStyle/>
          <a:p>
            <a:fld id="{86384559-06EA-684C-829B-A96D13D5876D}" type="slidenum">
              <a:rPr lang="fr-FR" altLang="fr-FR" smtClean="0"/>
              <a:pPr/>
              <a:t>3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8745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7186"/>
            <a:ext cx="8229600" cy="865875"/>
          </a:xfrm>
        </p:spPr>
        <p:txBody>
          <a:bodyPr numCol="1">
            <a:normAutofit fontScale="90000"/>
          </a:bodyPr>
          <a:lstStyle/>
          <a:p>
            <a:r>
              <a:rPr lang="fr-FR" altLang="fr-FR" dirty="0" smtClean="0"/>
              <a:t>Les industries technologiques regroupent</a:t>
            </a:r>
            <a:br>
              <a:rPr lang="fr-FR" altLang="fr-FR" dirty="0" smtClean="0"/>
            </a:br>
            <a:r>
              <a:rPr lang="fr-FR" altLang="fr-FR" dirty="0" smtClean="0"/>
              <a:t>8 secteurs économiques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DES MÉTIERS POUR INNOVER</a:t>
            </a:r>
            <a:endParaRPr lang="fr-FR" altLang="fr-FR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387940" y="1644562"/>
            <a:ext cx="8298860" cy="4312852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55536"/>
              </p:ext>
            </p:extLst>
          </p:nvPr>
        </p:nvGraphicFramePr>
        <p:xfrm>
          <a:off x="685742" y="1911324"/>
          <a:ext cx="7493054" cy="3778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527"/>
                <a:gridCol w="3746527"/>
              </a:tblGrid>
              <a:tr h="397898"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dirty="0" smtClean="0">
                          <a:solidFill>
                            <a:srgbClr val="FFFFFE"/>
                          </a:solidFill>
                          <a:latin typeface="Arial"/>
                          <a:cs typeface="Arial"/>
                        </a:rPr>
                        <a:t>Secteurs économiques</a:t>
                      </a:r>
                      <a:endParaRPr lang="fr-FR" altLang="fr-FR" sz="1200" dirty="0">
                        <a:solidFill>
                          <a:srgbClr val="FFFFFE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E95E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altLang="fr-FR" sz="1200" dirty="0" smtClean="0">
                          <a:solidFill>
                            <a:srgbClr val="FFFFFE"/>
                          </a:solidFill>
                          <a:latin typeface="Arial"/>
                          <a:cs typeface="Arial"/>
                        </a:rPr>
                        <a:t>Exemples d’innovations</a:t>
                      </a:r>
                      <a:endParaRPr lang="fr-FR" altLang="fr-FR" sz="1200" dirty="0">
                        <a:solidFill>
                          <a:srgbClr val="FFFFFE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E95E27"/>
                    </a:solidFill>
                  </a:tcPr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>
                          <a:solidFill>
                            <a:srgbClr val="585858"/>
                          </a:solidFill>
                        </a:rPr>
                        <a:t>Industrie aéronautique et spatiale</a:t>
                      </a:r>
                      <a:endParaRPr lang="fr-FR" altLang="fr-FR" sz="1100" dirty="0">
                        <a:solidFill>
                          <a:srgbClr val="585858"/>
                        </a:solidFill>
                      </a:endParaRPr>
                    </a:p>
                  </a:txBody>
                  <a:tcPr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altLang="fr-FR" sz="1100" dirty="0"/>
                    </a:p>
                  </a:txBody>
                  <a:tcPr>
                    <a:solidFill>
                      <a:srgbClr val="FFFFFE"/>
                    </a:solidFill>
                  </a:tcPr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/>
                        <a:t>Industrie automobile</a:t>
                      </a:r>
                      <a:endParaRPr lang="fr-FR" alt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altLang="fr-FR" sz="1100" dirty="0"/>
                    </a:p>
                  </a:txBody>
                  <a:tcPr/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/>
                        <a:t>Équipements</a:t>
                      </a:r>
                      <a:r>
                        <a:rPr lang="fr-FR" altLang="fr-FR" sz="1100" baseline="0" dirty="0" smtClean="0"/>
                        <a:t> mécaniques</a:t>
                      </a:r>
                      <a:endParaRPr lang="fr-FR" altLang="fr-FR" sz="1100" dirty="0"/>
                    </a:p>
                  </a:txBody>
                  <a:tcPr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altLang="fr-FR" sz="1100" dirty="0"/>
                    </a:p>
                  </a:txBody>
                  <a:tcPr>
                    <a:solidFill>
                      <a:srgbClr val="FFFFFE"/>
                    </a:solidFill>
                  </a:tcPr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/>
                        <a:t>Industrie navale</a:t>
                      </a:r>
                      <a:endParaRPr lang="fr-FR" alt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altLang="fr-FR" sz="1100"/>
                    </a:p>
                  </a:txBody>
                  <a:tcPr/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/>
                        <a:t>Industrie ferroviaire</a:t>
                      </a:r>
                      <a:endParaRPr lang="fr-FR" altLang="fr-FR" sz="1100" dirty="0"/>
                    </a:p>
                  </a:txBody>
                  <a:tcPr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altLang="fr-FR" sz="1100" dirty="0"/>
                    </a:p>
                  </a:txBody>
                  <a:tcPr>
                    <a:solidFill>
                      <a:srgbClr val="FFFFFE"/>
                    </a:solidFill>
                  </a:tcPr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/>
                        <a:t>Industrie métallurgique</a:t>
                      </a:r>
                      <a:endParaRPr lang="fr-FR" alt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altLang="fr-FR" sz="1100"/>
                    </a:p>
                  </a:txBody>
                  <a:tcPr/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/>
                        <a:t>Équipements énergétiques</a:t>
                      </a:r>
                      <a:endParaRPr lang="fr-FR" altLang="fr-FR" sz="1100" dirty="0"/>
                    </a:p>
                  </a:txBody>
                  <a:tcPr>
                    <a:solidFill>
                      <a:srgbClr val="FFFFFE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altLang="fr-FR" sz="1100" dirty="0"/>
                    </a:p>
                  </a:txBody>
                  <a:tcPr>
                    <a:solidFill>
                      <a:srgbClr val="FFFFFE"/>
                    </a:solidFill>
                  </a:tcPr>
                </a:tc>
              </a:tr>
              <a:tr h="422627">
                <a:tc>
                  <a:txBody>
                    <a:bodyPr/>
                    <a:lstStyle/>
                    <a:p>
                      <a:r>
                        <a:rPr lang="fr-FR" altLang="fr-FR" sz="1100" dirty="0" smtClean="0"/>
                        <a:t>Électrique,</a:t>
                      </a:r>
                      <a:r>
                        <a:rPr lang="fr-FR" altLang="fr-FR" sz="1100" baseline="0" dirty="0" smtClean="0"/>
                        <a:t> électronique, numérique et informatique</a:t>
                      </a:r>
                      <a:endParaRPr lang="fr-FR" alt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altLang="fr-FR" sz="11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gner un rectangle à un seul coin 10"/>
          <p:cNvSpPr/>
          <p:nvPr/>
        </p:nvSpPr>
        <p:spPr>
          <a:xfrm>
            <a:off x="4795471" y="3742044"/>
            <a:ext cx="3789275" cy="2505038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rgbClr val="000000"/>
                </a:solidFill>
                <a:latin typeface="Arial"/>
                <a:cs typeface="Arial"/>
              </a:rPr>
              <a:t>Tu l’as vu, l’industrie est partout ! Mais qu’est-ce qu’une industrie technologique ? C’est une </a:t>
            </a:r>
          </a:p>
          <a:p>
            <a:r>
              <a:rPr lang="fr-FR" altLang="fr-FR" sz="1200" b="1" dirty="0" smtClean="0">
                <a:solidFill>
                  <a:srgbClr val="000000"/>
                </a:solidFill>
                <a:latin typeface="Arial"/>
                <a:cs typeface="Arial"/>
              </a:rPr>
              <a:t>Industrie qui repose entre autre sur la recherche et l’innovation.</a:t>
            </a:r>
          </a:p>
          <a:p>
            <a:endParaRPr lang="fr-FR" altLang="fr-FR" sz="1200" b="1" dirty="0" smtClean="0">
              <a:solidFill>
                <a:schemeClr val="accent3"/>
              </a:solidFill>
              <a:latin typeface="Arial"/>
              <a:cs typeface="Arial"/>
            </a:endParaRPr>
          </a:p>
          <a:p>
            <a:r>
              <a:rPr lang="fr-FR" altLang="fr-FR" sz="1200" b="1" dirty="0" smtClean="0">
                <a:solidFill>
                  <a:srgbClr val="000000"/>
                </a:solidFill>
                <a:latin typeface="Arial"/>
                <a:cs typeface="Arial"/>
              </a:rPr>
              <a:t>Cite des innovations pour chacun des 8 secteurs économiques (un secteur économique regroupe des familles de produits assez proches pour être commercialisés ensemble).</a:t>
            </a:r>
            <a:endParaRPr lang="fr-FR" altLang="fr-FR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FR" altLang="fr-FR" sz="1200" b="1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Pour découvrir les secteurs, c’est par ici :</a:t>
            </a:r>
            <a: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fr-FR" altLang="fr-FR" sz="1200" dirty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http://www.les-industries-technologiques.fr/industrie/tous-les-secteurs</a:t>
            </a:r>
            <a:r>
              <a:rPr lang="fr-FR" altLang="fr-FR" sz="1200" dirty="0" smtClean="0">
                <a:solidFill>
                  <a:schemeClr val="tx1"/>
                </a:solidFill>
                <a:latin typeface="Arial"/>
                <a:cs typeface="Arial"/>
                <a:hlinkClick r:id="rId2"/>
              </a:rPr>
              <a:t>/</a:t>
            </a:r>
            <a:r>
              <a:rPr lang="fr-FR" altLang="fr-FR" sz="1200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fr-FR" altLang="fr-FR" sz="1200" dirty="0">
                <a:solidFill>
                  <a:schemeClr val="tx1"/>
                </a:solidFill>
                <a:latin typeface="Arial"/>
                <a:cs typeface="Arial"/>
              </a:rPr>
            </a:br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57200" cy="365125"/>
          </a:xfrm>
        </p:spPr>
        <p:txBody>
          <a:bodyPr/>
          <a:lstStyle/>
          <a:p>
            <a:fld id="{86384559-06EA-684C-829B-A96D13D5876D}" type="slidenum">
              <a:rPr lang="fr-FR" altLang="fr-FR" smtClean="0"/>
              <a:pPr/>
              <a:t>4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7688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fr-FR" altLang="fr-FR" dirty="0" smtClean="0"/>
              <a:t>Des produits qui évoluent ! 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DES MÉTIERS POUR INNOVER</a:t>
            </a:r>
            <a:endParaRPr lang="fr-FR" altLang="fr-FR" dirty="0"/>
          </a:p>
          <a:p>
            <a:endParaRPr lang="fr-FR" alt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5"/>
          </p:nvPr>
        </p:nvSpPr>
        <p:spPr>
          <a:xfrm>
            <a:off x="303820" y="1076910"/>
            <a:ext cx="8221398" cy="555625"/>
          </a:xfrm>
        </p:spPr>
        <p:txBody>
          <a:bodyPr numCol="1">
            <a:normAutofit/>
          </a:bodyPr>
          <a:lstStyle/>
          <a:p>
            <a:r>
              <a:rPr lang="fr-FR" altLang="fr-FR" sz="1400" dirty="0" smtClean="0"/>
              <a:t>L’exemple de l’éolienne (secteur des équipements énergétiques)</a:t>
            </a:r>
            <a:endParaRPr lang="fr-FR" altLang="fr-FR" sz="1400" dirty="0"/>
          </a:p>
        </p:txBody>
      </p:sp>
      <p:sp>
        <p:nvSpPr>
          <p:cNvPr id="12" name="Ellipse 11"/>
          <p:cNvSpPr>
            <a:spLocks noChangeAspect="1"/>
          </p:cNvSpPr>
          <p:nvPr/>
        </p:nvSpPr>
        <p:spPr>
          <a:xfrm>
            <a:off x="165785" y="2131880"/>
            <a:ext cx="2190419" cy="2167200"/>
          </a:xfrm>
          <a:prstGeom prst="ellipse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9" name="Ellipse 8"/>
          <p:cNvSpPr>
            <a:spLocks noChangeAspect="1"/>
          </p:cNvSpPr>
          <p:nvPr/>
        </p:nvSpPr>
        <p:spPr>
          <a:xfrm>
            <a:off x="3523201" y="2101840"/>
            <a:ext cx="2190419" cy="2167200"/>
          </a:xfrm>
          <a:prstGeom prst="ellipse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3" name="Espace réservé du texte 4"/>
          <p:cNvSpPr txBox="1">
            <a:spLocks/>
          </p:cNvSpPr>
          <p:nvPr/>
        </p:nvSpPr>
        <p:spPr>
          <a:xfrm>
            <a:off x="3346340" y="1586535"/>
            <a:ext cx="2367280" cy="5556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2000" b="1" i="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Éolienne </a:t>
            </a:r>
            <a:b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(XXI</a:t>
            </a:r>
            <a:r>
              <a:rPr lang="fr-FR" altLang="fr-FR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siècle</a:t>
            </a:r>
            <a:r>
              <a:rPr lang="fr-FR" alt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fr-FR" alt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Espace réservé du texte 4"/>
          <p:cNvSpPr txBox="1">
            <a:spLocks/>
          </p:cNvSpPr>
          <p:nvPr/>
        </p:nvSpPr>
        <p:spPr>
          <a:xfrm>
            <a:off x="-188323" y="1643685"/>
            <a:ext cx="2905759" cy="52562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2000" b="1" i="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Moulin à vent</a:t>
            </a:r>
            <a:b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(XVII</a:t>
            </a:r>
            <a:r>
              <a:rPr lang="fr-FR" altLang="fr-FR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siècle)</a:t>
            </a:r>
            <a:endParaRPr lang="fr-FR" alt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Flèche vers la droite 14"/>
          <p:cNvSpPr/>
          <p:nvPr/>
        </p:nvSpPr>
        <p:spPr>
          <a:xfrm>
            <a:off x="2449998" y="294312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6" name="Espace réservé du texte 5"/>
          <p:cNvSpPr txBox="1">
            <a:spLocks/>
          </p:cNvSpPr>
          <p:nvPr/>
        </p:nvSpPr>
        <p:spPr>
          <a:xfrm>
            <a:off x="457200" y="4673599"/>
            <a:ext cx="8229600" cy="1645921"/>
          </a:xfrm>
          <a:prstGeom prst="rect">
            <a:avLst/>
          </a:prstGeom>
          <a:ln>
            <a:noFill/>
          </a:ln>
        </p:spPr>
        <p:txBody>
          <a:bodyPr numCol="1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 dirty="0" smtClean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b="0" dirty="0" smtClean="0">
                <a:solidFill>
                  <a:srgbClr val="585858"/>
                </a:solidFill>
              </a:rPr>
              <a:t>Les améliorations apportées par l’innovation sont …</a:t>
            </a:r>
            <a:endParaRPr lang="fr-FR" altLang="fr-FR" sz="1400" b="0" dirty="0">
              <a:solidFill>
                <a:srgbClr val="585858"/>
              </a:solidFill>
            </a:endParaRPr>
          </a:p>
          <a:p>
            <a:endParaRPr lang="fr-FR" altLang="fr-FR" sz="1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57200" y="4573205"/>
            <a:ext cx="7791752" cy="1832421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6823715" y="2101840"/>
            <a:ext cx="2190419" cy="2167200"/>
          </a:xfrm>
          <a:prstGeom prst="ellipse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20" name="Espace réservé du texte 4"/>
          <p:cNvSpPr txBox="1">
            <a:spLocks/>
          </p:cNvSpPr>
          <p:nvPr/>
        </p:nvSpPr>
        <p:spPr>
          <a:xfrm>
            <a:off x="6776720" y="1673013"/>
            <a:ext cx="2367280" cy="55562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2000" b="1" i="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Éolienne du futur</a:t>
            </a:r>
            <a:endParaRPr lang="fr-FR" alt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Flèche vers la droite 20"/>
          <p:cNvSpPr/>
          <p:nvPr/>
        </p:nvSpPr>
        <p:spPr>
          <a:xfrm>
            <a:off x="5798312" y="2943124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pic>
        <p:nvPicPr>
          <p:cNvPr id="7" name="Image 6" descr="éolienne-futur-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8013" y="2091437"/>
            <a:ext cx="2091270" cy="2198236"/>
          </a:xfrm>
          <a:prstGeom prst="rect">
            <a:avLst/>
          </a:prstGeom>
        </p:spPr>
      </p:pic>
      <p:pic>
        <p:nvPicPr>
          <p:cNvPr id="11" name="Image 10" descr="éolienne-MA-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370" y="2131681"/>
            <a:ext cx="2076869" cy="2194152"/>
          </a:xfrm>
          <a:prstGeom prst="rect">
            <a:avLst/>
          </a:prstGeom>
        </p:spPr>
      </p:pic>
      <p:pic>
        <p:nvPicPr>
          <p:cNvPr id="8" name="Image 7" descr="éolienne-2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403" y="2085413"/>
            <a:ext cx="2095341" cy="2213667"/>
          </a:xfrm>
          <a:prstGeom prst="rect">
            <a:avLst/>
          </a:prstGeom>
        </p:spPr>
      </p:pic>
      <p:sp>
        <p:nvSpPr>
          <p:cNvPr id="10" name="Rogner un rectangle à un seul coin 9"/>
          <p:cNvSpPr/>
          <p:nvPr/>
        </p:nvSpPr>
        <p:spPr>
          <a:xfrm>
            <a:off x="4609786" y="1874171"/>
            <a:ext cx="3365185" cy="5015624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Décris les trois images. Quelles différences observes-tu ? </a:t>
            </a:r>
          </a:p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Qu’est-ce qui a changé ?</a:t>
            </a:r>
          </a:p>
          <a:p>
            <a:endParaRPr lang="fr-FR" altLang="fr-FR" sz="1200" b="1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Note les améliorations apportées par l’innovation dans cette industrie, et explique ses bénéfices.</a:t>
            </a:r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altLang="fr-FR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Quelques liens pour enrichir ta réponse </a:t>
            </a:r>
            <a: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</a:br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5"/>
              </a:rPr>
              <a:t>http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5"/>
              </a:rPr>
              <a:t>://www.les-industries-technologiques.fr/actualite/innovation/une-eolienne-d18-mm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5"/>
              </a:rPr>
              <a:t>/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</a:br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6"/>
              </a:rPr>
              <a:t>http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6"/>
              </a:rPr>
              <a:t>://www.les-industries-technologiques.fr/actualite/evenements/les-eoliennes-du-futur-prennent-le-large-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6"/>
              </a:rPr>
              <a:t>/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</a:br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7"/>
              </a:rPr>
              <a:t>http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7"/>
              </a:rPr>
              <a:t>://www.les-industries-technologiques.fr/actualite/portrait/metier-de-lextreme-technicien-de-maintenance-sur-eolienne/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</a:br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8"/>
              </a:rPr>
              <a:t>http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8"/>
              </a:rPr>
              <a:t>://m.letudiant.fr/les-industries-technologiques/article/l-eolienne-offshore-une-palette-de-metiers-tournes-vers-l-avenir.html</a:t>
            </a:r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  <a:t/>
            </a:r>
            <a:br>
              <a:rPr lang="fr-FR" altLang="fr-FR" sz="1200" dirty="0">
                <a:solidFill>
                  <a:srgbClr val="585858"/>
                </a:solidFill>
                <a:latin typeface="Arial"/>
                <a:cs typeface="Arial"/>
              </a:rPr>
            </a:br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altLang="fr-FR" sz="1200" dirty="0" smtClean="0">
              <a:solidFill>
                <a:schemeClr val="tx1"/>
              </a:solidFill>
            </a:endParaRPr>
          </a:p>
        </p:txBody>
      </p:sp>
      <p:sp>
        <p:nvSpPr>
          <p:cNvPr id="22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57200" cy="365125"/>
          </a:xfrm>
        </p:spPr>
        <p:txBody>
          <a:bodyPr/>
          <a:lstStyle/>
          <a:p>
            <a:fld id="{86384559-06EA-684C-829B-A96D13D5876D}" type="slidenum">
              <a:rPr lang="fr-FR" altLang="fr-FR" smtClean="0"/>
              <a:pPr/>
              <a:t>5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5961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r>
              <a:rPr lang="fr-FR" altLang="fr-FR" dirty="0" smtClean="0"/>
              <a:t>Des produits qui évoluent !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DES MÉTIERS POUR INNOVER</a:t>
            </a:r>
            <a:endParaRPr lang="fr-FR" altLang="fr-FR" dirty="0"/>
          </a:p>
          <a:p>
            <a:endParaRPr lang="fr-FR" alt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25"/>
          </p:nvPr>
        </p:nvSpPr>
        <p:spPr>
          <a:xfrm>
            <a:off x="303820" y="1088060"/>
            <a:ext cx="8221398" cy="555625"/>
          </a:xfrm>
        </p:spPr>
        <p:txBody>
          <a:bodyPr numCol="1">
            <a:normAutofit/>
          </a:bodyPr>
          <a:lstStyle/>
          <a:p>
            <a:r>
              <a:rPr lang="fr-FR" altLang="fr-FR" sz="1400" dirty="0" smtClean="0"/>
              <a:t>L’exemple de… (secteur…)</a:t>
            </a:r>
            <a:endParaRPr lang="fr-FR" altLang="fr-FR" sz="1400" dirty="0"/>
          </a:p>
        </p:txBody>
      </p:sp>
      <p:sp>
        <p:nvSpPr>
          <p:cNvPr id="13" name="Espace réservé du texte 4"/>
          <p:cNvSpPr txBox="1">
            <a:spLocks/>
          </p:cNvSpPr>
          <p:nvPr/>
        </p:nvSpPr>
        <p:spPr>
          <a:xfrm>
            <a:off x="3313684" y="1576255"/>
            <a:ext cx="2367280" cy="55562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2000" b="1" i="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Produit</a:t>
            </a:r>
            <a:b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(XXI</a:t>
            </a:r>
            <a:r>
              <a:rPr lang="fr-FR" altLang="fr-FR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siècle</a:t>
            </a:r>
            <a:r>
              <a:rPr lang="fr-FR" alt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fr-FR" altLang="fr-FR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Espace réservé du texte 5"/>
          <p:cNvSpPr txBox="1">
            <a:spLocks/>
          </p:cNvSpPr>
          <p:nvPr/>
        </p:nvSpPr>
        <p:spPr>
          <a:xfrm>
            <a:off x="457200" y="4673599"/>
            <a:ext cx="8229600" cy="1645921"/>
          </a:xfrm>
          <a:prstGeom prst="rect">
            <a:avLst/>
          </a:prstGeom>
          <a:ln>
            <a:noFill/>
          </a:ln>
        </p:spPr>
        <p:txBody>
          <a:bodyPr numCol="1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 dirty="0" smtClean="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b="0" dirty="0" smtClean="0">
                <a:solidFill>
                  <a:srgbClr val="585858"/>
                </a:solidFill>
              </a:rPr>
              <a:t>Les améliorations apportées par l’innovation sont …</a:t>
            </a:r>
            <a:endParaRPr lang="fr-FR" altLang="fr-FR" sz="1400" b="0" dirty="0">
              <a:solidFill>
                <a:srgbClr val="585858"/>
              </a:solidFill>
            </a:endParaRPr>
          </a:p>
          <a:p>
            <a:endParaRPr lang="fr-FR" altLang="fr-FR" sz="1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57200" y="4573205"/>
            <a:ext cx="7791752" cy="1832421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9" name="Ellipse 18"/>
          <p:cNvSpPr>
            <a:spLocks noChangeAspect="1"/>
          </p:cNvSpPr>
          <p:nvPr/>
        </p:nvSpPr>
        <p:spPr>
          <a:xfrm>
            <a:off x="6823715" y="2101840"/>
            <a:ext cx="2190419" cy="2167200"/>
          </a:xfrm>
          <a:prstGeom prst="ellipse">
            <a:avLst/>
          </a:prstGeom>
          <a:solidFill>
            <a:srgbClr val="FFFF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20" name="Espace réservé du texte 4"/>
          <p:cNvSpPr txBox="1">
            <a:spLocks/>
          </p:cNvSpPr>
          <p:nvPr/>
        </p:nvSpPr>
        <p:spPr>
          <a:xfrm>
            <a:off x="6776720" y="1673013"/>
            <a:ext cx="2367280" cy="55562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2000" b="1" i="0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2pPr>
            <a:lvl3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3pPr>
            <a:lvl4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lang="fr-FR" altLang="fr-FR" sz="140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4pPr>
            <a:lvl5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0" i="0" kern="1200">
                <a:solidFill>
                  <a:srgbClr val="585858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Produit du futur</a:t>
            </a:r>
            <a:endParaRPr lang="fr-FR" alt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Grouper 6"/>
          <p:cNvGrpSpPr/>
          <p:nvPr/>
        </p:nvGrpSpPr>
        <p:grpSpPr>
          <a:xfrm>
            <a:off x="-185649" y="1643685"/>
            <a:ext cx="6962369" cy="2655395"/>
            <a:chOff x="-303045" y="1643685"/>
            <a:chExt cx="6962369" cy="2655395"/>
          </a:xfrm>
        </p:grpSpPr>
        <p:sp>
          <p:nvSpPr>
            <p:cNvPr id="12" name="Ellipse 11"/>
            <p:cNvSpPr>
              <a:spLocks noChangeAspect="1"/>
            </p:cNvSpPr>
            <p:nvPr/>
          </p:nvSpPr>
          <p:spPr>
            <a:xfrm>
              <a:off x="51063" y="2131880"/>
              <a:ext cx="2190419" cy="2167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fr-FR" altLang="fr-FR"/>
            </a:p>
          </p:txBody>
        </p:sp>
        <p:sp>
          <p:nvSpPr>
            <p:cNvPr id="9" name="Ellipse 8"/>
            <p:cNvSpPr>
              <a:spLocks noChangeAspect="1"/>
            </p:cNvSpPr>
            <p:nvPr/>
          </p:nvSpPr>
          <p:spPr>
            <a:xfrm>
              <a:off x="3408479" y="2101840"/>
              <a:ext cx="2190419" cy="2167200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fr-FR" altLang="fr-FR"/>
            </a:p>
          </p:txBody>
        </p:sp>
        <p:sp>
          <p:nvSpPr>
            <p:cNvPr id="14" name="Espace réservé du texte 4"/>
            <p:cNvSpPr txBox="1">
              <a:spLocks/>
            </p:cNvSpPr>
            <p:nvPr/>
          </p:nvSpPr>
          <p:spPr>
            <a:xfrm>
              <a:off x="-303045" y="1643685"/>
              <a:ext cx="2905759" cy="525624"/>
            </a:xfrm>
            <a:prstGeom prst="rect">
              <a:avLst/>
            </a:prstGeom>
          </p:spPr>
          <p:txBody>
            <a:bodyPr vert="horz" lIns="91440" tIns="45720" rIns="91440" bIns="45720" numCol="1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lang="fr-FR" altLang="fr-FR" sz="2000" b="1" i="0" kern="1200" baseline="0" dirty="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1pPr>
              <a:lvl2pPr marL="342900" indent="-34290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i="0" kern="1200">
                  <a:solidFill>
                    <a:srgbClr val="585858"/>
                  </a:solidFill>
                  <a:latin typeface="Arial"/>
                  <a:ea typeface="+mn-ea"/>
                  <a:cs typeface="Arial"/>
                </a:defRPr>
              </a:lvl2pPr>
              <a:lvl3pPr marL="342900" indent="-34290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kern="1200">
                  <a:solidFill>
                    <a:srgbClr val="585858"/>
                  </a:solidFill>
                  <a:latin typeface="Arial"/>
                  <a:ea typeface="+mn-ea"/>
                  <a:cs typeface="Arial"/>
                </a:defRPr>
              </a:lvl3pPr>
              <a:lvl4pPr marL="342900" indent="-342900" algn="l" defTabSz="457200" rtl="0" eaLnBrk="1" latinLnBrk="0" hangingPunct="1">
                <a:spcBef>
                  <a:spcPct val="20000"/>
                </a:spcBef>
                <a:buFont typeface="Arial"/>
                <a:buNone/>
                <a:defRPr lang="fr-FR" altLang="fr-FR" sz="1400" kern="1200">
                  <a:solidFill>
                    <a:srgbClr val="585858"/>
                  </a:solidFill>
                  <a:latin typeface="Arial"/>
                  <a:ea typeface="+mn-ea"/>
                  <a:cs typeface="Arial"/>
                </a:defRPr>
              </a:lvl4pPr>
              <a:lvl5pPr marL="342900" indent="-34290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200" b="0" i="0" kern="1200">
                  <a:solidFill>
                    <a:srgbClr val="585858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altLang="fr-FR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Produit</a:t>
              </a:r>
              <a:br>
                <a:rPr lang="fr-FR" altLang="fr-FR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fr-FR" altLang="fr-FR" sz="12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(… siècle)</a:t>
              </a:r>
              <a:endParaRPr lang="fr-FR" altLang="fr-FR" sz="12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Flèche vers la droite 14"/>
            <p:cNvSpPr/>
            <p:nvPr/>
          </p:nvSpPr>
          <p:spPr>
            <a:xfrm>
              <a:off x="2335276" y="2943124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fr-FR" altLang="fr-FR"/>
            </a:p>
          </p:txBody>
        </p:sp>
        <p:sp>
          <p:nvSpPr>
            <p:cNvPr id="21" name="Flèche vers la droite 20"/>
            <p:cNvSpPr/>
            <p:nvPr/>
          </p:nvSpPr>
          <p:spPr>
            <a:xfrm>
              <a:off x="5680916" y="2943124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numCol="1" rtlCol="0" anchor="ctr"/>
            <a:lstStyle/>
            <a:p>
              <a:pPr algn="ctr"/>
              <a:endParaRPr lang="fr-FR" altLang="fr-FR"/>
            </a:p>
          </p:txBody>
        </p:sp>
      </p:grpSp>
      <p:sp>
        <p:nvSpPr>
          <p:cNvPr id="10" name="Rogner un rectangle à un seul coin 9"/>
          <p:cNvSpPr/>
          <p:nvPr/>
        </p:nvSpPr>
        <p:spPr>
          <a:xfrm>
            <a:off x="4395627" y="5087780"/>
            <a:ext cx="3365185" cy="1770220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À toi de jouer ! Sur le même schéma que précédemment, trouve un produit qui a évolué et explique ce qu’a apporté l’innovation.</a:t>
            </a:r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fr-FR" altLang="fr-FR" sz="1200" dirty="0" smtClean="0">
              <a:solidFill>
                <a:srgbClr val="9BBB59"/>
              </a:solidFill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</a:rPr>
              <a:t>Pense à glisser tes liens dans la </a:t>
            </a:r>
            <a:r>
              <a:rPr lang="fr-FR" altLang="fr-FR" sz="1200" dirty="0" err="1" smtClean="0">
                <a:solidFill>
                  <a:srgbClr val="585858"/>
                </a:solidFill>
              </a:rPr>
              <a:t>sitographie</a:t>
            </a:r>
            <a:r>
              <a:rPr lang="fr-FR" altLang="fr-FR" sz="1200" dirty="0" smtClean="0">
                <a:solidFill>
                  <a:srgbClr val="585858"/>
                </a:solidFill>
              </a:rPr>
              <a:t> (diapositive n° ….)</a:t>
            </a:r>
            <a:endParaRPr lang="fr-FR" altLang="fr-FR" sz="1200" dirty="0">
              <a:solidFill>
                <a:srgbClr val="585858"/>
              </a:solidFill>
            </a:endParaRPr>
          </a:p>
        </p:txBody>
      </p:sp>
      <p:sp>
        <p:nvSpPr>
          <p:cNvPr id="18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57200" cy="365125"/>
          </a:xfrm>
        </p:spPr>
        <p:txBody>
          <a:bodyPr/>
          <a:lstStyle/>
          <a:p>
            <a:fld id="{86384559-06EA-684C-829B-A96D13D5876D}" type="slidenum">
              <a:rPr lang="fr-FR" altLang="fr-FR" smtClean="0"/>
              <a:pPr/>
              <a:t>6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1780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626" y="482643"/>
            <a:ext cx="3967622" cy="1478397"/>
          </a:xfrm>
        </p:spPr>
        <p:txBody>
          <a:bodyPr numCol="1">
            <a:noAutofit/>
          </a:bodyPr>
          <a:lstStyle/>
          <a:p>
            <a:r>
              <a:rPr lang="fr-FR" altLang="fr-FR" sz="2000" dirty="0" smtClean="0"/>
              <a:t>Quand innove-t-on dans </a:t>
            </a:r>
            <a:br>
              <a:rPr lang="fr-FR" altLang="fr-FR" sz="2000" dirty="0" smtClean="0"/>
            </a:br>
            <a:r>
              <a:rPr lang="fr-FR" altLang="fr-FR" sz="2000" dirty="0" smtClean="0"/>
              <a:t>le cycle de développement d’un produit ?</a:t>
            </a:r>
            <a:endParaRPr lang="fr-FR" alt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DES MÉTIERS POUR INNOVER</a:t>
            </a:r>
            <a:endParaRPr lang="fr-FR" alt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65401" y="2052429"/>
            <a:ext cx="3651940" cy="4425551"/>
          </a:xfrm>
          <a:prstGeom prst="roundRect">
            <a:avLst>
              <a:gd name="adj" fmla="val 10767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31"/>
          </p:nvPr>
        </p:nvSpPr>
        <p:spPr>
          <a:xfrm>
            <a:off x="586551" y="2204837"/>
            <a:ext cx="3339179" cy="4118746"/>
          </a:xfrm>
        </p:spPr>
        <p:txBody>
          <a:bodyPr numCol="1">
            <a:normAutofit/>
          </a:bodyPr>
          <a:lstStyle/>
          <a:p>
            <a:r>
              <a:rPr lang="fr-FR" altLang="fr-FR" sz="1400" dirty="0" smtClean="0"/>
              <a:t>Les 8 étapes sont : </a:t>
            </a:r>
          </a:p>
          <a:p>
            <a:r>
              <a:rPr lang="fr-FR" altLang="fr-FR" sz="1400" dirty="0" smtClean="0"/>
              <a:t>1.</a:t>
            </a:r>
          </a:p>
          <a:p>
            <a:r>
              <a:rPr lang="fr-FR" altLang="fr-FR" sz="1400" dirty="0" smtClean="0"/>
              <a:t>2.</a:t>
            </a:r>
          </a:p>
          <a:p>
            <a:r>
              <a:rPr lang="fr-FR" altLang="fr-FR" sz="1400" dirty="0" smtClean="0"/>
              <a:t>3.</a:t>
            </a:r>
          </a:p>
          <a:p>
            <a:r>
              <a:rPr lang="fr-FR" altLang="fr-FR" sz="1400" dirty="0" smtClean="0"/>
              <a:t>4.</a:t>
            </a:r>
          </a:p>
          <a:p>
            <a:r>
              <a:rPr lang="fr-FR" altLang="fr-FR" sz="1400" dirty="0" smtClean="0"/>
              <a:t>5.</a:t>
            </a:r>
          </a:p>
          <a:p>
            <a:r>
              <a:rPr lang="fr-FR" altLang="fr-FR" sz="1400" dirty="0" smtClean="0"/>
              <a:t>6.</a:t>
            </a:r>
          </a:p>
          <a:p>
            <a:r>
              <a:rPr lang="fr-FR" altLang="fr-FR" sz="1400" dirty="0" smtClean="0"/>
              <a:t>7.</a:t>
            </a:r>
          </a:p>
          <a:p>
            <a:r>
              <a:rPr lang="fr-FR" altLang="fr-FR" sz="1400" dirty="0" smtClean="0"/>
              <a:t>8.</a:t>
            </a:r>
          </a:p>
          <a:p>
            <a:endParaRPr lang="fr-FR" altLang="fr-FR" sz="1400" dirty="0"/>
          </a:p>
          <a:p>
            <a:r>
              <a:rPr lang="fr-FR" altLang="fr-FR" sz="1400" dirty="0" smtClean="0"/>
              <a:t>On peut innover aux étapes….</a:t>
            </a:r>
            <a:endParaRPr lang="fr-FR" altLang="fr-FR" sz="1400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4505043" y="482644"/>
            <a:ext cx="4347094" cy="6106198"/>
          </a:xfrm>
          <a:prstGeom prst="roundRect">
            <a:avLst>
              <a:gd name="adj" fmla="val 10767"/>
            </a:avLst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31"/>
          </p:nvPr>
        </p:nvSpPr>
        <p:spPr>
          <a:xfrm>
            <a:off x="4869948" y="830743"/>
            <a:ext cx="3339179" cy="3477828"/>
          </a:xfrm>
        </p:spPr>
        <p:txBody>
          <a:bodyPr numCol="1">
            <a:normAutofit/>
          </a:bodyPr>
          <a:lstStyle/>
          <a:p>
            <a:r>
              <a:rPr lang="fr-FR" altLang="fr-FR" sz="1400" i="1" dirty="0" smtClean="0"/>
              <a:t>Glisse ici le schéma du cycle de développement du produit.</a:t>
            </a:r>
            <a:endParaRPr lang="fr-FR" altLang="fr-FR" sz="1400" i="1" dirty="0"/>
          </a:p>
        </p:txBody>
      </p:sp>
      <p:sp>
        <p:nvSpPr>
          <p:cNvPr id="16" name="Rogner un rectangle à un seul coin 15"/>
          <p:cNvSpPr/>
          <p:nvPr/>
        </p:nvSpPr>
        <p:spPr>
          <a:xfrm>
            <a:off x="3598395" y="4365732"/>
            <a:ext cx="3092214" cy="2492268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rgbClr val="000000"/>
                </a:solidFill>
                <a:latin typeface="Arial"/>
                <a:cs typeface="Arial"/>
              </a:rPr>
              <a:t>Explique les 8 étapes du cycle de développement d’un produit.</a:t>
            </a:r>
          </a:p>
          <a:p>
            <a:endParaRPr lang="fr-FR" altLang="fr-FR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fr-FR" altLang="fr-FR" sz="1200" b="1" dirty="0" smtClean="0">
                <a:solidFill>
                  <a:srgbClr val="000000"/>
                </a:solidFill>
                <a:latin typeface="Arial"/>
                <a:cs typeface="Arial"/>
              </a:rPr>
              <a:t>Quels moments te semblent les plus favorables à l’innovation ?</a:t>
            </a:r>
            <a:endParaRPr lang="fr-FR" altLang="fr-FR" sz="1200" b="1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fr-FR" altLang="fr-FR" sz="12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</a:rPr>
              <a:t>Pour t’aider, voici un schéma qui retrace le cycle du développement du produit :</a:t>
            </a:r>
          </a:p>
          <a:p>
            <a:r>
              <a:rPr lang="fr-FR" altLang="fr-FR" sz="1200" dirty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http://www.les-industries-technologiques.fr/industrie/le-cycle-de-vie-dun-produit</a:t>
            </a:r>
            <a:r>
              <a:rPr lang="fr-FR" altLang="fr-FR" sz="1200" dirty="0" smtClean="0">
                <a:solidFill>
                  <a:srgbClr val="585858"/>
                </a:solidFill>
                <a:latin typeface="Arial"/>
                <a:cs typeface="Arial"/>
                <a:hlinkClick r:id="rId2"/>
              </a:rPr>
              <a:t>/</a:t>
            </a:r>
            <a:endParaRPr lang="fr-FR" altLang="fr-FR" sz="1200" dirty="0" smtClean="0">
              <a:solidFill>
                <a:srgbClr val="585858"/>
              </a:solidFill>
              <a:latin typeface="Arial"/>
              <a:cs typeface="Arial"/>
            </a:endParaRPr>
          </a:p>
          <a:p>
            <a:endParaRPr lang="fr-FR" altLang="fr-FR" sz="1200" dirty="0" smtClean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57200" cy="365125"/>
          </a:xfrm>
        </p:spPr>
        <p:txBody>
          <a:bodyPr/>
          <a:lstStyle/>
          <a:p>
            <a:fld id="{86384559-06EA-684C-829B-A96D13D5876D}" type="slidenum">
              <a:rPr lang="fr-FR" altLang="fr-FR" smtClean="0"/>
              <a:pPr/>
              <a:t>7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48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à coins arrondis 8"/>
          <p:cNvSpPr/>
          <p:nvPr/>
        </p:nvSpPr>
        <p:spPr>
          <a:xfrm>
            <a:off x="387940" y="4757625"/>
            <a:ext cx="8298860" cy="1514231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fr-FR" altLang="fr-FR" dirty="0" smtClean="0"/>
              <a:t>Innover, dans quel but ?</a:t>
            </a:r>
            <a:endParaRPr lang="fr-FR" alt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7"/>
          </p:nvPr>
        </p:nvSpPr>
        <p:spPr/>
        <p:txBody>
          <a:bodyPr numCol="1"/>
          <a:lstStyle/>
          <a:p>
            <a:r>
              <a:rPr lang="fr-FR" altLang="fr-FR" dirty="0" smtClean="0"/>
              <a:t>DES MÉTIERS POUR INNOVER</a:t>
            </a:r>
            <a:endParaRPr lang="fr-FR" alt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387940" y="1699847"/>
            <a:ext cx="8298860" cy="1484923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670256" y="1808703"/>
            <a:ext cx="7947283" cy="1376067"/>
          </a:xfrm>
          <a:prstGeom prst="rect">
            <a:avLst/>
          </a:prstGeom>
          <a:ln>
            <a:noFill/>
          </a:ln>
        </p:spPr>
        <p:txBody>
          <a:bodyPr numCol="1"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fr-FR" altLang="fr-FR" sz="1400" b="0" dirty="0" smtClean="0">
                <a:solidFill>
                  <a:srgbClr val="585858"/>
                </a:solidFill>
              </a:rPr>
              <a:t>1. </a:t>
            </a:r>
            <a:r>
              <a:rPr lang="fr-FR" altLang="fr-FR" sz="1400" b="0" u="sng" dirty="0" smtClean="0">
                <a:solidFill>
                  <a:srgbClr val="585858"/>
                </a:solidFill>
              </a:rPr>
              <a:t>Concurrence</a:t>
            </a:r>
          </a:p>
          <a:p>
            <a:r>
              <a:rPr lang="fr-FR" altLang="fr-FR" sz="1400" b="0" dirty="0" smtClean="0">
                <a:solidFill>
                  <a:srgbClr val="585858"/>
                </a:solidFill>
              </a:rPr>
              <a:t/>
            </a:r>
            <a:br>
              <a:rPr lang="fr-FR" altLang="fr-FR" sz="1400" b="0" dirty="0" smtClean="0">
                <a:solidFill>
                  <a:srgbClr val="585858"/>
                </a:solidFill>
              </a:rPr>
            </a:br>
            <a:r>
              <a:rPr lang="fr-FR" altLang="fr-FR" sz="1400" b="0" dirty="0" smtClean="0">
                <a:solidFill>
                  <a:srgbClr val="585858"/>
                </a:solidFill>
              </a:rPr>
              <a:t>L’innovation lui permet de se distinguer de ses concurrents et d’être plus attractif pour ses clients que ses concurrents.</a:t>
            </a:r>
            <a:br>
              <a:rPr lang="fr-FR" altLang="fr-FR" sz="1400" b="0" dirty="0" smtClean="0">
                <a:solidFill>
                  <a:srgbClr val="585858"/>
                </a:solidFill>
              </a:rPr>
            </a:br>
            <a:r>
              <a:rPr lang="fr-FR" altLang="fr-FR" sz="1400" b="0" dirty="0" smtClean="0">
                <a:solidFill>
                  <a:srgbClr val="585858"/>
                </a:solidFill>
              </a:rPr>
              <a:t/>
            </a:r>
            <a:br>
              <a:rPr lang="fr-FR" altLang="fr-FR" sz="1400" b="0" dirty="0" smtClean="0">
                <a:solidFill>
                  <a:srgbClr val="585858"/>
                </a:solidFill>
              </a:rPr>
            </a:br>
            <a:r>
              <a:rPr lang="fr-FR" altLang="fr-FR" sz="1400" b="0" i="1" dirty="0" smtClean="0">
                <a:solidFill>
                  <a:srgbClr val="585858"/>
                </a:solidFill>
              </a:rPr>
              <a:t>Exemple : …</a:t>
            </a:r>
          </a:p>
          <a:p>
            <a:endParaRPr lang="fr-FR" altLang="fr-FR" sz="1400" dirty="0"/>
          </a:p>
          <a:p>
            <a:endParaRPr lang="fr-FR" altLang="fr-FR" sz="1400" b="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87940" y="3233613"/>
            <a:ext cx="8298860" cy="1465392"/>
          </a:xfrm>
          <a:prstGeom prst="roundRect">
            <a:avLst/>
          </a:prstGeom>
          <a:noFill/>
          <a:ln>
            <a:solidFill>
              <a:srgbClr val="D33D2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fr-FR" altLang="fr-FR"/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670256" y="3321542"/>
            <a:ext cx="7947284" cy="1299301"/>
          </a:xfrm>
          <a:prstGeom prst="rect">
            <a:avLst/>
          </a:prstGeom>
          <a:ln>
            <a:noFill/>
          </a:ln>
        </p:spPr>
        <p:txBody>
          <a:bodyPr numCol="1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fr-FR" altLang="fr-FR" sz="1400" b="0" dirty="0" smtClean="0">
                <a:solidFill>
                  <a:srgbClr val="585858"/>
                </a:solidFill>
              </a:rPr>
              <a:t>2. </a:t>
            </a:r>
            <a:r>
              <a:rPr lang="fr-FR" altLang="fr-FR" sz="1400" b="0" u="sng" dirty="0" smtClean="0">
                <a:solidFill>
                  <a:srgbClr val="585858"/>
                </a:solidFill>
              </a:rPr>
              <a:t>Société</a:t>
            </a:r>
            <a:r>
              <a:rPr lang="fr-FR" altLang="fr-FR" sz="1400" b="0" dirty="0" smtClean="0">
                <a:solidFill>
                  <a:srgbClr val="585858"/>
                </a:solidFill>
              </a:rPr>
              <a:t> </a:t>
            </a:r>
            <a:endParaRPr lang="fr-FR" altLang="fr-FR" sz="1400" b="0" dirty="0">
              <a:solidFill>
                <a:srgbClr val="585858"/>
              </a:solidFill>
            </a:endParaRPr>
          </a:p>
          <a:p>
            <a:pPr marL="285750" indent="-285750">
              <a:buFont typeface="Arial"/>
              <a:buChar char="•"/>
            </a:pPr>
            <a:endParaRPr lang="fr-FR" altLang="fr-FR" sz="1400" b="0" dirty="0">
              <a:solidFill>
                <a:srgbClr val="585858"/>
              </a:solidFill>
            </a:endParaRPr>
          </a:p>
          <a:p>
            <a:r>
              <a:rPr lang="fr-FR" altLang="fr-FR" sz="1400" b="0" dirty="0">
                <a:solidFill>
                  <a:srgbClr val="585858"/>
                </a:solidFill>
              </a:rPr>
              <a:t>L’innovation dans l’entreprise répond aux besoins exprimés par la société.</a:t>
            </a:r>
            <a:br>
              <a:rPr lang="fr-FR" altLang="fr-FR" sz="1400" b="0" dirty="0">
                <a:solidFill>
                  <a:srgbClr val="585858"/>
                </a:solidFill>
              </a:rPr>
            </a:br>
            <a:r>
              <a:rPr lang="fr-FR" altLang="fr-FR" sz="1400" b="0" i="1" dirty="0">
                <a:solidFill>
                  <a:srgbClr val="585858"/>
                </a:solidFill>
              </a:rPr>
              <a:t/>
            </a:r>
            <a:br>
              <a:rPr lang="fr-FR" altLang="fr-FR" sz="1400" b="0" i="1" dirty="0">
                <a:solidFill>
                  <a:srgbClr val="585858"/>
                </a:solidFill>
              </a:rPr>
            </a:br>
            <a:r>
              <a:rPr lang="fr-FR" altLang="fr-FR" sz="1400" b="0" i="1" dirty="0">
                <a:solidFill>
                  <a:srgbClr val="585858"/>
                </a:solidFill>
              </a:rPr>
              <a:t>Exemple </a:t>
            </a:r>
            <a:r>
              <a:rPr lang="fr-FR" altLang="fr-FR" sz="1400" b="0" i="1" dirty="0"/>
              <a:t>: </a:t>
            </a:r>
            <a:r>
              <a:rPr lang="fr-FR" altLang="fr-FR" sz="1400" b="0" i="1" dirty="0" smtClean="0"/>
              <a:t>…</a:t>
            </a:r>
            <a:endParaRPr lang="fr-FR" altLang="fr-FR" sz="1400" b="0" i="1" dirty="0"/>
          </a:p>
          <a:p>
            <a:endParaRPr lang="fr-FR" altLang="fr-FR" sz="1400" b="0" i="1" dirty="0"/>
          </a:p>
          <a:p>
            <a:endParaRPr lang="fr-FR" altLang="fr-FR" sz="1400" b="0" dirty="0"/>
          </a:p>
        </p:txBody>
      </p:sp>
      <p:sp>
        <p:nvSpPr>
          <p:cNvPr id="12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670256" y="4879242"/>
            <a:ext cx="7947284" cy="1299301"/>
          </a:xfrm>
          <a:prstGeom prst="rect">
            <a:avLst/>
          </a:prstGeom>
          <a:ln>
            <a:noFill/>
          </a:ln>
        </p:spPr>
        <p:txBody>
          <a:bodyPr numCol="1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fr-FR" altLang="fr-FR" sz="1400" b="0" dirty="0" smtClean="0">
                <a:solidFill>
                  <a:srgbClr val="585858"/>
                </a:solidFill>
              </a:rPr>
              <a:t>3. </a:t>
            </a:r>
            <a:r>
              <a:rPr lang="fr-FR" altLang="fr-FR" sz="1400" b="0" u="sng" dirty="0" smtClean="0">
                <a:solidFill>
                  <a:srgbClr val="585858"/>
                </a:solidFill>
              </a:rPr>
              <a:t>L’environnement </a:t>
            </a:r>
            <a:endParaRPr lang="fr-FR" altLang="fr-FR" sz="1400" b="0" u="sng" dirty="0">
              <a:solidFill>
                <a:srgbClr val="585858"/>
              </a:solidFill>
            </a:endParaRPr>
          </a:p>
          <a:p>
            <a:endParaRPr lang="fr-FR" altLang="fr-FR" sz="1400" b="0" i="1" u="sng" dirty="0">
              <a:solidFill>
                <a:srgbClr val="585858"/>
              </a:solidFill>
            </a:endParaRPr>
          </a:p>
          <a:p>
            <a:r>
              <a:rPr lang="fr-FR" altLang="fr-FR" sz="1400" b="0" dirty="0">
                <a:solidFill>
                  <a:srgbClr val="585858"/>
                </a:solidFill>
              </a:rPr>
              <a:t>Grâce aux innovations, l’entreprise peut apporter des solutions aux problèmes </a:t>
            </a:r>
            <a:r>
              <a:rPr lang="fr-FR" altLang="fr-FR" sz="1400" b="0" dirty="0" smtClean="0">
                <a:solidFill>
                  <a:srgbClr val="585858"/>
                </a:solidFill>
              </a:rPr>
              <a:t>environnementaux</a:t>
            </a:r>
            <a:r>
              <a:rPr lang="fr-FR" altLang="fr-FR" sz="1400" b="0" dirty="0">
                <a:solidFill>
                  <a:srgbClr val="585858"/>
                </a:solidFill>
              </a:rPr>
              <a:t>.</a:t>
            </a:r>
            <a:br>
              <a:rPr lang="fr-FR" altLang="fr-FR" sz="1400" b="0" dirty="0">
                <a:solidFill>
                  <a:srgbClr val="585858"/>
                </a:solidFill>
              </a:rPr>
            </a:br>
            <a:endParaRPr lang="fr-FR" altLang="fr-FR" sz="1400" b="0" dirty="0">
              <a:solidFill>
                <a:srgbClr val="585858"/>
              </a:solidFill>
            </a:endParaRPr>
          </a:p>
          <a:p>
            <a:r>
              <a:rPr lang="fr-FR" altLang="fr-FR" sz="1400" b="0" i="1" dirty="0">
                <a:solidFill>
                  <a:srgbClr val="585858"/>
                </a:solidFill>
              </a:rPr>
              <a:t>Exemple : </a:t>
            </a:r>
            <a:r>
              <a:rPr lang="fr-FR" altLang="fr-FR" sz="1400" b="0" i="1" dirty="0" smtClean="0">
                <a:solidFill>
                  <a:srgbClr val="585858"/>
                </a:solidFill>
              </a:rPr>
              <a:t>…</a:t>
            </a:r>
            <a:endParaRPr lang="fr-FR" altLang="fr-FR" sz="1400" b="0" i="1" dirty="0">
              <a:solidFill>
                <a:srgbClr val="585858"/>
              </a:solidFill>
            </a:endParaRPr>
          </a:p>
          <a:p>
            <a:endParaRPr lang="fr-FR" altLang="fr-FR" sz="1400" dirty="0">
              <a:solidFill>
                <a:srgbClr val="585858"/>
              </a:solidFill>
            </a:endParaRPr>
          </a:p>
          <a:p>
            <a:endParaRPr lang="fr-FR" altLang="fr-FR" sz="1400" b="0" i="1" dirty="0">
              <a:solidFill>
                <a:srgbClr val="585858"/>
              </a:solidFill>
            </a:endParaRPr>
          </a:p>
          <a:p>
            <a:endParaRPr lang="fr-FR" altLang="fr-FR" sz="1400" b="0" dirty="0"/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387940" y="1208285"/>
            <a:ext cx="8298860" cy="491562"/>
          </a:xfrm>
          <a:prstGeom prst="rect">
            <a:avLst/>
          </a:prstGeom>
          <a:ln>
            <a:noFill/>
          </a:ln>
        </p:spPr>
        <p:txBody>
          <a:bodyPr numCol="1">
            <a:normAutofit/>
          </a:bodyPr>
          <a:lstStyle/>
          <a:p>
            <a:pPr algn="ctr"/>
            <a:r>
              <a:rPr lang="fr-FR" altLang="fr-FR" sz="1400" dirty="0" smtClean="0"/>
              <a:t>Une nécessité pour l’entreprise </a:t>
            </a:r>
          </a:p>
          <a:p>
            <a:endParaRPr lang="fr-FR" altLang="fr-FR" sz="1400" b="0" dirty="0" smtClean="0"/>
          </a:p>
          <a:p>
            <a:endParaRPr lang="fr-FR" altLang="fr-FR" sz="1400" dirty="0"/>
          </a:p>
          <a:p>
            <a:endParaRPr lang="fr-FR" altLang="fr-FR" sz="1400" b="0" dirty="0"/>
          </a:p>
        </p:txBody>
      </p:sp>
      <p:sp>
        <p:nvSpPr>
          <p:cNvPr id="13" name="Espace réservé du numéro de diapositive 11"/>
          <p:cNvSpPr>
            <a:spLocks noGrp="1"/>
          </p:cNvSpPr>
          <p:nvPr>
            <p:ph type="sldNum" sz="quarter" idx="4"/>
          </p:nvPr>
        </p:nvSpPr>
        <p:spPr>
          <a:xfrm>
            <a:off x="0" y="6524670"/>
            <a:ext cx="457200" cy="365125"/>
          </a:xfrm>
        </p:spPr>
        <p:txBody>
          <a:bodyPr/>
          <a:lstStyle/>
          <a:p>
            <a:fld id="{86384559-06EA-684C-829B-A96D13D5876D}" type="slidenum">
              <a:rPr lang="fr-FR" altLang="fr-FR" smtClean="0"/>
              <a:pPr/>
              <a:t>8</a:t>
            </a:fld>
            <a:endParaRPr lang="fr-FR" altLang="fr-FR" dirty="0"/>
          </a:p>
        </p:txBody>
      </p:sp>
      <p:sp>
        <p:nvSpPr>
          <p:cNvPr id="7" name="Rogner un rectangle à un seul coin 6"/>
          <p:cNvSpPr/>
          <p:nvPr/>
        </p:nvSpPr>
        <p:spPr>
          <a:xfrm>
            <a:off x="8686800" y="3670595"/>
            <a:ext cx="3420651" cy="3238715"/>
          </a:xfrm>
          <a:prstGeom prst="snip1Rect">
            <a:avLst/>
          </a:prstGeom>
          <a:solidFill>
            <a:srgbClr val="FDE013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r>
              <a:rPr lang="fr-FR" altLang="fr-FR" sz="1200" b="1" dirty="0" smtClean="0">
                <a:solidFill>
                  <a:schemeClr val="tx1"/>
                </a:solidFill>
                <a:latin typeface="Arial"/>
                <a:cs typeface="Arial"/>
              </a:rPr>
              <a:t>Donne un exemple d’innovation correspondant à chacun des 3 défis auxquels est confronté l’entreprise industrielle. En quoi répondent-ils aux enjeux de la concurrence, de la société ou de l’environnement ?</a:t>
            </a:r>
          </a:p>
          <a:p>
            <a:endParaRPr lang="fr-FR" altLang="fr-FR" sz="1200" b="1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Voici un lien pour t’aider à trouver quelques idées de réponse </a:t>
            </a:r>
            <a: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:</a:t>
            </a:r>
            <a:b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fr-FR" altLang="fr-FR" sz="1200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fr-FR" altLang="fr-FR" sz="1200" dirty="0">
                <a:solidFill>
                  <a:schemeClr val="tx1"/>
                </a:solidFill>
                <a:hlinkClick r:id="rId2"/>
              </a:rPr>
              <a:t>://www.observatoire-metallurgie.fr/</a:t>
            </a:r>
            <a:r>
              <a:rPr lang="fr-FR" altLang="fr-FR" sz="1200" dirty="0" smtClean="0">
                <a:solidFill>
                  <a:schemeClr val="tx1"/>
                </a:solidFill>
                <a:hlinkClick r:id="rId2"/>
              </a:rPr>
              <a:t>observatoire</a:t>
            </a:r>
            <a:endParaRPr lang="fr-FR" altLang="fr-FR" sz="1200" dirty="0" smtClean="0">
              <a:solidFill>
                <a:schemeClr val="tx1"/>
              </a:solidFill>
            </a:endParaRPr>
          </a:p>
          <a:p>
            <a:endParaRPr lang="fr-FR" altLang="fr-FR" sz="1200" dirty="0" smtClean="0">
              <a:solidFill>
                <a:schemeClr val="tx1"/>
              </a:solidFill>
            </a:endParaRPr>
          </a:p>
          <a:p>
            <a: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Sur la thématique de l’environnement, tu peux trouver des informations </a:t>
            </a:r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sur : </a:t>
            </a:r>
            <a:r>
              <a:rPr lang="fr-FR" altLang="fr-FR" sz="12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hlinkClick r:id="rId3"/>
              </a:rPr>
              <a:t>http</a:t>
            </a:r>
            <a:r>
              <a:rPr lang="fr-FR" altLang="fr-FR" sz="12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hlinkClick r:id="rId3"/>
              </a:rPr>
              <a:t>://www.les-industries-technologiques.fr/actualite</a:t>
            </a:r>
            <a:r>
              <a:rPr lang="fr-FR" altLang="fr-FR" sz="1200" dirty="0">
                <a:solidFill>
                  <a:schemeClr val="tx1"/>
                </a:solidFill>
                <a:hlinkClick r:id="rId3"/>
              </a:rPr>
              <a:t>/tendances/les-industries-technologiques-face-au-defi-climatique-/</a:t>
            </a:r>
            <a:endParaRPr lang="fr-FR" altLang="fr-FR" sz="1200" dirty="0">
              <a:solidFill>
                <a:schemeClr val="tx1"/>
              </a:solidFill>
            </a:endParaRPr>
          </a:p>
          <a:p>
            <a:endParaRPr lang="fr-FR" altLang="fr-FR" sz="1200" dirty="0">
              <a:solidFill>
                <a:schemeClr val="tx1"/>
              </a:solidFill>
            </a:endParaRPr>
          </a:p>
          <a:p>
            <a:endParaRPr lang="fr-FR" altLang="fr-FR" sz="1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41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numCol="1"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 numCol="1"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1612</Words>
  <Application>Microsoft Macintosh PowerPoint</Application>
  <PresentationFormat>Présentation à l'écran (4:3)</PresentationFormat>
  <Paragraphs>264</Paragraphs>
  <Slides>17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LES INDUSTRIES TECHNOLOGIQUES, dES MÉTIERS POUR INNOVER</vt:lpstr>
      <vt:lpstr>Comment faire ton exposé ?</vt:lpstr>
      <vt:lpstr>L’industrie, qu’est-ce que c’est ?</vt:lpstr>
      <vt:lpstr>L’innovation, qu’est-ce que c’est ?</vt:lpstr>
      <vt:lpstr>Les industries technologiques regroupent 8 secteurs économiques</vt:lpstr>
      <vt:lpstr>Des produits qui évoluent ! </vt:lpstr>
      <vt:lpstr>Des produits qui évoluent !</vt:lpstr>
      <vt:lpstr>Quand innove-t-on dans  le cycle de développement d’un produit ?</vt:lpstr>
      <vt:lpstr>Innover, dans quel but ?</vt:lpstr>
      <vt:lpstr>Qui travaille pour innover ?</vt:lpstr>
      <vt:lpstr>Un autre métier de l’innovation</vt:lpstr>
      <vt:lpstr>Ce qu’il faut retenir</vt:lpstr>
      <vt:lpstr>Bilan</vt:lpstr>
      <vt:lpstr>Présentation PowerPoint</vt:lpstr>
      <vt:lpstr>Présentation PowerPoint</vt:lpstr>
      <vt:lpstr>Présentation PowerPoint</vt:lpstr>
      <vt:lpstr>Présentation PowerPoint</vt:lpstr>
    </vt:vector>
  </TitlesOfParts>
  <Company>Razsnediqhefl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Renard</dc:creator>
  <cp:lastModifiedBy>Web Pédagogique</cp:lastModifiedBy>
  <cp:revision>204</cp:revision>
  <dcterms:created xsi:type="dcterms:W3CDTF">2015-12-16T11:52:03Z</dcterms:created>
  <dcterms:modified xsi:type="dcterms:W3CDTF">2016-07-27T13:59:42Z</dcterms:modified>
</cp:coreProperties>
</file>