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A763-2159-407E-8C07-FAAC1FC741D6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68B03-3870-4AB1-ACFB-599B73180D0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83FBC2-8F93-4F84-BC3D-77CB557A147D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1A313C1-AEFD-4641-80CF-21431FEE4E99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7"/>
          <p:cNvGrpSpPr/>
          <p:nvPr userDrawn="1"/>
        </p:nvGrpSpPr>
        <p:grpSpPr>
          <a:xfrm>
            <a:off x="0" y="6525344"/>
            <a:ext cx="9144000" cy="353876"/>
            <a:chOff x="0" y="6525344"/>
            <a:chExt cx="9144000" cy="353876"/>
          </a:xfrm>
          <a:solidFill>
            <a:srgbClr val="FF9900"/>
          </a:solidFill>
        </p:grpSpPr>
        <p:sp>
          <p:nvSpPr>
            <p:cNvPr id="4" name="Rectangle 3"/>
            <p:cNvSpPr/>
            <p:nvPr/>
          </p:nvSpPr>
          <p:spPr>
            <a:xfrm rot="5400000">
              <a:off x="4395062" y="2130283"/>
              <a:ext cx="353875" cy="9144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TextBox 6"/>
            <p:cNvSpPr txBox="1"/>
            <p:nvPr/>
          </p:nvSpPr>
          <p:spPr>
            <a:xfrm>
              <a:off x="6876256" y="6525344"/>
              <a:ext cx="2088232" cy="338554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dirty="0">
                  <a:solidFill>
                    <a:schemeClr val="bg1"/>
                  </a:solidFill>
                  <a:latin typeface="Century Gothic" pitchFamily="34" charset="0"/>
                  <a:cs typeface="+mn-cs"/>
                </a:rPr>
                <a:t>Fiches </a:t>
              </a:r>
              <a:r>
                <a:rPr lang="en-GB" sz="1600" dirty="0" err="1">
                  <a:solidFill>
                    <a:schemeClr val="bg1"/>
                  </a:solidFill>
                  <a:latin typeface="Century Gothic" pitchFamily="34" charset="0"/>
                  <a:cs typeface="+mn-cs"/>
                </a:rPr>
                <a:t>apprenants</a:t>
              </a:r>
              <a:endParaRPr lang="en-GB" sz="1600" dirty="0">
                <a:solidFill>
                  <a:schemeClr val="bg1"/>
                </a:solidFill>
                <a:latin typeface="Century Gothic" pitchFamily="34" charset="0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1"/>
          <p:cNvSpPr txBox="1">
            <a:spLocks noChangeArrowheads="1"/>
          </p:cNvSpPr>
          <p:nvPr/>
        </p:nvSpPr>
        <p:spPr bwMode="auto">
          <a:xfrm>
            <a:off x="1981200" y="-74613"/>
            <a:ext cx="53276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>
                <a:latin typeface="Century Gothic" pitchFamily="34" charset="0"/>
              </a:rPr>
              <a:t>Guide : critiquer les affirmations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2725" y="3213100"/>
            <a:ext cx="8680450" cy="661988"/>
          </a:xfrm>
          <a:prstGeom prst="rect">
            <a:avLst/>
          </a:prstGeom>
          <a:noFill/>
          <a:ln w="3175"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latin typeface="Century Gothic" pitchFamily="34" charset="0"/>
                <a:cs typeface="+mn-cs"/>
              </a:rPr>
              <a:t>Nous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pensons</a:t>
            </a:r>
            <a:r>
              <a:rPr lang="en-GB" sz="1600" b="1" dirty="0">
                <a:latin typeface="Century Gothic" pitchFamily="34" charset="0"/>
                <a:cs typeface="+mn-cs"/>
              </a:rPr>
              <a:t> que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cette</a:t>
            </a:r>
            <a:r>
              <a:rPr lang="en-GB" sz="1600" b="1" dirty="0">
                <a:latin typeface="Century Gothic" pitchFamily="34" charset="0"/>
                <a:cs typeface="+mn-cs"/>
              </a:rPr>
              <a:t> affirmation </a:t>
            </a:r>
            <a:r>
              <a:rPr lang="en-GB" sz="16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est</a:t>
            </a:r>
            <a:r>
              <a:rPr lang="en-GB" sz="1600" b="1" dirty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  <a:cs typeface="+mn-cs"/>
              </a:rPr>
              <a:t>/</a:t>
            </a:r>
            <a:r>
              <a:rPr lang="en-GB" sz="16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n’est</a:t>
            </a:r>
            <a:r>
              <a:rPr lang="en-GB" sz="16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pas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raisonnable</a:t>
            </a:r>
            <a:r>
              <a:rPr lang="en-GB" sz="1600" b="1" dirty="0">
                <a:latin typeface="Century Gothic" pitchFamily="34" charset="0"/>
                <a:cs typeface="+mn-cs"/>
              </a:rPr>
              <a:t>.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1600" b="1" dirty="0">
                <a:latin typeface="Century Gothic" pitchFamily="34" charset="0"/>
                <a:cs typeface="+mn-cs"/>
              </a:rPr>
              <a:t>Notre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raisonnement</a:t>
            </a:r>
            <a:r>
              <a:rPr lang="en-GB" sz="1600" b="1" dirty="0">
                <a:latin typeface="Century Gothic" pitchFamily="34" charset="0"/>
                <a:cs typeface="+mn-cs"/>
              </a:rPr>
              <a:t>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est</a:t>
            </a:r>
            <a:r>
              <a:rPr lang="en-GB" sz="1600" b="1" dirty="0">
                <a:latin typeface="Century Gothic" pitchFamily="34" charset="0"/>
                <a:cs typeface="+mn-cs"/>
              </a:rPr>
              <a:t> :</a:t>
            </a:r>
            <a:endParaRPr lang="en-GB" sz="1600" dirty="0">
              <a:latin typeface="Century Gothic" pitchFamily="34" charset="0"/>
              <a:cs typeface="+mn-cs"/>
            </a:endParaRPr>
          </a:p>
        </p:txBody>
      </p:sp>
      <p:sp>
        <p:nvSpPr>
          <p:cNvPr id="7172" name="TextBox 9"/>
          <p:cNvSpPr txBox="1">
            <a:spLocks noChangeArrowheads="1"/>
          </p:cNvSpPr>
          <p:nvPr/>
        </p:nvSpPr>
        <p:spPr bwMode="auto">
          <a:xfrm>
            <a:off x="141288" y="1595438"/>
            <a:ext cx="9255125" cy="16478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latin typeface="Century Gothic" pitchFamily="34" charset="0"/>
              </a:rPr>
              <a:t>Notre première preuve est : </a:t>
            </a:r>
            <a:br>
              <a:rPr lang="en-GB" sz="1600" b="1">
                <a:latin typeface="Century Gothic" pitchFamily="34" charset="0"/>
              </a:rPr>
            </a:br>
            <a:r>
              <a:rPr lang="en-GB" sz="1600">
                <a:latin typeface="Century Gothic" pitchFamily="34" charset="0"/>
              </a:rPr>
              <a:t>Les données sur les propriétés du matériau en résine de plantes issues d’une étude scientifique publiée.</a:t>
            </a:r>
          </a:p>
          <a:p>
            <a:pPr>
              <a:spcBef>
                <a:spcPts val="600"/>
              </a:spcBef>
            </a:pPr>
            <a:r>
              <a:rPr lang="en-GB" sz="1600" b="1">
                <a:latin typeface="Century Gothic" pitchFamily="34" charset="0"/>
              </a:rPr>
              <a:t>Notre seconde preuve est : </a:t>
            </a:r>
            <a:br>
              <a:rPr lang="en-GB" sz="1600" b="1">
                <a:latin typeface="Century Gothic" pitchFamily="34" charset="0"/>
              </a:rPr>
            </a:br>
            <a:r>
              <a:rPr lang="en-GB" sz="1600">
                <a:latin typeface="Century Gothic" pitchFamily="34" charset="0"/>
              </a:rPr>
              <a:t>Les données sur les propriétés des matériaux utilisés actuellement dans les boîtiers des smartphones du recueil de données.</a:t>
            </a:r>
            <a:endParaRPr lang="en-GB" sz="1600" b="1">
              <a:latin typeface="Century Gothic" pitchFamily="34" charset="0"/>
            </a:endParaRPr>
          </a:p>
        </p:txBody>
      </p:sp>
      <p:sp>
        <p:nvSpPr>
          <p:cNvPr id="7173" name="TextBox 12"/>
          <p:cNvSpPr txBox="1">
            <a:spLocks noChangeArrowheads="1"/>
          </p:cNvSpPr>
          <p:nvPr/>
        </p:nvSpPr>
        <p:spPr bwMode="auto">
          <a:xfrm>
            <a:off x="141288" y="803275"/>
            <a:ext cx="8712200" cy="83026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latin typeface="Century Gothic" pitchFamily="34" charset="0"/>
              </a:rPr>
              <a:t>L’affirmation est : </a:t>
            </a:r>
            <a:br>
              <a:rPr lang="en-GB" sz="1600" b="1">
                <a:latin typeface="Century Gothic" pitchFamily="34" charset="0"/>
              </a:rPr>
            </a:br>
            <a:r>
              <a:rPr lang="en-GB" sz="1600">
                <a:latin typeface="Century Gothic" pitchFamily="34" charset="0"/>
              </a:rPr>
              <a:t>Un matériau fait de résine de plantes offre des propriétés adéquates pour fabriquer des boîtiers de smartphones.</a:t>
            </a:r>
            <a:endParaRPr lang="en-GB" sz="1600" b="1">
              <a:latin typeface="Century Gothic" pitchFamily="34" charset="0"/>
            </a:endParaRPr>
          </a:p>
        </p:txBody>
      </p:sp>
      <p:pic>
        <p:nvPicPr>
          <p:cNvPr id="7174" name="Picture 7" descr="Student sheets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99488" y="44450"/>
            <a:ext cx="50958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TextBox 10"/>
          <p:cNvSpPr txBox="1">
            <a:spLocks noChangeArrowheads="1"/>
          </p:cNvSpPr>
          <p:nvPr/>
        </p:nvSpPr>
        <p:spPr bwMode="auto">
          <a:xfrm>
            <a:off x="7513638" y="0"/>
            <a:ext cx="1092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600">
                <a:latin typeface="Century Gothic" pitchFamily="34" charset="0"/>
              </a:rPr>
              <a:t>Fiche 1a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24525" y="0"/>
            <a:ext cx="1789113" cy="830263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Utiliser avec les sources </a:t>
            </a:r>
            <a:r>
              <a:rPr lang="en-GB" sz="1600" b="1" dirty="0" err="1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résine</a:t>
            </a:r>
            <a:r>
              <a:rPr lang="en-GB" sz="16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 de </a:t>
            </a:r>
            <a:r>
              <a:rPr lang="en-GB" sz="1600" b="1" dirty="0" err="1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plantes</a:t>
            </a:r>
            <a:endParaRPr lang="en-GB" sz="1600" b="1" dirty="0">
              <a:solidFill>
                <a:schemeClr val="bg1"/>
              </a:solidFill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9388" y="3213100"/>
            <a:ext cx="8785225" cy="3240088"/>
          </a:xfrm>
          <a:prstGeom prst="rect">
            <a:avLst/>
          </a:prstGeom>
          <a:noFill/>
          <a:ln w="6350">
            <a:solidFill>
              <a:srgbClr val="28A0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7178" name="TextBox 15"/>
          <p:cNvSpPr txBox="1">
            <a:spLocks noChangeArrowheads="1"/>
          </p:cNvSpPr>
          <p:nvPr/>
        </p:nvSpPr>
        <p:spPr bwMode="auto">
          <a:xfrm>
            <a:off x="2916238" y="6092825"/>
            <a:ext cx="6192837" cy="3397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entury Gothic" pitchFamily="34" charset="0"/>
              </a:rPr>
              <a:t>[Comparer les données pour les trois matériaux différents]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9388" y="836613"/>
            <a:ext cx="8785225" cy="720725"/>
          </a:xfrm>
          <a:prstGeom prst="rect">
            <a:avLst/>
          </a:prstGeom>
          <a:noFill/>
          <a:ln w="6350">
            <a:solidFill>
              <a:srgbClr val="28A0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179388" y="1628775"/>
            <a:ext cx="8785225" cy="1562100"/>
          </a:xfrm>
          <a:prstGeom prst="rect">
            <a:avLst/>
          </a:prstGeom>
          <a:noFill/>
          <a:ln w="6350">
            <a:solidFill>
              <a:srgbClr val="28A0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1"/>
          <p:cNvSpPr txBox="1">
            <a:spLocks noChangeArrowheads="1"/>
          </p:cNvSpPr>
          <p:nvPr/>
        </p:nvSpPr>
        <p:spPr bwMode="auto">
          <a:xfrm>
            <a:off x="1981200" y="-74613"/>
            <a:ext cx="53276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>
                <a:latin typeface="Century Gothic" pitchFamily="34" charset="0"/>
              </a:rPr>
              <a:t>Guide : critiquer les affirmations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2725" y="3213100"/>
            <a:ext cx="6880225" cy="661988"/>
          </a:xfrm>
          <a:prstGeom prst="rect">
            <a:avLst/>
          </a:prstGeom>
          <a:noFill/>
          <a:ln w="3175"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latin typeface="Century Gothic" pitchFamily="34" charset="0"/>
                <a:cs typeface="+mn-cs"/>
              </a:rPr>
              <a:t>Nous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pensons</a:t>
            </a:r>
            <a:r>
              <a:rPr lang="en-GB" sz="1600" b="1" dirty="0">
                <a:latin typeface="Century Gothic" pitchFamily="34" charset="0"/>
                <a:cs typeface="+mn-cs"/>
              </a:rPr>
              <a:t> que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cette</a:t>
            </a:r>
            <a:r>
              <a:rPr lang="en-GB" sz="1600" b="1" dirty="0">
                <a:latin typeface="Century Gothic" pitchFamily="34" charset="0"/>
                <a:cs typeface="+mn-cs"/>
              </a:rPr>
              <a:t> affirmation </a:t>
            </a:r>
            <a:r>
              <a:rPr lang="en-GB" sz="16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est</a:t>
            </a:r>
            <a:r>
              <a:rPr lang="en-GB" sz="1600" b="1" dirty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  <a:cs typeface="+mn-cs"/>
              </a:rPr>
              <a:t>/</a:t>
            </a:r>
            <a:r>
              <a:rPr lang="en-GB" sz="1600" b="1" dirty="0" err="1">
                <a:solidFill>
                  <a:srgbClr val="28A046"/>
                </a:solidFill>
                <a:latin typeface="Century Gothic" pitchFamily="34" charset="0"/>
                <a:cs typeface="+mn-cs"/>
              </a:rPr>
              <a:t>n’est</a:t>
            </a:r>
            <a:r>
              <a:rPr lang="en-GB" sz="1600" b="1" dirty="0">
                <a:solidFill>
                  <a:srgbClr val="28A046"/>
                </a:solidFill>
                <a:latin typeface="Century Gothic" pitchFamily="34" charset="0"/>
                <a:cs typeface="+mn-cs"/>
              </a:rPr>
              <a:t> pas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raisonnable</a:t>
            </a:r>
            <a:r>
              <a:rPr lang="en-GB" sz="1600" b="1" dirty="0">
                <a:latin typeface="Century Gothic" pitchFamily="34" charset="0"/>
                <a:cs typeface="+mn-cs"/>
              </a:rPr>
              <a:t>.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1600" b="1" dirty="0">
                <a:latin typeface="Century Gothic" pitchFamily="34" charset="0"/>
                <a:cs typeface="+mn-cs"/>
              </a:rPr>
              <a:t>Notre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raisonnement</a:t>
            </a:r>
            <a:r>
              <a:rPr lang="en-GB" sz="1600" b="1" dirty="0">
                <a:latin typeface="Century Gothic" pitchFamily="34" charset="0"/>
                <a:cs typeface="+mn-cs"/>
              </a:rPr>
              <a:t>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est</a:t>
            </a:r>
            <a:r>
              <a:rPr lang="en-GB" sz="1600" b="1" dirty="0">
                <a:latin typeface="Century Gothic" pitchFamily="34" charset="0"/>
                <a:cs typeface="+mn-cs"/>
              </a:rPr>
              <a:t> :</a:t>
            </a:r>
            <a:endParaRPr lang="en-GB" sz="1600" dirty="0">
              <a:latin typeface="Century Gothic" pitchFamily="34" charset="0"/>
              <a:cs typeface="+mn-cs"/>
            </a:endParaRPr>
          </a:p>
        </p:txBody>
      </p:sp>
      <p:sp>
        <p:nvSpPr>
          <p:cNvPr id="8196" name="TextBox 9"/>
          <p:cNvSpPr txBox="1">
            <a:spLocks noChangeArrowheads="1"/>
          </p:cNvSpPr>
          <p:nvPr/>
        </p:nvSpPr>
        <p:spPr bwMode="auto">
          <a:xfrm>
            <a:off x="141288" y="1595438"/>
            <a:ext cx="9255125" cy="13239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latin typeface="Century Gothic" pitchFamily="34" charset="0"/>
              </a:rPr>
              <a:t>Notre première preuve est : </a:t>
            </a:r>
            <a:br>
              <a:rPr lang="en-GB" sz="1600" b="1">
                <a:latin typeface="Century Gothic" pitchFamily="34" charset="0"/>
              </a:rPr>
            </a:br>
            <a:endParaRPr lang="en-GB" sz="1600" b="1">
              <a:latin typeface="Century Gothic" pitchFamily="34" charset="0"/>
            </a:endParaRPr>
          </a:p>
          <a:p>
            <a:endParaRPr lang="en-GB" sz="1600" b="1">
              <a:latin typeface="Century Gothic" pitchFamily="34" charset="0"/>
            </a:endParaRPr>
          </a:p>
          <a:p>
            <a:r>
              <a:rPr lang="en-GB" sz="1600" b="1">
                <a:latin typeface="Century Gothic" pitchFamily="34" charset="0"/>
              </a:rPr>
              <a:t>Notre seconde preuve est : </a:t>
            </a:r>
            <a:br>
              <a:rPr lang="en-GB" sz="1600" b="1">
                <a:latin typeface="Century Gothic" pitchFamily="34" charset="0"/>
              </a:rPr>
            </a:br>
            <a:endParaRPr lang="en-GB" sz="1600" b="1">
              <a:latin typeface="Century Gothic" pitchFamily="34" charset="0"/>
            </a:endParaRPr>
          </a:p>
        </p:txBody>
      </p:sp>
      <p:sp>
        <p:nvSpPr>
          <p:cNvPr id="8197" name="TextBox 12"/>
          <p:cNvSpPr txBox="1">
            <a:spLocks noChangeArrowheads="1"/>
          </p:cNvSpPr>
          <p:nvPr/>
        </p:nvSpPr>
        <p:spPr bwMode="auto">
          <a:xfrm>
            <a:off x="141288" y="803275"/>
            <a:ext cx="8712200" cy="83026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latin typeface="Century Gothic" pitchFamily="34" charset="0"/>
              </a:rPr>
              <a:t>L’affirmation est : </a:t>
            </a:r>
            <a:br>
              <a:rPr lang="en-GB" sz="1600" b="1">
                <a:latin typeface="Century Gothic" pitchFamily="34" charset="0"/>
              </a:rPr>
            </a:br>
            <a:r>
              <a:rPr lang="en-GB" sz="1600">
                <a:latin typeface="Century Gothic" pitchFamily="34" charset="0"/>
              </a:rPr>
              <a:t>Un matériau fait de résine de plantes a les propriétés adéquates pour fabriquer des boîtiers de smartphones.</a:t>
            </a:r>
            <a:endParaRPr lang="en-GB" sz="1600" b="1">
              <a:latin typeface="Century Gothic" pitchFamily="34" charset="0"/>
            </a:endParaRPr>
          </a:p>
        </p:txBody>
      </p:sp>
      <p:pic>
        <p:nvPicPr>
          <p:cNvPr id="8198" name="Picture 7" descr="Student sheets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99488" y="44450"/>
            <a:ext cx="50958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TextBox 10"/>
          <p:cNvSpPr txBox="1">
            <a:spLocks noChangeArrowheads="1"/>
          </p:cNvSpPr>
          <p:nvPr/>
        </p:nvSpPr>
        <p:spPr bwMode="auto">
          <a:xfrm>
            <a:off x="7524750" y="0"/>
            <a:ext cx="1081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600">
                <a:latin typeface="Century Gothic" pitchFamily="34" charset="0"/>
              </a:rPr>
              <a:t>Fiche 1b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807075" y="-14288"/>
            <a:ext cx="1789113" cy="83185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Utiliser avec les sources </a:t>
            </a:r>
            <a:r>
              <a:rPr lang="en-GB" sz="1600" b="1" dirty="0" err="1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résine</a:t>
            </a:r>
            <a:r>
              <a:rPr lang="en-GB" sz="16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 de </a:t>
            </a:r>
            <a:r>
              <a:rPr lang="en-GB" sz="1600" b="1" dirty="0" err="1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plantes</a:t>
            </a:r>
            <a:endParaRPr lang="en-GB" sz="1600" b="1" dirty="0">
              <a:solidFill>
                <a:schemeClr val="bg1"/>
              </a:solidFill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9388" y="3213100"/>
            <a:ext cx="8785225" cy="3240088"/>
          </a:xfrm>
          <a:prstGeom prst="rect">
            <a:avLst/>
          </a:prstGeom>
          <a:noFill/>
          <a:ln w="6350">
            <a:solidFill>
              <a:srgbClr val="28A0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202" name="TextBox 15"/>
          <p:cNvSpPr txBox="1">
            <a:spLocks noChangeArrowheads="1"/>
          </p:cNvSpPr>
          <p:nvPr/>
        </p:nvSpPr>
        <p:spPr bwMode="auto">
          <a:xfrm>
            <a:off x="2916238" y="6092825"/>
            <a:ext cx="6192837" cy="3397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entury Gothic" pitchFamily="34" charset="0"/>
              </a:rPr>
              <a:t>[Comparer les données pour les trois matériaux différents]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9388" y="836613"/>
            <a:ext cx="8785225" cy="720725"/>
          </a:xfrm>
          <a:prstGeom prst="rect">
            <a:avLst/>
          </a:prstGeom>
          <a:noFill/>
          <a:ln w="6350">
            <a:solidFill>
              <a:srgbClr val="28A0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179388" y="1628775"/>
            <a:ext cx="8785225" cy="1562100"/>
          </a:xfrm>
          <a:prstGeom prst="rect">
            <a:avLst/>
          </a:prstGeom>
          <a:noFill/>
          <a:ln w="6350">
            <a:solidFill>
              <a:srgbClr val="28A0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Affichage à l'écran (4:3)</PresentationFormat>
  <Paragraphs>21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1</cp:revision>
  <dcterms:created xsi:type="dcterms:W3CDTF">2016-11-18T16:51:41Z</dcterms:created>
  <dcterms:modified xsi:type="dcterms:W3CDTF">2016-11-18T16:52:41Z</dcterms:modified>
</cp:coreProperties>
</file>