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1EA2-DAD5-4975-B8A2-705148E16A0C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02E3D-9711-4C1C-A339-0509F1D2C8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35B2CD-7BDB-45EE-B539-DC8DFDDA157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04124"/>
            <a:ext cx="9144000" cy="353876"/>
            <a:chOff x="0" y="6525344"/>
            <a:chExt cx="9144000" cy="353876"/>
          </a:xfrm>
          <a:solidFill>
            <a:srgbClr val="0068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372200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573213" y="309563"/>
            <a:ext cx="6978650" cy="554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La checklist : </a:t>
            </a:r>
            <a:r>
              <a:rPr lang="en-GB" sz="30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interroger</a:t>
            </a:r>
            <a:r>
              <a:rPr lang="en-GB" sz="3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les sources</a:t>
            </a:r>
          </a:p>
        </p:txBody>
      </p:sp>
      <p:sp>
        <p:nvSpPr>
          <p:cNvPr id="4099" name="TextBox 34"/>
          <p:cNvSpPr txBox="1">
            <a:spLocks noChangeArrowheads="1"/>
          </p:cNvSpPr>
          <p:nvPr/>
        </p:nvSpPr>
        <p:spPr bwMode="auto">
          <a:xfrm>
            <a:off x="7667625" y="0"/>
            <a:ext cx="938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2</a:t>
            </a:r>
          </a:p>
        </p:txBody>
      </p:sp>
      <p:pic>
        <p:nvPicPr>
          <p:cNvPr id="4100" name="Picture 37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58738" y="1166813"/>
          <a:ext cx="8928991" cy="53220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4858">
                  <a:extLst>
                    <a:ext uri="{9D8B030D-6E8A-4147-A177-3AD203B41FA5}"/>
                  </a:extLst>
                </a:gridCol>
                <a:gridCol w="1195541">
                  <a:extLst>
                    <a:ext uri="{9D8B030D-6E8A-4147-A177-3AD203B41FA5}"/>
                  </a:extLst>
                </a:gridCol>
                <a:gridCol w="1371600">
                  <a:extLst>
                    <a:ext uri="{9D8B030D-6E8A-4147-A177-3AD203B41FA5}"/>
                  </a:extLst>
                </a:gridCol>
                <a:gridCol w="1295400">
                  <a:extLst>
                    <a:ext uri="{9D8B030D-6E8A-4147-A177-3AD203B41FA5}"/>
                  </a:extLst>
                </a:gridCol>
                <a:gridCol w="1291592">
                  <a:extLst>
                    <a:ext uri="{9D8B030D-6E8A-4147-A177-3AD203B41FA5}"/>
                  </a:extLst>
                </a:gridCol>
              </a:tblGrid>
              <a:tr h="3138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72430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latin typeface="ZapfDingbats BT" pitchFamily="18" charset="2"/>
                        </a:rPr>
                        <a:t>  </a:t>
                      </a:r>
                      <a:r>
                        <a:rPr lang="en-GB" sz="1300" b="1" dirty="0" err="1">
                          <a:latin typeface="Century Gothic" pitchFamily="34" charset="0"/>
                        </a:rPr>
                        <a:t>Preuve</a:t>
                      </a:r>
                      <a:r>
                        <a:rPr lang="en-GB" sz="1300" b="1" dirty="0">
                          <a:latin typeface="Century Gothic" pitchFamily="34" charset="0"/>
                        </a:rPr>
                        <a:t> de</a:t>
                      </a:r>
                      <a:r>
                        <a:rPr lang="en-GB" sz="1300" b="1" baseline="0" dirty="0">
                          <a:latin typeface="Century Gothic" pitchFamily="34" charset="0"/>
                        </a:rPr>
                        <a:t> la </a:t>
                      </a:r>
                      <a:r>
                        <a:rPr lang="en-GB" sz="1300" b="1" baseline="0" dirty="0" err="1">
                          <a:latin typeface="Century Gothic" pitchFamily="34" charset="0"/>
                        </a:rPr>
                        <a:t>fiabilité</a:t>
                      </a:r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62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auteurs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chercheurs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qualifiés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513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Toute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mentionnée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été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publiée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revue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examinée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par les pairs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62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La recherché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récente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(&lt; 5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ans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513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chercheur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société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qui finance 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ne tire pas de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bénéfice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la source (avec du profit par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exemple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62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L’article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n’est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biaisé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faveur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d’une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opinion)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513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explication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scientifique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des conclusions y figure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98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appuyés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par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d’autres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62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basée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sur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quantité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importante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données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169" name="TextBox 46"/>
          <p:cNvSpPr txBox="1">
            <a:spLocks noChangeArrowheads="1"/>
          </p:cNvSpPr>
          <p:nvPr/>
        </p:nvSpPr>
        <p:spPr bwMode="auto">
          <a:xfrm>
            <a:off x="3932238" y="873125"/>
            <a:ext cx="5033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entury Gothic" pitchFamily="34" charset="0"/>
              </a:rPr>
              <a:t>Ajouter des croix si la source contient des preuves de sa fiabilité.</a:t>
            </a:r>
          </a:p>
        </p:txBody>
      </p:sp>
      <p:sp>
        <p:nvSpPr>
          <p:cNvPr id="4170" name="TextBox 6"/>
          <p:cNvSpPr txBox="1">
            <a:spLocks noChangeArrowheads="1"/>
          </p:cNvSpPr>
          <p:nvPr/>
        </p:nvSpPr>
        <p:spPr bwMode="auto">
          <a:xfrm>
            <a:off x="3886200" y="1154113"/>
            <a:ext cx="50784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>
                <a:latin typeface="Century Gothic" pitchFamily="34" charset="0"/>
              </a:rPr>
              <a:t>Ecrire le nom de la source en haut de chaque colonne.</a:t>
            </a:r>
          </a:p>
        </p:txBody>
      </p:sp>
      <p:sp>
        <p:nvSpPr>
          <p:cNvPr id="4171" name="TextBox 7"/>
          <p:cNvSpPr txBox="1">
            <a:spLocks noChangeArrowheads="1"/>
          </p:cNvSpPr>
          <p:nvPr/>
        </p:nvSpPr>
        <p:spPr bwMode="auto">
          <a:xfrm>
            <a:off x="107950" y="1143000"/>
            <a:ext cx="31686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GB" sz="1400">
                <a:latin typeface="Century Gothic" pitchFamily="34" charset="0"/>
              </a:rPr>
              <a:t>Compter le nombre de croix dans chaque colonne. Plus il y a de croix, plus la source est fiable.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2016-10-28T15:46:08Z</dcterms:created>
  <dcterms:modified xsi:type="dcterms:W3CDTF">2016-10-28T15:46:23Z</dcterms:modified>
</cp:coreProperties>
</file>