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6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2EA2A-A419-4620-B17A-6A0F2CCB8243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6EC23-75CD-44FF-83E0-7026EC5051E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937796-68A3-4A94-8E58-EDA4B21A295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E0D-5ACB-4227-A0A6-68D26D2C7BD5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321-3DCA-4E04-AEC0-EC68DDFC22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E0D-5ACB-4227-A0A6-68D26D2C7BD5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321-3DCA-4E04-AEC0-EC68DDFC22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E0D-5ACB-4227-A0A6-68D26D2C7BD5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321-3DCA-4E04-AEC0-EC68DDFC22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udent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engage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15888"/>
            <a:ext cx="1511300" cy="60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 userDrawn="1"/>
        </p:nvSpPr>
        <p:spPr>
          <a:xfrm rot="5400000">
            <a:off x="4394993" y="2129632"/>
            <a:ext cx="354013" cy="9144000"/>
          </a:xfrm>
          <a:prstGeom prst="rect">
            <a:avLst/>
          </a:prstGeom>
          <a:solidFill>
            <a:srgbClr val="0068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6"/>
          <p:cNvSpPr txBox="1"/>
          <p:nvPr userDrawn="1"/>
        </p:nvSpPr>
        <p:spPr>
          <a:xfrm>
            <a:off x="7056438" y="6524625"/>
            <a:ext cx="20875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>
                <a:solidFill>
                  <a:schemeClr val="bg1"/>
                </a:solidFill>
                <a:latin typeface="Century Gothic" pitchFamily="34" charset="0"/>
                <a:cs typeface="+mn-cs"/>
              </a:rPr>
              <a:t>Fiches </a:t>
            </a:r>
            <a:r>
              <a:rPr lang="en-GB" sz="1600" err="1">
                <a:solidFill>
                  <a:schemeClr val="bg1"/>
                </a:solidFill>
                <a:latin typeface="Century Gothic" pitchFamily="34" charset="0"/>
                <a:cs typeface="+mn-cs"/>
              </a:rPr>
              <a:t>apprenants</a:t>
            </a:r>
            <a:endParaRPr lang="en-GB" sz="1600">
              <a:solidFill>
                <a:schemeClr val="bg1"/>
              </a:solidFill>
              <a:latin typeface="Century Gothic" pitchFamily="34" charset="0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E0D-5ACB-4227-A0A6-68D26D2C7BD5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321-3DCA-4E04-AEC0-EC68DDFC22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E0D-5ACB-4227-A0A6-68D26D2C7BD5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321-3DCA-4E04-AEC0-EC68DDFC22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E0D-5ACB-4227-A0A6-68D26D2C7BD5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321-3DCA-4E04-AEC0-EC68DDFC22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E0D-5ACB-4227-A0A6-68D26D2C7BD5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321-3DCA-4E04-AEC0-EC68DDFC22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E0D-5ACB-4227-A0A6-68D26D2C7BD5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321-3DCA-4E04-AEC0-EC68DDFC22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E0D-5ACB-4227-A0A6-68D26D2C7BD5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321-3DCA-4E04-AEC0-EC68DDFC22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E0D-5ACB-4227-A0A6-68D26D2C7BD5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321-3DCA-4E04-AEC0-EC68DDFC22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FBE0D-5ACB-4227-A0A6-68D26D2C7BD5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E0321-3DCA-4E04-AEC0-EC68DDFC228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BE0D-5ACB-4227-A0A6-68D26D2C7BD5}" type="datetimeFigureOut">
              <a:rPr lang="fr-FR" smtClean="0"/>
              <a:t>28/10/2016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E0321-3DCA-4E04-AEC0-EC68DDFC228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324975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547664" y="4464496"/>
            <a:ext cx="1584176" cy="46166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Orchidée</a:t>
            </a:r>
            <a:endParaRPr lang="en-GB" sz="2400" b="1">
              <a:solidFill>
                <a:srgbClr val="00320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544" y="5256584"/>
            <a:ext cx="1080120" cy="46166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Arbre</a:t>
            </a:r>
            <a:endParaRPr lang="en-GB" sz="2400" b="1">
              <a:solidFill>
                <a:srgbClr val="00320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31979" y="5865750"/>
            <a:ext cx="1152128" cy="46166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6350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Algue</a:t>
            </a:r>
            <a:endParaRPr lang="en-GB" sz="2400" b="1">
              <a:solidFill>
                <a:srgbClr val="00320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8144" y="6021288"/>
            <a:ext cx="3275856" cy="46166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Larve</a:t>
            </a:r>
            <a:r>
              <a:rPr lang="en-GB" sz="2400" b="1">
                <a:solidFill>
                  <a:srgbClr val="003200"/>
                </a:solidFill>
                <a:latin typeface="Century Gothic" pitchFamily="34" charset="0"/>
                <a:cs typeface="+mn-cs"/>
              </a:rPr>
              <a:t> de </a:t>
            </a:r>
            <a:r>
              <a:rPr lang="en-GB" sz="24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moustique</a:t>
            </a:r>
            <a:endParaRPr lang="en-GB" sz="2400" b="1">
              <a:solidFill>
                <a:srgbClr val="00320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36512" y="2808312"/>
            <a:ext cx="1800200" cy="46166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Paresseux</a:t>
            </a:r>
            <a:endParaRPr lang="en-GB" sz="2400" b="1">
              <a:solidFill>
                <a:srgbClr val="00320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60032" y="1052736"/>
            <a:ext cx="151216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err="1">
                <a:solidFill>
                  <a:srgbClr val="006800"/>
                </a:solidFill>
                <a:latin typeface="Century Gothic" pitchFamily="34" charset="0"/>
                <a:cs typeface="+mn-cs"/>
              </a:rPr>
              <a:t>Chauve-souris</a:t>
            </a:r>
            <a:endParaRPr lang="en-GB" sz="2400" b="1">
              <a:solidFill>
                <a:srgbClr val="00680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763688" y="1944216"/>
            <a:ext cx="1512168" cy="101566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Moustique</a:t>
            </a:r>
            <a:r>
              <a:rPr lang="en-GB" sz="2000" b="1">
                <a:solidFill>
                  <a:srgbClr val="003200"/>
                </a:solidFill>
                <a:latin typeface="Century Gothic" pitchFamily="34" charset="0"/>
                <a:cs typeface="+mn-cs"/>
              </a:rPr>
              <a:t> </a:t>
            </a:r>
            <a:r>
              <a:rPr lang="en-GB" sz="20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adulte</a:t>
            </a:r>
            <a:endParaRPr lang="en-GB" sz="2000" b="1">
              <a:solidFill>
                <a:srgbClr val="003200"/>
              </a:solidFill>
              <a:latin typeface="Century Gothic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>
                <a:solidFill>
                  <a:srgbClr val="003200"/>
                </a:solidFill>
                <a:latin typeface="Century Gothic" pitchFamily="34" charset="0"/>
                <a:cs typeface="+mn-cs"/>
              </a:rPr>
              <a:t>(</a:t>
            </a:r>
            <a:r>
              <a:rPr lang="en-GB" sz="20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mâle</a:t>
            </a:r>
            <a:r>
              <a:rPr lang="en-GB" sz="2000" b="1">
                <a:solidFill>
                  <a:srgbClr val="003200"/>
                </a:solidFill>
                <a:latin typeface="Century Gothic" pitchFamily="34" charset="0"/>
                <a:cs typeface="+mn-cs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67944" y="1988840"/>
            <a:ext cx="1512168" cy="101566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Moustique</a:t>
            </a:r>
            <a:r>
              <a:rPr lang="en-GB" sz="2000" b="1">
                <a:solidFill>
                  <a:srgbClr val="003200"/>
                </a:solidFill>
                <a:latin typeface="Century Gothic" pitchFamily="34" charset="0"/>
                <a:cs typeface="+mn-cs"/>
              </a:rPr>
              <a:t> </a:t>
            </a:r>
            <a:r>
              <a:rPr lang="en-GB" sz="20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adulte</a:t>
            </a:r>
            <a:r>
              <a:rPr lang="en-GB" sz="2000" b="1">
                <a:solidFill>
                  <a:srgbClr val="003200"/>
                </a:solidFill>
                <a:latin typeface="Century Gothic" pitchFamily="34" charset="0"/>
                <a:cs typeface="+mn-cs"/>
              </a:rPr>
              <a:t> (</a:t>
            </a:r>
            <a:r>
              <a:rPr lang="en-GB" sz="20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femelle</a:t>
            </a:r>
            <a:r>
              <a:rPr lang="en-GB" sz="2000" b="1">
                <a:solidFill>
                  <a:srgbClr val="003200"/>
                </a:solidFill>
                <a:latin typeface="Century Gothic" pitchFamily="34" charset="0"/>
                <a:cs typeface="+mn-cs"/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68144" y="2996952"/>
            <a:ext cx="1440160" cy="46166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Humain</a:t>
            </a:r>
            <a:endParaRPr lang="en-GB" sz="2400" b="1">
              <a:solidFill>
                <a:srgbClr val="00320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652120" y="5229200"/>
            <a:ext cx="1835696" cy="46166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err="1">
                <a:solidFill>
                  <a:srgbClr val="003200"/>
                </a:solidFill>
                <a:latin typeface="Century Gothic" pitchFamily="34" charset="0"/>
                <a:cs typeface="+mn-cs"/>
              </a:rPr>
              <a:t>Grenouille</a:t>
            </a:r>
            <a:endParaRPr lang="en-GB" sz="2400" b="1">
              <a:solidFill>
                <a:srgbClr val="003200"/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08304" y="3327375"/>
            <a:ext cx="1763688" cy="46166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>
                <a:solidFill>
                  <a:srgbClr val="003200"/>
                </a:solidFill>
                <a:latin typeface="Century Gothic" pitchFamily="34" charset="0"/>
                <a:cs typeface="+mn-cs"/>
              </a:rPr>
              <a:t>Crocodile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7584" y="1152128"/>
            <a:ext cx="1296144" cy="461665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400" b="1" err="1">
                <a:latin typeface="Century Gothic" pitchFamily="34" charset="0"/>
                <a:cs typeface="+mn-cs"/>
              </a:rPr>
              <a:t>Aigle</a:t>
            </a:r>
            <a:endParaRPr lang="en-GB" sz="2400" b="1">
              <a:latin typeface="Century Gothic" pitchFamily="34" charset="0"/>
              <a:cs typeface="+mn-cs"/>
            </a:endParaRPr>
          </a:p>
        </p:txBody>
      </p:sp>
      <p:sp>
        <p:nvSpPr>
          <p:cNvPr id="17447" name="TextBox 27"/>
          <p:cNvSpPr txBox="1">
            <a:spLocks noChangeArrowheads="1"/>
          </p:cNvSpPr>
          <p:nvPr/>
        </p:nvSpPr>
        <p:spPr bwMode="auto">
          <a:xfrm>
            <a:off x="7896225" y="5180013"/>
            <a:ext cx="14049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400" b="1">
                <a:solidFill>
                  <a:srgbClr val="003200"/>
                </a:solidFill>
                <a:latin typeface="Century Gothic" pitchFamily="34" charset="0"/>
              </a:rPr>
              <a:t>Poisson-chat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524750" y="0"/>
            <a:ext cx="1584325" cy="641350"/>
            <a:chOff x="7524328" y="0"/>
            <a:chExt cx="1584970" cy="641606"/>
          </a:xfrm>
        </p:grpSpPr>
        <p:sp>
          <p:nvSpPr>
            <p:cNvPr id="17453" name="TextBox 68"/>
            <p:cNvSpPr txBox="1">
              <a:spLocks noChangeArrowheads="1"/>
            </p:cNvSpPr>
            <p:nvPr/>
          </p:nvSpPr>
          <p:spPr bwMode="auto">
            <a:xfrm>
              <a:off x="7524328" y="0"/>
              <a:ext cx="108091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en-GB" sz="1600" b="1">
                  <a:latin typeface="Century Gothic" pitchFamily="34" charset="0"/>
                </a:rPr>
                <a:t>Fiche 2a</a:t>
              </a:r>
            </a:p>
          </p:txBody>
        </p:sp>
        <p:pic>
          <p:nvPicPr>
            <p:cNvPr id="17454" name="Picture 69" descr="Student sheets.png"/>
            <p:cNvPicPr>
              <a:picLocks noChangeAspect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598815" y="44624"/>
              <a:ext cx="510483" cy="596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1" name="TextBox 70"/>
          <p:cNvSpPr txBox="1"/>
          <p:nvPr/>
        </p:nvSpPr>
        <p:spPr>
          <a:xfrm>
            <a:off x="3335338" y="381000"/>
            <a:ext cx="4056062" cy="506413"/>
          </a:xfrm>
          <a:prstGeom prst="rect">
            <a:avLst/>
          </a:prstGeom>
          <a:solidFill>
            <a:srgbClr val="FFFFFF"/>
          </a:solidFill>
        </p:spPr>
        <p:txBody>
          <a:bodyPr>
            <a:spAutoFit/>
          </a:bodyPr>
          <a:lstStyle/>
          <a:p>
            <a:pPr algn="ctr" fontAlgn="auto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+mn-cs"/>
              </a:rPr>
              <a:t>Chaîne</a:t>
            </a:r>
            <a:r>
              <a:rPr lang="en-GB" sz="3200" b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+mn-cs"/>
              </a:rPr>
              <a:t> </a:t>
            </a:r>
            <a:r>
              <a:rPr lang="en-GB" sz="3200" b="1" err="1">
                <a:solidFill>
                  <a:schemeClr val="tx1">
                    <a:lumMod val="95000"/>
                    <a:lumOff val="5000"/>
                  </a:schemeClr>
                </a:solidFill>
                <a:latin typeface="Century Gothic" pitchFamily="34" charset="0"/>
                <a:cs typeface="+mn-cs"/>
              </a:rPr>
              <a:t>alimentaire</a:t>
            </a:r>
            <a:endParaRPr lang="en-GB" sz="3200" b="1">
              <a:solidFill>
                <a:schemeClr val="tx1">
                  <a:lumMod val="95000"/>
                  <a:lumOff val="5000"/>
                </a:schemeClr>
              </a:solidFill>
              <a:latin typeface="Century Gothic" pitchFamily="34" charset="0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496" y="0"/>
            <a:ext cx="3312368" cy="1200329"/>
          </a:xfrm>
          <a:prstGeom prst="rect">
            <a:avLst/>
          </a:prstGeom>
          <a:noFill/>
          <a:effectLst>
            <a:softEdge rad="63500"/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>
                <a:latin typeface="+mn-lt"/>
                <a:cs typeface="+mn-cs"/>
              </a:rPr>
              <a:t>Utiliser les indices pour </a:t>
            </a:r>
            <a:r>
              <a:rPr lang="en-GB" b="1" err="1">
                <a:latin typeface="+mn-lt"/>
                <a:cs typeface="+mn-cs"/>
              </a:rPr>
              <a:t>ajouter</a:t>
            </a:r>
            <a:r>
              <a:rPr lang="en-GB" b="1">
                <a:latin typeface="+mn-lt"/>
                <a:cs typeface="+mn-cs"/>
              </a:rPr>
              <a:t> des </a:t>
            </a:r>
            <a:r>
              <a:rPr lang="en-GB" b="1" err="1">
                <a:latin typeface="+mn-lt"/>
                <a:cs typeface="+mn-cs"/>
              </a:rPr>
              <a:t>flèches</a:t>
            </a:r>
            <a:r>
              <a:rPr lang="en-GB" b="1">
                <a:latin typeface="+mn-lt"/>
                <a:cs typeface="+mn-cs"/>
              </a:rPr>
              <a:t> et </a:t>
            </a:r>
            <a:r>
              <a:rPr lang="en-GB" b="1" err="1">
                <a:latin typeface="+mn-lt"/>
                <a:cs typeface="+mn-cs"/>
              </a:rPr>
              <a:t>compléter</a:t>
            </a:r>
            <a:r>
              <a:rPr lang="en-GB" b="1">
                <a:latin typeface="+mn-lt"/>
                <a:cs typeface="+mn-cs"/>
              </a:rPr>
              <a:t> la </a:t>
            </a:r>
            <a:r>
              <a:rPr lang="en-GB" b="1" err="1">
                <a:latin typeface="+mn-lt"/>
                <a:cs typeface="+mn-cs"/>
              </a:rPr>
              <a:t>chaîne</a:t>
            </a:r>
            <a:r>
              <a:rPr lang="en-GB" b="1">
                <a:latin typeface="+mn-lt"/>
                <a:cs typeface="+mn-cs"/>
              </a:rPr>
              <a:t> </a:t>
            </a:r>
            <a:r>
              <a:rPr lang="en-GB" b="1" err="1">
                <a:latin typeface="+mn-lt"/>
                <a:cs typeface="+mn-cs"/>
              </a:rPr>
              <a:t>alimentaire</a:t>
            </a:r>
            <a:r>
              <a:rPr lang="en-GB" b="1">
                <a:latin typeface="+mn-lt"/>
                <a:cs typeface="+mn-cs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>
                <a:solidFill>
                  <a:srgbClr val="003200"/>
                </a:solidFill>
                <a:latin typeface="+mn-lt"/>
                <a:cs typeface="+mn-cs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Affichage à l'écran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Meriem Fresson</dc:creator>
  <cp:lastModifiedBy>Meriem Fresson</cp:lastModifiedBy>
  <cp:revision>1</cp:revision>
  <dcterms:created xsi:type="dcterms:W3CDTF">2016-10-28T15:26:02Z</dcterms:created>
  <dcterms:modified xsi:type="dcterms:W3CDTF">2016-10-28T15:26:16Z</dcterms:modified>
</cp:coreProperties>
</file>