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046A1-5988-4FE6-BD9D-A157B76DF552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EE6A6-D80F-4FA9-AB16-3519F24F91B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b="1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273325-348F-45AF-AFA9-74ED3D0F937B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4BD9-0170-4E0A-ABD8-9D23F7FD75AD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F4018-5A38-484E-A167-2B7B6837DFB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4BD9-0170-4E0A-ABD8-9D23F7FD75AD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F4018-5A38-484E-A167-2B7B6837DFB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4BD9-0170-4E0A-ABD8-9D23F7FD75AD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F4018-5A38-484E-A167-2B7B6837DFB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 userDrawn="1"/>
        </p:nvSpPr>
        <p:spPr>
          <a:xfrm rot="5400000">
            <a:off x="4394993" y="2129632"/>
            <a:ext cx="354013" cy="9144000"/>
          </a:xfrm>
          <a:prstGeom prst="rect">
            <a:avLst/>
          </a:prstGeom>
          <a:solidFill>
            <a:srgbClr val="0068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Box 7"/>
          <p:cNvSpPr txBox="1"/>
          <p:nvPr userDrawn="1"/>
        </p:nvSpPr>
        <p:spPr>
          <a:xfrm>
            <a:off x="7056438" y="6524625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>
                <a:solidFill>
                  <a:schemeClr val="bg1"/>
                </a:solidFill>
                <a:latin typeface="Century Gothic" pitchFamily="34" charset="0"/>
                <a:cs typeface="+mn-cs"/>
              </a:rPr>
              <a:t>Fiches </a:t>
            </a:r>
            <a:r>
              <a:rPr lang="en-GB" sz="1600" err="1">
                <a:solidFill>
                  <a:schemeClr val="bg1"/>
                </a:solidFill>
                <a:latin typeface="Century Gothic" pitchFamily="34" charset="0"/>
                <a:cs typeface="+mn-cs"/>
              </a:rPr>
              <a:t>apprenants</a:t>
            </a:r>
            <a:endParaRPr lang="en-GB" sz="1600">
              <a:solidFill>
                <a:schemeClr val="bg1"/>
              </a:solidFill>
              <a:latin typeface="Century Gothic" pitchFamily="34" charset="0"/>
              <a:cs typeface="+mn-cs"/>
            </a:endParaRPr>
          </a:p>
        </p:txBody>
      </p:sp>
      <p:cxnSp>
        <p:nvCxnSpPr>
          <p:cNvPr id="5" name="Straight Connector 8"/>
          <p:cNvCxnSpPr/>
          <p:nvPr userDrawn="1"/>
        </p:nvCxnSpPr>
        <p:spPr>
          <a:xfrm>
            <a:off x="4572000" y="0"/>
            <a:ext cx="0" cy="6597650"/>
          </a:xfrm>
          <a:prstGeom prst="line">
            <a:avLst/>
          </a:prstGeom>
          <a:ln w="63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5025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0"/>
          <p:cNvSpPr txBox="1"/>
          <p:nvPr userDrawn="1"/>
        </p:nvSpPr>
        <p:spPr>
          <a:xfrm>
            <a:off x="2484438" y="6524625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>
                <a:solidFill>
                  <a:schemeClr val="bg1"/>
                </a:solidFill>
                <a:latin typeface="Century Gothic" pitchFamily="34" charset="0"/>
                <a:cs typeface="+mn-cs"/>
              </a:rPr>
              <a:t>Fiches </a:t>
            </a:r>
            <a:r>
              <a:rPr lang="en-GB" sz="1600" err="1">
                <a:solidFill>
                  <a:schemeClr val="bg1"/>
                </a:solidFill>
                <a:latin typeface="Century Gothic" pitchFamily="34" charset="0"/>
                <a:cs typeface="+mn-cs"/>
              </a:rPr>
              <a:t>apprenants</a:t>
            </a:r>
            <a:endParaRPr lang="en-GB" sz="1600">
              <a:solidFill>
                <a:schemeClr val="bg1"/>
              </a:solidFill>
              <a:latin typeface="Century Gothic" pitchFamily="34" charset="0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4BD9-0170-4E0A-ABD8-9D23F7FD75AD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F4018-5A38-484E-A167-2B7B6837DFB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4BD9-0170-4E0A-ABD8-9D23F7FD75AD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F4018-5A38-484E-A167-2B7B6837DFB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4BD9-0170-4E0A-ABD8-9D23F7FD75AD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F4018-5A38-484E-A167-2B7B6837DFB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4BD9-0170-4E0A-ABD8-9D23F7FD75AD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F4018-5A38-484E-A167-2B7B6837DFB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4BD9-0170-4E0A-ABD8-9D23F7FD75AD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F4018-5A38-484E-A167-2B7B6837DFB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4BD9-0170-4E0A-ABD8-9D23F7FD75AD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F4018-5A38-484E-A167-2B7B6837DFB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4BD9-0170-4E0A-ABD8-9D23F7FD75AD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F4018-5A38-484E-A167-2B7B6837DFB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4BD9-0170-4E0A-ABD8-9D23F7FD75AD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F4018-5A38-484E-A167-2B7B6837DFB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14BD9-0170-4E0A-ABD8-9D23F7FD75AD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F4018-5A38-484E-A167-2B7B6837DFB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Box 70"/>
          <p:cNvSpPr txBox="1"/>
          <p:nvPr/>
        </p:nvSpPr>
        <p:spPr>
          <a:xfrm>
            <a:off x="127000" y="914400"/>
            <a:ext cx="42672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Indices sur la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chaîne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alimentaire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263" y="1341438"/>
            <a:ext cx="4321175" cy="5216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>
                <a:latin typeface="Century Gothic" pitchFamily="34" charset="0"/>
                <a:cs typeface="+mn-cs"/>
              </a:rPr>
              <a:t>Les </a:t>
            </a:r>
            <a:r>
              <a:rPr lang="en-GB" sz="1300" err="1">
                <a:latin typeface="Century Gothic" pitchFamily="34" charset="0"/>
                <a:cs typeface="+mn-cs"/>
              </a:rPr>
              <a:t>producteurs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dans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l’écosystème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sont</a:t>
            </a:r>
            <a:r>
              <a:rPr lang="en-GB" sz="1300">
                <a:latin typeface="Century Gothic" pitchFamily="34" charset="0"/>
                <a:cs typeface="+mn-cs"/>
              </a:rPr>
              <a:t> : </a:t>
            </a:r>
            <a:r>
              <a:rPr lang="en-GB" sz="1300" err="1">
                <a:latin typeface="Century Gothic" pitchFamily="34" charset="0"/>
                <a:cs typeface="+mn-cs"/>
              </a:rPr>
              <a:t>l’arbre</a:t>
            </a:r>
            <a:r>
              <a:rPr lang="en-GB" sz="1300">
                <a:latin typeface="Century Gothic" pitchFamily="34" charset="0"/>
                <a:cs typeface="+mn-cs"/>
              </a:rPr>
              <a:t>, les </a:t>
            </a:r>
            <a:r>
              <a:rPr lang="en-GB" sz="1300" err="1">
                <a:latin typeface="Century Gothic" pitchFamily="34" charset="0"/>
                <a:cs typeface="+mn-cs"/>
              </a:rPr>
              <a:t>algues</a:t>
            </a:r>
            <a:r>
              <a:rPr lang="en-GB" sz="1300">
                <a:latin typeface="Century Gothic" pitchFamily="34" charset="0"/>
                <a:cs typeface="+mn-cs"/>
              </a:rPr>
              <a:t> et </a:t>
            </a:r>
            <a:r>
              <a:rPr lang="en-GB" sz="1300" err="1">
                <a:latin typeface="Century Gothic" pitchFamily="34" charset="0"/>
                <a:cs typeface="+mn-cs"/>
              </a:rPr>
              <a:t>l’orchidée</a:t>
            </a:r>
            <a:r>
              <a:rPr lang="en-GB" sz="1300">
                <a:latin typeface="Century Gothic" pitchFamily="34" charset="0"/>
                <a:cs typeface="+mn-cs"/>
              </a:rPr>
              <a:t>.</a:t>
            </a: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 err="1">
                <a:latin typeface="Century Gothic" pitchFamily="34" charset="0"/>
                <a:cs typeface="+mn-cs"/>
              </a:rPr>
              <a:t>L’algue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est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mangée</a:t>
            </a:r>
            <a:r>
              <a:rPr lang="en-GB" sz="1300">
                <a:latin typeface="Century Gothic" pitchFamily="34" charset="0"/>
                <a:cs typeface="+mn-cs"/>
              </a:rPr>
              <a:t> par la </a:t>
            </a:r>
            <a:r>
              <a:rPr lang="en-GB" sz="1300" err="1">
                <a:latin typeface="Century Gothic" pitchFamily="34" charset="0"/>
                <a:cs typeface="+mn-cs"/>
              </a:rPr>
              <a:t>larve</a:t>
            </a:r>
            <a:r>
              <a:rPr lang="en-GB" sz="1300">
                <a:latin typeface="Century Gothic" pitchFamily="34" charset="0"/>
                <a:cs typeface="+mn-cs"/>
              </a:rPr>
              <a:t> de </a:t>
            </a:r>
            <a:r>
              <a:rPr lang="en-GB" sz="1300" err="1">
                <a:latin typeface="Century Gothic" pitchFamily="34" charset="0"/>
                <a:cs typeface="+mn-cs"/>
              </a:rPr>
              <a:t>moustique</a:t>
            </a:r>
            <a:r>
              <a:rPr lang="en-GB" sz="1300">
                <a:latin typeface="Century Gothic" pitchFamily="34" charset="0"/>
                <a:cs typeface="+mn-cs"/>
              </a:rPr>
              <a:t>, </a:t>
            </a:r>
            <a:r>
              <a:rPr lang="en-GB" sz="1300" err="1">
                <a:latin typeface="Century Gothic" pitchFamily="34" charset="0"/>
                <a:cs typeface="+mn-cs"/>
              </a:rPr>
              <a:t>d’où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émergera</a:t>
            </a:r>
            <a:r>
              <a:rPr lang="en-GB" sz="1300">
                <a:latin typeface="Century Gothic" pitchFamily="34" charset="0"/>
                <a:cs typeface="+mn-cs"/>
              </a:rPr>
              <a:t> le </a:t>
            </a:r>
            <a:r>
              <a:rPr lang="en-GB" sz="1300" err="1">
                <a:latin typeface="Century Gothic" pitchFamily="34" charset="0"/>
                <a:cs typeface="+mn-cs"/>
              </a:rPr>
              <a:t>moustique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adulte</a:t>
            </a:r>
            <a:r>
              <a:rPr lang="en-GB" sz="1300">
                <a:latin typeface="Century Gothic" pitchFamily="34" charset="0"/>
                <a:cs typeface="+mn-cs"/>
              </a:rPr>
              <a:t>.</a:t>
            </a: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>
                <a:latin typeface="Century Gothic" pitchFamily="34" charset="0"/>
                <a:cs typeface="+mn-cs"/>
              </a:rPr>
              <a:t>Les </a:t>
            </a:r>
            <a:r>
              <a:rPr lang="en-GB" sz="1300" err="1">
                <a:latin typeface="Century Gothic" pitchFamily="34" charset="0"/>
                <a:cs typeface="+mn-cs"/>
              </a:rPr>
              <a:t>paresseux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mangent</a:t>
            </a:r>
            <a:r>
              <a:rPr lang="en-GB" sz="1300">
                <a:latin typeface="Century Gothic" pitchFamily="34" charset="0"/>
                <a:cs typeface="+mn-cs"/>
              </a:rPr>
              <a:t> les </a:t>
            </a:r>
            <a:r>
              <a:rPr lang="en-GB" sz="1300" err="1">
                <a:latin typeface="Century Gothic" pitchFamily="34" charset="0"/>
                <a:cs typeface="+mn-cs"/>
              </a:rPr>
              <a:t>noix</a:t>
            </a:r>
            <a:r>
              <a:rPr lang="en-GB" sz="1300">
                <a:latin typeface="Century Gothic" pitchFamily="34" charset="0"/>
                <a:cs typeface="+mn-cs"/>
              </a:rPr>
              <a:t> et les fruits des </a:t>
            </a:r>
            <a:r>
              <a:rPr lang="en-GB" sz="1300" err="1">
                <a:latin typeface="Century Gothic" pitchFamily="34" charset="0"/>
                <a:cs typeface="+mn-cs"/>
              </a:rPr>
              <a:t>arbres</a:t>
            </a:r>
            <a:r>
              <a:rPr lang="en-GB" sz="1300">
                <a:latin typeface="Century Gothic" pitchFamily="34" charset="0"/>
                <a:cs typeface="+mn-cs"/>
              </a:rPr>
              <a:t>. Il </a:t>
            </a:r>
            <a:r>
              <a:rPr lang="en-GB" sz="1300" err="1">
                <a:latin typeface="Century Gothic" pitchFamily="34" charset="0"/>
                <a:cs typeface="+mn-cs"/>
              </a:rPr>
              <a:t>sont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mangés</a:t>
            </a:r>
            <a:r>
              <a:rPr lang="en-GB" sz="1300">
                <a:latin typeface="Century Gothic" pitchFamily="34" charset="0"/>
                <a:cs typeface="+mn-cs"/>
              </a:rPr>
              <a:t> par les </a:t>
            </a:r>
            <a:r>
              <a:rPr lang="en-GB" sz="1300" err="1">
                <a:latin typeface="Century Gothic" pitchFamily="34" charset="0"/>
                <a:cs typeface="+mn-cs"/>
              </a:rPr>
              <a:t>aigles</a:t>
            </a:r>
            <a:r>
              <a:rPr lang="en-GB" sz="1300">
                <a:latin typeface="Century Gothic" pitchFamily="34" charset="0"/>
                <a:cs typeface="+mn-cs"/>
              </a:rPr>
              <a:t>.</a:t>
            </a: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>
                <a:latin typeface="Century Gothic" pitchFamily="34" charset="0"/>
                <a:cs typeface="+mn-cs"/>
              </a:rPr>
              <a:t>Les </a:t>
            </a:r>
            <a:r>
              <a:rPr lang="en-GB" sz="1300" err="1">
                <a:latin typeface="Century Gothic" pitchFamily="34" charset="0"/>
                <a:cs typeface="+mn-cs"/>
              </a:rPr>
              <a:t>aigles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mangent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aussi</a:t>
            </a:r>
            <a:r>
              <a:rPr lang="en-GB" sz="1300">
                <a:latin typeface="Century Gothic" pitchFamily="34" charset="0"/>
                <a:cs typeface="+mn-cs"/>
              </a:rPr>
              <a:t> des </a:t>
            </a:r>
            <a:r>
              <a:rPr lang="en-GB" sz="1300" err="1">
                <a:latin typeface="Century Gothic" pitchFamily="34" charset="0"/>
                <a:cs typeface="+mn-cs"/>
              </a:rPr>
              <a:t>chauve-souris</a:t>
            </a:r>
            <a:endParaRPr lang="en-GB" sz="1300">
              <a:latin typeface="Century Gothic" pitchFamily="34" charset="0"/>
              <a:cs typeface="+mn-cs"/>
            </a:endParaRP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>
                <a:latin typeface="Century Gothic" pitchFamily="34" charset="0"/>
                <a:cs typeface="+mn-cs"/>
              </a:rPr>
              <a:t>Les </a:t>
            </a:r>
            <a:r>
              <a:rPr lang="en-GB" sz="1300" err="1">
                <a:latin typeface="Century Gothic" pitchFamily="34" charset="0"/>
                <a:cs typeface="+mn-cs"/>
              </a:rPr>
              <a:t>moustiques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adultes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mâles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pollinisent</a:t>
            </a:r>
            <a:r>
              <a:rPr lang="en-GB" sz="1300">
                <a:latin typeface="Century Gothic" pitchFamily="34" charset="0"/>
                <a:cs typeface="+mn-cs"/>
              </a:rPr>
              <a:t> les </a:t>
            </a:r>
            <a:r>
              <a:rPr lang="en-GB" sz="1300" err="1">
                <a:latin typeface="Century Gothic" pitchFamily="34" charset="0"/>
                <a:cs typeface="+mn-cs"/>
              </a:rPr>
              <a:t>orchidées</a:t>
            </a:r>
            <a:r>
              <a:rPr lang="en-GB" sz="1300">
                <a:latin typeface="Century Gothic" pitchFamily="34" charset="0"/>
                <a:cs typeface="+mn-cs"/>
              </a:rPr>
              <a:t> pendant </a:t>
            </a:r>
            <a:r>
              <a:rPr lang="en-GB" sz="1300" err="1">
                <a:latin typeface="Century Gothic" pitchFamily="34" charset="0"/>
                <a:cs typeface="+mn-cs"/>
              </a:rPr>
              <a:t>qu’ils</a:t>
            </a:r>
            <a:r>
              <a:rPr lang="en-GB" sz="1300">
                <a:latin typeface="Century Gothic" pitchFamily="34" charset="0"/>
                <a:cs typeface="+mn-cs"/>
              </a:rPr>
              <a:t> se </a:t>
            </a:r>
            <a:r>
              <a:rPr lang="en-GB" sz="1300" err="1">
                <a:latin typeface="Century Gothic" pitchFamily="34" charset="0"/>
                <a:cs typeface="+mn-cs"/>
              </a:rPr>
              <a:t>nourrissent</a:t>
            </a:r>
            <a:r>
              <a:rPr lang="en-GB" sz="1300">
                <a:latin typeface="Century Gothic" pitchFamily="34" charset="0"/>
                <a:cs typeface="+mn-cs"/>
              </a:rPr>
              <a:t> de son nectar.</a:t>
            </a: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>
                <a:latin typeface="Century Gothic" pitchFamily="34" charset="0"/>
                <a:cs typeface="+mn-cs"/>
              </a:rPr>
              <a:t>Les </a:t>
            </a:r>
            <a:r>
              <a:rPr lang="en-GB" sz="1300" err="1">
                <a:latin typeface="Century Gothic" pitchFamily="34" charset="0"/>
                <a:cs typeface="+mn-cs"/>
              </a:rPr>
              <a:t>moustiques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femelles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adultes</a:t>
            </a:r>
            <a:r>
              <a:rPr lang="en-GB" sz="1300">
                <a:latin typeface="Century Gothic" pitchFamily="34" charset="0"/>
                <a:cs typeface="+mn-cs"/>
              </a:rPr>
              <a:t> se </a:t>
            </a:r>
            <a:r>
              <a:rPr lang="en-GB" sz="1300" err="1">
                <a:latin typeface="Century Gothic" pitchFamily="34" charset="0"/>
                <a:cs typeface="+mn-cs"/>
              </a:rPr>
              <a:t>nourissent</a:t>
            </a:r>
            <a:r>
              <a:rPr lang="en-GB" sz="1300">
                <a:latin typeface="Century Gothic" pitchFamily="34" charset="0"/>
                <a:cs typeface="+mn-cs"/>
              </a:rPr>
              <a:t> du sang des </a:t>
            </a:r>
            <a:r>
              <a:rPr lang="en-GB" sz="1300" err="1">
                <a:latin typeface="Century Gothic" pitchFamily="34" charset="0"/>
                <a:cs typeface="+mn-cs"/>
              </a:rPr>
              <a:t>paresseux</a:t>
            </a:r>
            <a:r>
              <a:rPr lang="en-GB" sz="1300">
                <a:latin typeface="Century Gothic" pitchFamily="34" charset="0"/>
                <a:cs typeface="+mn-cs"/>
              </a:rPr>
              <a:t> et des </a:t>
            </a:r>
            <a:r>
              <a:rPr lang="en-GB" sz="1300" err="1">
                <a:latin typeface="Century Gothic" pitchFamily="34" charset="0"/>
                <a:cs typeface="+mn-cs"/>
              </a:rPr>
              <a:t>humains</a:t>
            </a:r>
            <a:r>
              <a:rPr lang="en-GB" sz="1300">
                <a:latin typeface="Century Gothic" pitchFamily="34" charset="0"/>
                <a:cs typeface="+mn-cs"/>
              </a:rPr>
              <a:t>. </a:t>
            </a: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 err="1">
                <a:latin typeface="Century Gothic" pitchFamily="34" charset="0"/>
                <a:cs typeface="+mn-cs"/>
              </a:rPr>
              <a:t>Deux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animaux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chassent</a:t>
            </a:r>
            <a:r>
              <a:rPr lang="en-GB" sz="1300">
                <a:latin typeface="Century Gothic" pitchFamily="34" charset="0"/>
                <a:cs typeface="+mn-cs"/>
              </a:rPr>
              <a:t> les </a:t>
            </a:r>
            <a:r>
              <a:rPr lang="en-GB" sz="1300" err="1">
                <a:latin typeface="Century Gothic" pitchFamily="34" charset="0"/>
                <a:cs typeface="+mn-cs"/>
              </a:rPr>
              <a:t>moustiques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mâles</a:t>
            </a:r>
            <a:r>
              <a:rPr lang="en-GB" sz="1300">
                <a:latin typeface="Century Gothic" pitchFamily="34" charset="0"/>
                <a:cs typeface="+mn-cs"/>
              </a:rPr>
              <a:t> et </a:t>
            </a:r>
            <a:r>
              <a:rPr lang="en-GB" sz="1300" err="1">
                <a:latin typeface="Century Gothic" pitchFamily="34" charset="0"/>
                <a:cs typeface="+mn-cs"/>
              </a:rPr>
              <a:t>femelles</a:t>
            </a:r>
            <a:r>
              <a:rPr lang="en-GB" sz="1300">
                <a:latin typeface="Century Gothic" pitchFamily="34" charset="0"/>
                <a:cs typeface="+mn-cs"/>
              </a:rPr>
              <a:t> : les </a:t>
            </a:r>
            <a:r>
              <a:rPr lang="en-GB" sz="1300" err="1">
                <a:latin typeface="Century Gothic" pitchFamily="34" charset="0"/>
                <a:cs typeface="+mn-cs"/>
              </a:rPr>
              <a:t>chauve-souris</a:t>
            </a:r>
            <a:r>
              <a:rPr lang="en-GB" sz="1300">
                <a:latin typeface="Century Gothic" pitchFamily="34" charset="0"/>
                <a:cs typeface="+mn-cs"/>
              </a:rPr>
              <a:t> et les </a:t>
            </a:r>
            <a:r>
              <a:rPr lang="en-GB" sz="1300" err="1">
                <a:latin typeface="Century Gothic" pitchFamily="34" charset="0"/>
                <a:cs typeface="+mn-cs"/>
              </a:rPr>
              <a:t>grenouilles</a:t>
            </a:r>
            <a:r>
              <a:rPr lang="en-GB" sz="1300">
                <a:latin typeface="Century Gothic" pitchFamily="34" charset="0"/>
                <a:cs typeface="+mn-cs"/>
              </a:rPr>
              <a:t>.</a:t>
            </a: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>
                <a:latin typeface="Century Gothic" pitchFamily="34" charset="0"/>
                <a:cs typeface="+mn-cs"/>
              </a:rPr>
              <a:t>Les </a:t>
            </a:r>
            <a:r>
              <a:rPr lang="en-GB" sz="1300" err="1">
                <a:latin typeface="Century Gothic" pitchFamily="34" charset="0"/>
                <a:cs typeface="+mn-cs"/>
              </a:rPr>
              <a:t>grenouilles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mangent</a:t>
            </a:r>
            <a:r>
              <a:rPr lang="en-GB" sz="1300">
                <a:latin typeface="Century Gothic" pitchFamily="34" charset="0"/>
                <a:cs typeface="+mn-cs"/>
              </a:rPr>
              <a:t> les </a:t>
            </a:r>
            <a:r>
              <a:rPr lang="en-GB" sz="1300" err="1">
                <a:latin typeface="Century Gothic" pitchFamily="34" charset="0"/>
                <a:cs typeface="+mn-cs"/>
              </a:rPr>
              <a:t>larves</a:t>
            </a:r>
            <a:r>
              <a:rPr lang="en-GB" sz="1300">
                <a:latin typeface="Century Gothic" pitchFamily="34" charset="0"/>
                <a:cs typeface="+mn-cs"/>
              </a:rPr>
              <a:t> de </a:t>
            </a:r>
            <a:r>
              <a:rPr lang="en-GB" sz="1300" err="1">
                <a:latin typeface="Century Gothic" pitchFamily="34" charset="0"/>
                <a:cs typeface="+mn-cs"/>
              </a:rPr>
              <a:t>moustiques</a:t>
            </a:r>
            <a:r>
              <a:rPr lang="en-GB" sz="1300">
                <a:latin typeface="Century Gothic" pitchFamily="34" charset="0"/>
                <a:cs typeface="+mn-cs"/>
              </a:rPr>
              <a:t>. Les crocodiles mangent des grenouilles.</a:t>
            </a:r>
            <a:endParaRPr lang="en-GB" sz="1300">
              <a:latin typeface="Century Gothic" pitchFamily="34" charset="0"/>
              <a:cs typeface="+mn-cs"/>
            </a:endParaRP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>
                <a:latin typeface="Century Gothic" pitchFamily="34" charset="0"/>
                <a:cs typeface="+mn-cs"/>
              </a:rPr>
              <a:t>Le </a:t>
            </a:r>
            <a:r>
              <a:rPr lang="en-GB" sz="1300" err="1">
                <a:latin typeface="Century Gothic" pitchFamily="34" charset="0"/>
                <a:cs typeface="+mn-cs"/>
              </a:rPr>
              <a:t>poisson</a:t>
            </a:r>
            <a:r>
              <a:rPr lang="en-GB" sz="1300">
                <a:latin typeface="Century Gothic" pitchFamily="34" charset="0"/>
                <a:cs typeface="+mn-cs"/>
              </a:rPr>
              <a:t>-chat mange </a:t>
            </a:r>
            <a:r>
              <a:rPr lang="en-GB" sz="1300" err="1">
                <a:latin typeface="Century Gothic" pitchFamily="34" charset="0"/>
                <a:cs typeface="+mn-cs"/>
              </a:rPr>
              <a:t>aussi</a:t>
            </a:r>
            <a:r>
              <a:rPr lang="en-GB" sz="1300">
                <a:latin typeface="Century Gothic" pitchFamily="34" charset="0"/>
                <a:cs typeface="+mn-cs"/>
              </a:rPr>
              <a:t> des </a:t>
            </a:r>
            <a:r>
              <a:rPr lang="en-GB" sz="1300" err="1">
                <a:latin typeface="Century Gothic" pitchFamily="34" charset="0"/>
                <a:cs typeface="+mn-cs"/>
              </a:rPr>
              <a:t>larves</a:t>
            </a:r>
            <a:r>
              <a:rPr lang="en-GB" sz="1300">
                <a:latin typeface="Century Gothic" pitchFamily="34" charset="0"/>
                <a:cs typeface="+mn-cs"/>
              </a:rPr>
              <a:t> de </a:t>
            </a:r>
            <a:r>
              <a:rPr lang="en-GB" sz="1300" err="1">
                <a:latin typeface="Century Gothic" pitchFamily="34" charset="0"/>
                <a:cs typeface="+mn-cs"/>
              </a:rPr>
              <a:t>moustiques</a:t>
            </a:r>
            <a:r>
              <a:rPr lang="en-GB" sz="1300">
                <a:latin typeface="Century Gothic" pitchFamily="34" charset="0"/>
                <a:cs typeface="+mn-cs"/>
              </a:rPr>
              <a:t>. Les </a:t>
            </a:r>
            <a:r>
              <a:rPr lang="en-GB" sz="1300" err="1">
                <a:latin typeface="Century Gothic" pitchFamily="34" charset="0"/>
                <a:cs typeface="+mn-cs"/>
              </a:rPr>
              <a:t>humains</a:t>
            </a:r>
            <a:r>
              <a:rPr lang="en-GB" sz="1300">
                <a:latin typeface="Century Gothic" pitchFamily="34" charset="0"/>
                <a:cs typeface="+mn-cs"/>
              </a:rPr>
              <a:t> et les crocodiles </a:t>
            </a:r>
            <a:r>
              <a:rPr lang="en-GB" sz="1300" err="1">
                <a:latin typeface="Century Gothic" pitchFamily="34" charset="0"/>
                <a:cs typeface="+mn-cs"/>
              </a:rPr>
              <a:t>sont</a:t>
            </a:r>
            <a:r>
              <a:rPr lang="en-GB" sz="1300">
                <a:latin typeface="Century Gothic" pitchFamily="34" charset="0"/>
                <a:cs typeface="+mn-cs"/>
              </a:rPr>
              <a:t> des </a:t>
            </a:r>
            <a:r>
              <a:rPr lang="en-GB" sz="1300" err="1">
                <a:latin typeface="Century Gothic" pitchFamily="34" charset="0"/>
                <a:cs typeface="+mn-cs"/>
              </a:rPr>
              <a:t>prédateurs</a:t>
            </a:r>
            <a:r>
              <a:rPr lang="en-GB" sz="1300">
                <a:latin typeface="Century Gothic" pitchFamily="34" charset="0"/>
                <a:cs typeface="+mn-cs"/>
              </a:rPr>
              <a:t> du </a:t>
            </a:r>
            <a:r>
              <a:rPr lang="en-GB" sz="1300" err="1">
                <a:latin typeface="Century Gothic" pitchFamily="34" charset="0"/>
                <a:cs typeface="+mn-cs"/>
              </a:rPr>
              <a:t>poisson</a:t>
            </a:r>
            <a:r>
              <a:rPr lang="en-GB" sz="1300">
                <a:latin typeface="Century Gothic" pitchFamily="34" charset="0"/>
                <a:cs typeface="+mn-cs"/>
              </a:rPr>
              <a:t>-chat</a:t>
            </a: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>
                <a:latin typeface="Century Gothic" pitchFamily="34" charset="0"/>
                <a:cs typeface="+mn-cs"/>
              </a:rPr>
              <a:t>Les </a:t>
            </a:r>
            <a:r>
              <a:rPr lang="en-GB" sz="1300" err="1">
                <a:latin typeface="Century Gothic" pitchFamily="34" charset="0"/>
                <a:cs typeface="+mn-cs"/>
              </a:rPr>
              <a:t>humains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mangent</a:t>
            </a:r>
            <a:r>
              <a:rPr lang="en-GB" sz="1300">
                <a:latin typeface="Century Gothic" pitchFamily="34" charset="0"/>
                <a:cs typeface="+mn-cs"/>
              </a:rPr>
              <a:t> </a:t>
            </a:r>
            <a:r>
              <a:rPr lang="en-GB" sz="1300" err="1">
                <a:latin typeface="Century Gothic" pitchFamily="34" charset="0"/>
                <a:cs typeface="+mn-cs"/>
              </a:rPr>
              <a:t>aussi</a:t>
            </a:r>
            <a:r>
              <a:rPr lang="en-GB" sz="1300">
                <a:latin typeface="Century Gothic" pitchFamily="34" charset="0"/>
                <a:cs typeface="+mn-cs"/>
              </a:rPr>
              <a:t> les fruits des </a:t>
            </a:r>
            <a:r>
              <a:rPr lang="en-GB" sz="1300" err="1">
                <a:latin typeface="Century Gothic" pitchFamily="34" charset="0"/>
                <a:cs typeface="+mn-cs"/>
              </a:rPr>
              <a:t>arbres</a:t>
            </a:r>
            <a:r>
              <a:rPr lang="en-GB" sz="1300">
                <a:latin typeface="Century Gothic" pitchFamily="34" charset="0"/>
                <a:cs typeface="+mn-cs"/>
              </a:rPr>
              <a:t>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059113" y="50800"/>
            <a:ext cx="1441450" cy="641350"/>
            <a:chOff x="7669138" y="0"/>
            <a:chExt cx="1440160" cy="641606"/>
          </a:xfrm>
        </p:grpSpPr>
        <p:sp>
          <p:nvSpPr>
            <p:cNvPr id="16397" name="TextBox 9"/>
            <p:cNvSpPr txBox="1">
              <a:spLocks noChangeArrowheads="1"/>
            </p:cNvSpPr>
            <p:nvPr/>
          </p:nvSpPr>
          <p:spPr bwMode="auto">
            <a:xfrm>
              <a:off x="7669138" y="0"/>
              <a:ext cx="9361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GB" sz="1600">
                  <a:latin typeface="Century Gothic" pitchFamily="34" charset="0"/>
                </a:rPr>
                <a:t>Fiche 1</a:t>
              </a:r>
            </a:p>
          </p:txBody>
        </p:sp>
        <p:pic>
          <p:nvPicPr>
            <p:cNvPr id="16398" name="Picture 10" descr="Student sheets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98815" y="44624"/>
              <a:ext cx="510483" cy="59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5" name="Straight Connector 14"/>
          <p:cNvCxnSpPr/>
          <p:nvPr/>
        </p:nvCxnSpPr>
        <p:spPr>
          <a:xfrm>
            <a:off x="4572000" y="0"/>
            <a:ext cx="0" cy="6669088"/>
          </a:xfrm>
          <a:prstGeom prst="line">
            <a:avLst/>
          </a:prstGeom>
          <a:ln>
            <a:solidFill>
              <a:srgbClr val="006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90" name="Picture 15" descr="mossie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475" y="4724400"/>
            <a:ext cx="11938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4648200" y="914400"/>
            <a:ext cx="43434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Indices sur la </a:t>
            </a:r>
            <a:r>
              <a:rPr lang="en-GB" sz="200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chaîne</a:t>
            </a:r>
            <a:r>
              <a:rPr lang="en-GB" sz="200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200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alimentaire</a:t>
            </a:r>
            <a:endParaRPr lang="en-GB" sz="2000">
              <a:solidFill>
                <a:schemeClr val="accent6">
                  <a:lumMod val="75000"/>
                </a:schemeClr>
              </a:solidFill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9788" y="1341438"/>
            <a:ext cx="4321175" cy="5216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 dirty="0">
                <a:latin typeface="Century Gothic" pitchFamily="34" charset="0"/>
                <a:cs typeface="+mn-cs"/>
              </a:rPr>
              <a:t>Les </a:t>
            </a:r>
            <a:r>
              <a:rPr lang="en-GB" sz="1300" dirty="0" err="1">
                <a:latin typeface="Century Gothic" pitchFamily="34" charset="0"/>
                <a:cs typeface="+mn-cs"/>
              </a:rPr>
              <a:t>producteurs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dans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l’écosystème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sont</a:t>
            </a:r>
            <a:r>
              <a:rPr lang="en-GB" sz="1300" dirty="0">
                <a:latin typeface="Century Gothic" pitchFamily="34" charset="0"/>
                <a:cs typeface="+mn-cs"/>
              </a:rPr>
              <a:t> : </a:t>
            </a:r>
            <a:r>
              <a:rPr lang="en-GB" sz="1300" dirty="0" err="1">
                <a:latin typeface="Century Gothic" pitchFamily="34" charset="0"/>
                <a:cs typeface="+mn-cs"/>
              </a:rPr>
              <a:t>l’arbre</a:t>
            </a:r>
            <a:r>
              <a:rPr lang="en-GB" sz="1300" dirty="0">
                <a:latin typeface="Century Gothic" pitchFamily="34" charset="0"/>
                <a:cs typeface="+mn-cs"/>
              </a:rPr>
              <a:t>, les </a:t>
            </a:r>
            <a:r>
              <a:rPr lang="en-GB" sz="1300" dirty="0" err="1">
                <a:latin typeface="Century Gothic" pitchFamily="34" charset="0"/>
                <a:cs typeface="+mn-cs"/>
              </a:rPr>
              <a:t>algues</a:t>
            </a:r>
            <a:r>
              <a:rPr lang="en-GB" sz="1300" dirty="0">
                <a:latin typeface="Century Gothic" pitchFamily="34" charset="0"/>
                <a:cs typeface="+mn-cs"/>
              </a:rPr>
              <a:t> et </a:t>
            </a:r>
            <a:r>
              <a:rPr lang="en-GB" sz="1300" dirty="0" err="1">
                <a:latin typeface="Century Gothic" pitchFamily="34" charset="0"/>
                <a:cs typeface="+mn-cs"/>
              </a:rPr>
              <a:t>l’orchidée</a:t>
            </a:r>
            <a:r>
              <a:rPr lang="en-GB" sz="1300" dirty="0">
                <a:latin typeface="Century Gothic" pitchFamily="34" charset="0"/>
                <a:cs typeface="+mn-cs"/>
              </a:rPr>
              <a:t>.</a:t>
            </a: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 dirty="0" err="1">
                <a:latin typeface="Century Gothic" pitchFamily="34" charset="0"/>
                <a:cs typeface="+mn-cs"/>
              </a:rPr>
              <a:t>L’algue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est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mangée</a:t>
            </a:r>
            <a:r>
              <a:rPr lang="en-GB" sz="1300" dirty="0">
                <a:latin typeface="Century Gothic" pitchFamily="34" charset="0"/>
                <a:cs typeface="+mn-cs"/>
              </a:rPr>
              <a:t> par la </a:t>
            </a:r>
            <a:r>
              <a:rPr lang="en-GB" sz="1300" dirty="0" err="1">
                <a:latin typeface="Century Gothic" pitchFamily="34" charset="0"/>
                <a:cs typeface="+mn-cs"/>
              </a:rPr>
              <a:t>larve</a:t>
            </a:r>
            <a:r>
              <a:rPr lang="en-GB" sz="1300" dirty="0">
                <a:latin typeface="Century Gothic" pitchFamily="34" charset="0"/>
                <a:cs typeface="+mn-cs"/>
              </a:rPr>
              <a:t> de </a:t>
            </a:r>
            <a:r>
              <a:rPr lang="en-GB" sz="1300" dirty="0" err="1">
                <a:latin typeface="Century Gothic" pitchFamily="34" charset="0"/>
                <a:cs typeface="+mn-cs"/>
              </a:rPr>
              <a:t>moustique</a:t>
            </a:r>
            <a:r>
              <a:rPr lang="en-GB" sz="1300" dirty="0">
                <a:latin typeface="Century Gothic" pitchFamily="34" charset="0"/>
                <a:cs typeface="+mn-cs"/>
              </a:rPr>
              <a:t>, </a:t>
            </a:r>
            <a:r>
              <a:rPr lang="en-GB" sz="1300" dirty="0" err="1">
                <a:latin typeface="Century Gothic" pitchFamily="34" charset="0"/>
                <a:cs typeface="+mn-cs"/>
              </a:rPr>
              <a:t>d’où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émergera</a:t>
            </a:r>
            <a:r>
              <a:rPr lang="en-GB" sz="1300" dirty="0">
                <a:latin typeface="Century Gothic" pitchFamily="34" charset="0"/>
                <a:cs typeface="+mn-cs"/>
              </a:rPr>
              <a:t> le </a:t>
            </a:r>
            <a:r>
              <a:rPr lang="en-GB" sz="1300" dirty="0" err="1">
                <a:latin typeface="Century Gothic" pitchFamily="34" charset="0"/>
                <a:cs typeface="+mn-cs"/>
              </a:rPr>
              <a:t>moustique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adulte</a:t>
            </a:r>
            <a:r>
              <a:rPr lang="en-GB" sz="1300" dirty="0">
                <a:latin typeface="Century Gothic" pitchFamily="34" charset="0"/>
                <a:cs typeface="+mn-cs"/>
              </a:rPr>
              <a:t>.</a:t>
            </a: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 dirty="0">
                <a:latin typeface="Century Gothic" pitchFamily="34" charset="0"/>
                <a:cs typeface="+mn-cs"/>
              </a:rPr>
              <a:t>Les </a:t>
            </a:r>
            <a:r>
              <a:rPr lang="en-GB" sz="1300" dirty="0" err="1">
                <a:latin typeface="Century Gothic" pitchFamily="34" charset="0"/>
                <a:cs typeface="+mn-cs"/>
              </a:rPr>
              <a:t>paresseux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mangent</a:t>
            </a:r>
            <a:r>
              <a:rPr lang="en-GB" sz="1300" dirty="0">
                <a:latin typeface="Century Gothic" pitchFamily="34" charset="0"/>
                <a:cs typeface="+mn-cs"/>
              </a:rPr>
              <a:t> les </a:t>
            </a:r>
            <a:r>
              <a:rPr lang="en-GB" sz="1300" dirty="0" err="1">
                <a:latin typeface="Century Gothic" pitchFamily="34" charset="0"/>
                <a:cs typeface="+mn-cs"/>
              </a:rPr>
              <a:t>noix</a:t>
            </a:r>
            <a:r>
              <a:rPr lang="en-GB" sz="1300" dirty="0">
                <a:latin typeface="Century Gothic" pitchFamily="34" charset="0"/>
                <a:cs typeface="+mn-cs"/>
              </a:rPr>
              <a:t> et les fruits des </a:t>
            </a:r>
            <a:r>
              <a:rPr lang="en-GB" sz="1300" dirty="0" err="1">
                <a:latin typeface="Century Gothic" pitchFamily="34" charset="0"/>
                <a:cs typeface="+mn-cs"/>
              </a:rPr>
              <a:t>arbres</a:t>
            </a:r>
            <a:r>
              <a:rPr lang="en-GB" sz="1300" dirty="0">
                <a:latin typeface="Century Gothic" pitchFamily="34" charset="0"/>
                <a:cs typeface="+mn-cs"/>
              </a:rPr>
              <a:t>. Il </a:t>
            </a:r>
            <a:r>
              <a:rPr lang="en-GB" sz="1300" dirty="0" err="1">
                <a:latin typeface="Century Gothic" pitchFamily="34" charset="0"/>
                <a:cs typeface="+mn-cs"/>
              </a:rPr>
              <a:t>sont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mangés</a:t>
            </a:r>
            <a:r>
              <a:rPr lang="en-GB" sz="1300" dirty="0">
                <a:latin typeface="Century Gothic" pitchFamily="34" charset="0"/>
                <a:cs typeface="+mn-cs"/>
              </a:rPr>
              <a:t> par les </a:t>
            </a:r>
            <a:r>
              <a:rPr lang="en-GB" sz="1300" dirty="0" err="1">
                <a:latin typeface="Century Gothic" pitchFamily="34" charset="0"/>
                <a:cs typeface="+mn-cs"/>
              </a:rPr>
              <a:t>aigles</a:t>
            </a:r>
            <a:r>
              <a:rPr lang="en-GB" sz="1300" dirty="0">
                <a:latin typeface="Century Gothic" pitchFamily="34" charset="0"/>
                <a:cs typeface="+mn-cs"/>
              </a:rPr>
              <a:t>.</a:t>
            </a: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 dirty="0">
                <a:latin typeface="Century Gothic" pitchFamily="34" charset="0"/>
                <a:cs typeface="+mn-cs"/>
              </a:rPr>
              <a:t>Les </a:t>
            </a:r>
            <a:r>
              <a:rPr lang="en-GB" sz="1300" dirty="0" err="1">
                <a:latin typeface="Century Gothic" pitchFamily="34" charset="0"/>
                <a:cs typeface="+mn-cs"/>
              </a:rPr>
              <a:t>aigles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mangent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aussi</a:t>
            </a:r>
            <a:r>
              <a:rPr lang="en-GB" sz="1300" dirty="0">
                <a:latin typeface="Century Gothic" pitchFamily="34" charset="0"/>
                <a:cs typeface="+mn-cs"/>
              </a:rPr>
              <a:t> des </a:t>
            </a:r>
            <a:r>
              <a:rPr lang="en-GB" sz="1300" dirty="0" err="1">
                <a:latin typeface="Century Gothic" pitchFamily="34" charset="0"/>
                <a:cs typeface="+mn-cs"/>
              </a:rPr>
              <a:t>chauve-souris</a:t>
            </a:r>
            <a:endParaRPr lang="en-GB" sz="1300" dirty="0">
              <a:latin typeface="Century Gothic" pitchFamily="34" charset="0"/>
              <a:cs typeface="+mn-cs"/>
            </a:endParaRP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 dirty="0">
                <a:latin typeface="Century Gothic" pitchFamily="34" charset="0"/>
                <a:cs typeface="+mn-cs"/>
              </a:rPr>
              <a:t>Les </a:t>
            </a:r>
            <a:r>
              <a:rPr lang="en-GB" sz="1300" dirty="0" err="1">
                <a:latin typeface="Century Gothic" pitchFamily="34" charset="0"/>
                <a:cs typeface="+mn-cs"/>
              </a:rPr>
              <a:t>moustiques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adultes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mâles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pollinisent</a:t>
            </a:r>
            <a:r>
              <a:rPr lang="en-GB" sz="1300" dirty="0">
                <a:latin typeface="Century Gothic" pitchFamily="34" charset="0"/>
                <a:cs typeface="+mn-cs"/>
              </a:rPr>
              <a:t> les </a:t>
            </a:r>
            <a:r>
              <a:rPr lang="en-GB" sz="1300" dirty="0" err="1">
                <a:latin typeface="Century Gothic" pitchFamily="34" charset="0"/>
                <a:cs typeface="+mn-cs"/>
              </a:rPr>
              <a:t>orchidées</a:t>
            </a:r>
            <a:r>
              <a:rPr lang="en-GB" sz="1300" dirty="0">
                <a:latin typeface="Century Gothic" pitchFamily="34" charset="0"/>
                <a:cs typeface="+mn-cs"/>
              </a:rPr>
              <a:t> pendant </a:t>
            </a:r>
            <a:r>
              <a:rPr lang="en-GB" sz="1300" dirty="0" err="1">
                <a:latin typeface="Century Gothic" pitchFamily="34" charset="0"/>
                <a:cs typeface="+mn-cs"/>
              </a:rPr>
              <a:t>qu’ils</a:t>
            </a:r>
            <a:r>
              <a:rPr lang="en-GB" sz="1300" dirty="0">
                <a:latin typeface="Century Gothic" pitchFamily="34" charset="0"/>
                <a:cs typeface="+mn-cs"/>
              </a:rPr>
              <a:t> se </a:t>
            </a:r>
            <a:r>
              <a:rPr lang="en-GB" sz="1300" dirty="0" err="1">
                <a:latin typeface="Century Gothic" pitchFamily="34" charset="0"/>
                <a:cs typeface="+mn-cs"/>
              </a:rPr>
              <a:t>nourrissent</a:t>
            </a:r>
            <a:r>
              <a:rPr lang="en-GB" sz="1300" dirty="0">
                <a:latin typeface="Century Gothic" pitchFamily="34" charset="0"/>
                <a:cs typeface="+mn-cs"/>
              </a:rPr>
              <a:t> de son nectar.</a:t>
            </a: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 dirty="0">
                <a:latin typeface="Century Gothic" pitchFamily="34" charset="0"/>
                <a:cs typeface="+mn-cs"/>
              </a:rPr>
              <a:t>Les </a:t>
            </a:r>
            <a:r>
              <a:rPr lang="en-GB" sz="1300" dirty="0" err="1">
                <a:latin typeface="Century Gothic" pitchFamily="34" charset="0"/>
                <a:cs typeface="+mn-cs"/>
              </a:rPr>
              <a:t>moustiques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femelles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adultes</a:t>
            </a:r>
            <a:r>
              <a:rPr lang="en-GB" sz="1300" dirty="0">
                <a:latin typeface="Century Gothic" pitchFamily="34" charset="0"/>
                <a:cs typeface="+mn-cs"/>
              </a:rPr>
              <a:t> se </a:t>
            </a:r>
            <a:r>
              <a:rPr lang="en-GB" sz="1300" dirty="0" err="1">
                <a:latin typeface="Century Gothic" pitchFamily="34" charset="0"/>
                <a:cs typeface="+mn-cs"/>
              </a:rPr>
              <a:t>nourissent</a:t>
            </a:r>
            <a:r>
              <a:rPr lang="en-GB" sz="1300" dirty="0">
                <a:latin typeface="Century Gothic" pitchFamily="34" charset="0"/>
                <a:cs typeface="+mn-cs"/>
              </a:rPr>
              <a:t> du sang des </a:t>
            </a:r>
            <a:r>
              <a:rPr lang="en-GB" sz="1300" dirty="0" err="1">
                <a:latin typeface="Century Gothic" pitchFamily="34" charset="0"/>
                <a:cs typeface="+mn-cs"/>
              </a:rPr>
              <a:t>paresseux</a:t>
            </a:r>
            <a:r>
              <a:rPr lang="en-GB" sz="1300" dirty="0">
                <a:latin typeface="Century Gothic" pitchFamily="34" charset="0"/>
                <a:cs typeface="+mn-cs"/>
              </a:rPr>
              <a:t> et des </a:t>
            </a:r>
            <a:r>
              <a:rPr lang="en-GB" sz="1300" dirty="0" err="1">
                <a:latin typeface="Century Gothic" pitchFamily="34" charset="0"/>
                <a:cs typeface="+mn-cs"/>
              </a:rPr>
              <a:t>humains</a:t>
            </a:r>
            <a:r>
              <a:rPr lang="en-GB" sz="1300" dirty="0">
                <a:latin typeface="Century Gothic" pitchFamily="34" charset="0"/>
                <a:cs typeface="+mn-cs"/>
              </a:rPr>
              <a:t>. </a:t>
            </a: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 dirty="0" err="1">
                <a:latin typeface="Century Gothic" pitchFamily="34" charset="0"/>
                <a:cs typeface="+mn-cs"/>
              </a:rPr>
              <a:t>Deux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animaux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chassent</a:t>
            </a:r>
            <a:r>
              <a:rPr lang="en-GB" sz="1300" dirty="0">
                <a:latin typeface="Century Gothic" pitchFamily="34" charset="0"/>
                <a:cs typeface="+mn-cs"/>
              </a:rPr>
              <a:t> les </a:t>
            </a:r>
            <a:r>
              <a:rPr lang="en-GB" sz="1300" dirty="0" err="1">
                <a:latin typeface="Century Gothic" pitchFamily="34" charset="0"/>
                <a:cs typeface="+mn-cs"/>
              </a:rPr>
              <a:t>moustiques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mâles</a:t>
            </a:r>
            <a:r>
              <a:rPr lang="en-GB" sz="1300" dirty="0">
                <a:latin typeface="Century Gothic" pitchFamily="34" charset="0"/>
                <a:cs typeface="+mn-cs"/>
              </a:rPr>
              <a:t> et </a:t>
            </a:r>
            <a:r>
              <a:rPr lang="en-GB" sz="1300" dirty="0" err="1">
                <a:latin typeface="Century Gothic" pitchFamily="34" charset="0"/>
                <a:cs typeface="+mn-cs"/>
              </a:rPr>
              <a:t>femelles</a:t>
            </a:r>
            <a:r>
              <a:rPr lang="en-GB" sz="1300" dirty="0">
                <a:latin typeface="Century Gothic" pitchFamily="34" charset="0"/>
                <a:cs typeface="+mn-cs"/>
              </a:rPr>
              <a:t> : les </a:t>
            </a:r>
            <a:r>
              <a:rPr lang="en-GB" sz="1300" dirty="0" err="1">
                <a:latin typeface="Century Gothic" pitchFamily="34" charset="0"/>
                <a:cs typeface="+mn-cs"/>
              </a:rPr>
              <a:t>chauve-souris</a:t>
            </a:r>
            <a:r>
              <a:rPr lang="en-GB" sz="1300" dirty="0">
                <a:latin typeface="Century Gothic" pitchFamily="34" charset="0"/>
                <a:cs typeface="+mn-cs"/>
              </a:rPr>
              <a:t> et les </a:t>
            </a:r>
            <a:r>
              <a:rPr lang="en-GB" sz="1300" dirty="0" err="1">
                <a:latin typeface="Century Gothic" pitchFamily="34" charset="0"/>
                <a:cs typeface="+mn-cs"/>
              </a:rPr>
              <a:t>grenouilles</a:t>
            </a:r>
            <a:r>
              <a:rPr lang="en-GB" sz="1300" dirty="0">
                <a:latin typeface="Century Gothic" pitchFamily="34" charset="0"/>
                <a:cs typeface="+mn-cs"/>
              </a:rPr>
              <a:t>.</a:t>
            </a: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 dirty="0">
                <a:latin typeface="Century Gothic" pitchFamily="34" charset="0"/>
                <a:cs typeface="+mn-cs"/>
              </a:rPr>
              <a:t>Les </a:t>
            </a:r>
            <a:r>
              <a:rPr lang="en-GB" sz="1300" dirty="0" err="1">
                <a:latin typeface="Century Gothic" pitchFamily="34" charset="0"/>
                <a:cs typeface="+mn-cs"/>
              </a:rPr>
              <a:t>grenouilles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mangent</a:t>
            </a:r>
            <a:r>
              <a:rPr lang="en-GB" sz="1300" dirty="0">
                <a:latin typeface="Century Gothic" pitchFamily="34" charset="0"/>
                <a:cs typeface="+mn-cs"/>
              </a:rPr>
              <a:t> les </a:t>
            </a:r>
            <a:r>
              <a:rPr lang="en-GB" sz="1300" dirty="0" err="1">
                <a:latin typeface="Century Gothic" pitchFamily="34" charset="0"/>
                <a:cs typeface="+mn-cs"/>
              </a:rPr>
              <a:t>larves</a:t>
            </a:r>
            <a:r>
              <a:rPr lang="en-GB" sz="1300" dirty="0">
                <a:latin typeface="Century Gothic" pitchFamily="34" charset="0"/>
                <a:cs typeface="+mn-cs"/>
              </a:rPr>
              <a:t> de </a:t>
            </a:r>
            <a:r>
              <a:rPr lang="en-GB" sz="1300" err="1">
                <a:latin typeface="Century Gothic" pitchFamily="34" charset="0"/>
                <a:cs typeface="+mn-cs"/>
              </a:rPr>
              <a:t>moustiques</a:t>
            </a:r>
            <a:r>
              <a:rPr lang="en-GB" sz="1300">
                <a:latin typeface="Century Gothic" pitchFamily="34" charset="0"/>
                <a:cs typeface="+mn-cs"/>
              </a:rPr>
              <a:t>. Les crocodiles mangent des </a:t>
            </a:r>
            <a:r>
              <a:rPr lang="en-GB" sz="1300">
                <a:latin typeface="Century Gothic" pitchFamily="34" charset="0"/>
                <a:cs typeface="+mn-cs"/>
              </a:rPr>
              <a:t>grenouilles.</a:t>
            </a:r>
            <a:endParaRPr lang="en-GB" sz="1300" dirty="0">
              <a:latin typeface="Century Gothic" pitchFamily="34" charset="0"/>
              <a:cs typeface="+mn-cs"/>
            </a:endParaRP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 dirty="0">
                <a:latin typeface="Century Gothic" pitchFamily="34" charset="0"/>
                <a:cs typeface="+mn-cs"/>
              </a:rPr>
              <a:t>Le </a:t>
            </a:r>
            <a:r>
              <a:rPr lang="en-GB" sz="1300" dirty="0" err="1">
                <a:latin typeface="Century Gothic" pitchFamily="34" charset="0"/>
                <a:cs typeface="+mn-cs"/>
              </a:rPr>
              <a:t>poisson</a:t>
            </a:r>
            <a:r>
              <a:rPr lang="en-GB" sz="1300" dirty="0">
                <a:latin typeface="Century Gothic" pitchFamily="34" charset="0"/>
                <a:cs typeface="+mn-cs"/>
              </a:rPr>
              <a:t>-chat mange </a:t>
            </a:r>
            <a:r>
              <a:rPr lang="en-GB" sz="1300" dirty="0" err="1">
                <a:latin typeface="Century Gothic" pitchFamily="34" charset="0"/>
                <a:cs typeface="+mn-cs"/>
              </a:rPr>
              <a:t>aussi</a:t>
            </a:r>
            <a:r>
              <a:rPr lang="en-GB" sz="1300" dirty="0">
                <a:latin typeface="Century Gothic" pitchFamily="34" charset="0"/>
                <a:cs typeface="+mn-cs"/>
              </a:rPr>
              <a:t> des </a:t>
            </a:r>
            <a:r>
              <a:rPr lang="en-GB" sz="1300" dirty="0" err="1">
                <a:latin typeface="Century Gothic" pitchFamily="34" charset="0"/>
                <a:cs typeface="+mn-cs"/>
              </a:rPr>
              <a:t>larves</a:t>
            </a:r>
            <a:r>
              <a:rPr lang="en-GB" sz="1300" dirty="0">
                <a:latin typeface="Century Gothic" pitchFamily="34" charset="0"/>
                <a:cs typeface="+mn-cs"/>
              </a:rPr>
              <a:t> de </a:t>
            </a:r>
            <a:r>
              <a:rPr lang="en-GB" sz="1300" dirty="0" err="1">
                <a:latin typeface="Century Gothic" pitchFamily="34" charset="0"/>
                <a:cs typeface="+mn-cs"/>
              </a:rPr>
              <a:t>moustiques</a:t>
            </a:r>
            <a:r>
              <a:rPr lang="en-GB" sz="1300" dirty="0">
                <a:latin typeface="Century Gothic" pitchFamily="34" charset="0"/>
                <a:cs typeface="+mn-cs"/>
              </a:rPr>
              <a:t>. Les </a:t>
            </a:r>
            <a:r>
              <a:rPr lang="en-GB" sz="1300" dirty="0" err="1">
                <a:latin typeface="Century Gothic" pitchFamily="34" charset="0"/>
                <a:cs typeface="+mn-cs"/>
              </a:rPr>
              <a:t>humains</a:t>
            </a:r>
            <a:r>
              <a:rPr lang="en-GB" sz="1300" dirty="0">
                <a:latin typeface="Century Gothic" pitchFamily="34" charset="0"/>
                <a:cs typeface="+mn-cs"/>
              </a:rPr>
              <a:t> et les crocodiles </a:t>
            </a:r>
            <a:r>
              <a:rPr lang="en-GB" sz="1300" dirty="0" err="1">
                <a:latin typeface="Century Gothic" pitchFamily="34" charset="0"/>
                <a:cs typeface="+mn-cs"/>
              </a:rPr>
              <a:t>sont</a:t>
            </a:r>
            <a:r>
              <a:rPr lang="en-GB" sz="1300" dirty="0">
                <a:latin typeface="Century Gothic" pitchFamily="34" charset="0"/>
                <a:cs typeface="+mn-cs"/>
              </a:rPr>
              <a:t> des </a:t>
            </a:r>
            <a:r>
              <a:rPr lang="en-GB" sz="1300" dirty="0" err="1">
                <a:latin typeface="Century Gothic" pitchFamily="34" charset="0"/>
                <a:cs typeface="+mn-cs"/>
              </a:rPr>
              <a:t>prédateurs</a:t>
            </a:r>
            <a:r>
              <a:rPr lang="en-GB" sz="1300" dirty="0">
                <a:latin typeface="Century Gothic" pitchFamily="34" charset="0"/>
                <a:cs typeface="+mn-cs"/>
              </a:rPr>
              <a:t> du </a:t>
            </a:r>
            <a:r>
              <a:rPr lang="en-GB" sz="1300" dirty="0" err="1">
                <a:latin typeface="Century Gothic" pitchFamily="34" charset="0"/>
                <a:cs typeface="+mn-cs"/>
              </a:rPr>
              <a:t>poisson</a:t>
            </a:r>
            <a:r>
              <a:rPr lang="en-GB" sz="1300" dirty="0">
                <a:latin typeface="Century Gothic" pitchFamily="34" charset="0"/>
                <a:cs typeface="+mn-cs"/>
              </a:rPr>
              <a:t>-chat</a:t>
            </a:r>
          </a:p>
          <a:p>
            <a:pPr marL="266700" indent="-266700" fontAlgn="auto">
              <a:spcBef>
                <a:spcPts val="8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300" dirty="0">
                <a:latin typeface="Century Gothic" pitchFamily="34" charset="0"/>
                <a:cs typeface="+mn-cs"/>
              </a:rPr>
              <a:t>Les </a:t>
            </a:r>
            <a:r>
              <a:rPr lang="en-GB" sz="1300" dirty="0" err="1">
                <a:latin typeface="Century Gothic" pitchFamily="34" charset="0"/>
                <a:cs typeface="+mn-cs"/>
              </a:rPr>
              <a:t>humains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mangent</a:t>
            </a:r>
            <a:r>
              <a:rPr lang="en-GB" sz="1300" dirty="0">
                <a:latin typeface="Century Gothic" pitchFamily="34" charset="0"/>
                <a:cs typeface="+mn-cs"/>
              </a:rPr>
              <a:t> </a:t>
            </a:r>
            <a:r>
              <a:rPr lang="en-GB" sz="1300" dirty="0" err="1">
                <a:latin typeface="Century Gothic" pitchFamily="34" charset="0"/>
                <a:cs typeface="+mn-cs"/>
              </a:rPr>
              <a:t>aussi</a:t>
            </a:r>
            <a:r>
              <a:rPr lang="en-GB" sz="1300" dirty="0">
                <a:latin typeface="Century Gothic" pitchFamily="34" charset="0"/>
                <a:cs typeface="+mn-cs"/>
              </a:rPr>
              <a:t> les fruits des </a:t>
            </a:r>
            <a:r>
              <a:rPr lang="en-GB" sz="1300" dirty="0" err="1">
                <a:latin typeface="Century Gothic" pitchFamily="34" charset="0"/>
                <a:cs typeface="+mn-cs"/>
              </a:rPr>
              <a:t>arbres</a:t>
            </a:r>
            <a:r>
              <a:rPr lang="en-GB" sz="1300" dirty="0">
                <a:latin typeface="Century Gothic" pitchFamily="34" charset="0"/>
                <a:cs typeface="+mn-cs"/>
              </a:rPr>
              <a:t>.</a:t>
            </a:r>
          </a:p>
        </p:txBody>
      </p:sp>
      <p:pic>
        <p:nvPicPr>
          <p:cNvPr id="16393" name="Picture 18" descr="mossie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6400" y="4724400"/>
            <a:ext cx="11938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524750" y="50800"/>
            <a:ext cx="1511300" cy="641350"/>
            <a:chOff x="7597130" y="0"/>
            <a:chExt cx="1512168" cy="641606"/>
          </a:xfrm>
        </p:grpSpPr>
        <p:sp>
          <p:nvSpPr>
            <p:cNvPr id="16395" name="TextBox 13"/>
            <p:cNvSpPr txBox="1">
              <a:spLocks noChangeArrowheads="1"/>
            </p:cNvSpPr>
            <p:nvPr/>
          </p:nvSpPr>
          <p:spPr bwMode="auto">
            <a:xfrm>
              <a:off x="7597130" y="0"/>
              <a:ext cx="100811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GB" sz="1600">
                  <a:latin typeface="Century Gothic" pitchFamily="34" charset="0"/>
                </a:rPr>
                <a:t>Fiche 1</a:t>
              </a:r>
            </a:p>
          </p:txBody>
        </p:sp>
        <p:pic>
          <p:nvPicPr>
            <p:cNvPr id="16396" name="Picture 19" descr="Student sheets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98815" y="44624"/>
              <a:ext cx="510483" cy="59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Affichage à l'écran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2</cp:revision>
  <dcterms:created xsi:type="dcterms:W3CDTF">2016-10-28T15:24:05Z</dcterms:created>
  <dcterms:modified xsi:type="dcterms:W3CDTF">2016-10-28T15:24:51Z</dcterms:modified>
</cp:coreProperties>
</file>