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260" y="-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E1BCEE-79B5-40DE-A0FD-36C8E565BDCA}" type="datetimeFigureOut">
              <a:rPr lang="fr-FR" smtClean="0"/>
              <a:t>18/11/2016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52D597-2483-4B6E-9230-764054A7EB11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993233B-ECA0-4CA1-BE7A-82922BE9CA81}" type="slidenum">
              <a:rPr lang="en-GB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B4F7E-ABBD-4069-A6CE-1320A7C94C9F}" type="datetimeFigureOut">
              <a:rPr lang="fr-FR" smtClean="0"/>
              <a:t>18/11/2016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F4CB6-C4BA-48F8-A9AA-32B56C76AF1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B4F7E-ABBD-4069-A6CE-1320A7C94C9F}" type="datetimeFigureOut">
              <a:rPr lang="fr-FR" smtClean="0"/>
              <a:t>18/11/2016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F4CB6-C4BA-48F8-A9AA-32B56C76AF1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B4F7E-ABBD-4069-A6CE-1320A7C94C9F}" type="datetimeFigureOut">
              <a:rPr lang="fr-FR" smtClean="0"/>
              <a:t>18/11/2016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F4CB6-C4BA-48F8-A9AA-32B56C76AF1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tudent she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engagelogo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115888"/>
            <a:ext cx="1511300" cy="608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 userDrawn="1"/>
        </p:nvSpPr>
        <p:spPr>
          <a:xfrm rot="5400000">
            <a:off x="4394993" y="2129632"/>
            <a:ext cx="354013" cy="9144000"/>
          </a:xfrm>
          <a:prstGeom prst="rect">
            <a:avLst/>
          </a:prstGeom>
          <a:solidFill>
            <a:srgbClr val="0066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" name="TextBox 6"/>
          <p:cNvSpPr txBox="1"/>
          <p:nvPr userDrawn="1"/>
        </p:nvSpPr>
        <p:spPr>
          <a:xfrm>
            <a:off x="7056438" y="6524625"/>
            <a:ext cx="2087562" cy="3397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dirty="0">
                <a:solidFill>
                  <a:schemeClr val="bg1"/>
                </a:solidFill>
                <a:latin typeface="Century Gothic" pitchFamily="34" charset="0"/>
                <a:cs typeface="+mn-cs"/>
              </a:rPr>
              <a:t>Fiches </a:t>
            </a:r>
            <a:r>
              <a:rPr lang="en-GB" sz="1600" dirty="0" err="1">
                <a:solidFill>
                  <a:schemeClr val="bg1"/>
                </a:solidFill>
                <a:latin typeface="Century Gothic" pitchFamily="34" charset="0"/>
                <a:cs typeface="+mn-cs"/>
              </a:rPr>
              <a:t>apprenants</a:t>
            </a:r>
            <a:endParaRPr lang="en-GB" sz="1600" dirty="0">
              <a:solidFill>
                <a:schemeClr val="bg1"/>
              </a:solidFill>
              <a:latin typeface="Century Gothic" pitchFamily="34" charset="0"/>
              <a:cs typeface="+mn-c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B4F7E-ABBD-4069-A6CE-1320A7C94C9F}" type="datetimeFigureOut">
              <a:rPr lang="fr-FR" smtClean="0"/>
              <a:t>18/11/2016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F4CB6-C4BA-48F8-A9AA-32B56C76AF1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B4F7E-ABBD-4069-A6CE-1320A7C94C9F}" type="datetimeFigureOut">
              <a:rPr lang="fr-FR" smtClean="0"/>
              <a:t>18/11/2016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F4CB6-C4BA-48F8-A9AA-32B56C76AF1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B4F7E-ABBD-4069-A6CE-1320A7C94C9F}" type="datetimeFigureOut">
              <a:rPr lang="fr-FR" smtClean="0"/>
              <a:t>18/11/2016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F4CB6-C4BA-48F8-A9AA-32B56C76AF1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B4F7E-ABBD-4069-A6CE-1320A7C94C9F}" type="datetimeFigureOut">
              <a:rPr lang="fr-FR" smtClean="0"/>
              <a:t>18/11/2016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F4CB6-C4BA-48F8-A9AA-32B56C76AF1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B4F7E-ABBD-4069-A6CE-1320A7C94C9F}" type="datetimeFigureOut">
              <a:rPr lang="fr-FR" smtClean="0"/>
              <a:t>18/11/2016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F4CB6-C4BA-48F8-A9AA-32B56C76AF1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B4F7E-ABBD-4069-A6CE-1320A7C94C9F}" type="datetimeFigureOut">
              <a:rPr lang="fr-FR" smtClean="0"/>
              <a:t>18/11/2016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F4CB6-C4BA-48F8-A9AA-32B56C76AF1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B4F7E-ABBD-4069-A6CE-1320A7C94C9F}" type="datetimeFigureOut">
              <a:rPr lang="fr-FR" smtClean="0"/>
              <a:t>18/11/2016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F4CB6-C4BA-48F8-A9AA-32B56C76AF1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B4F7E-ABBD-4069-A6CE-1320A7C94C9F}" type="datetimeFigureOut">
              <a:rPr lang="fr-FR" smtClean="0"/>
              <a:t>18/11/2016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F4CB6-C4BA-48F8-A9AA-32B56C76AF1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1B4F7E-ABBD-4069-A6CE-1320A7C94C9F}" type="datetimeFigureOut">
              <a:rPr lang="fr-FR" smtClean="0"/>
              <a:t>18/11/2016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6F4CB6-C4BA-48F8-A9AA-32B56C76AF12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TextBox 49"/>
          <p:cNvSpPr txBox="1"/>
          <p:nvPr/>
        </p:nvSpPr>
        <p:spPr>
          <a:xfrm>
            <a:off x="39688" y="768350"/>
            <a:ext cx="2160587" cy="4603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400" b="1" dirty="0" err="1">
                <a:solidFill>
                  <a:schemeClr val="accent6"/>
                </a:solidFill>
                <a:latin typeface="Century Gothic" pitchFamily="34" charset="0"/>
                <a:ea typeface="+mj-ea"/>
                <a:cs typeface="+mj-cs"/>
              </a:rPr>
              <a:t>Présentation</a:t>
            </a:r>
            <a:endParaRPr lang="en-GB" sz="2000" b="1" dirty="0">
              <a:solidFill>
                <a:schemeClr val="accent6"/>
              </a:solidFill>
              <a:latin typeface="Century Gothic" pitchFamily="34" charset="0"/>
              <a:ea typeface="+mj-ea"/>
              <a:cs typeface="+mj-cs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1954213" y="523875"/>
            <a:ext cx="5056187" cy="908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300" dirty="0" err="1">
                <a:latin typeface="Century Gothic" pitchFamily="34" charset="0"/>
                <a:ea typeface="+mj-ea"/>
                <a:cs typeface="+mj-cs"/>
              </a:rPr>
              <a:t>Une</a:t>
            </a:r>
            <a:r>
              <a:rPr lang="en-GB" sz="1300" dirty="0">
                <a:latin typeface="Century Gothic" pitchFamily="34" charset="0"/>
                <a:ea typeface="+mj-ea"/>
                <a:cs typeface="+mj-cs"/>
              </a:rPr>
              <a:t> discussion au </a:t>
            </a:r>
            <a:r>
              <a:rPr lang="en-GB" sz="1300" dirty="0" err="1">
                <a:latin typeface="Century Gothic" pitchFamily="34" charset="0"/>
                <a:ea typeface="+mj-ea"/>
                <a:cs typeface="+mj-cs"/>
              </a:rPr>
              <a:t>cours</a:t>
            </a:r>
            <a:r>
              <a:rPr lang="en-GB" sz="1300" dirty="0">
                <a:latin typeface="Century Gothic" pitchFamily="34" charset="0"/>
                <a:ea typeface="+mj-ea"/>
                <a:cs typeface="+mj-cs"/>
              </a:rPr>
              <a:t> de </a:t>
            </a:r>
            <a:r>
              <a:rPr lang="en-GB" sz="1300" dirty="0" err="1">
                <a:latin typeface="Century Gothic" pitchFamily="34" charset="0"/>
                <a:ea typeface="+mj-ea"/>
                <a:cs typeface="+mj-cs"/>
              </a:rPr>
              <a:t>laquelle</a:t>
            </a:r>
            <a:r>
              <a:rPr lang="en-GB" sz="1300" dirty="0">
                <a:latin typeface="Century Gothic" pitchFamily="34" charset="0"/>
                <a:ea typeface="+mj-ea"/>
                <a:cs typeface="+mj-cs"/>
              </a:rPr>
              <a:t> </a:t>
            </a:r>
            <a:r>
              <a:rPr lang="en-GB" sz="1300" dirty="0" err="1">
                <a:latin typeface="Century Gothic" pitchFamily="34" charset="0"/>
                <a:ea typeface="+mj-ea"/>
                <a:cs typeface="+mj-cs"/>
              </a:rPr>
              <a:t>une</a:t>
            </a:r>
            <a:r>
              <a:rPr lang="en-GB" sz="1300" dirty="0">
                <a:latin typeface="Century Gothic" pitchFamily="34" charset="0"/>
                <a:ea typeface="+mj-ea"/>
                <a:cs typeface="+mj-cs"/>
              </a:rPr>
              <a:t> </a:t>
            </a:r>
            <a:r>
              <a:rPr lang="en-GB" sz="1300" dirty="0" err="1">
                <a:latin typeface="Century Gothic" pitchFamily="34" charset="0"/>
                <a:ea typeface="+mj-ea"/>
                <a:cs typeface="+mj-cs"/>
              </a:rPr>
              <a:t>personne</a:t>
            </a:r>
            <a:r>
              <a:rPr lang="en-GB" sz="1300" dirty="0">
                <a:latin typeface="Century Gothic" pitchFamily="34" charset="0"/>
                <a:ea typeface="+mj-ea"/>
                <a:cs typeface="+mj-cs"/>
              </a:rPr>
              <a:t> (</a:t>
            </a:r>
            <a:r>
              <a:rPr lang="en-GB" sz="1300" dirty="0" err="1">
                <a:latin typeface="Century Gothic" pitchFamily="34" charset="0"/>
                <a:ea typeface="+mj-ea"/>
                <a:cs typeface="+mj-cs"/>
              </a:rPr>
              <a:t>orateur</a:t>
            </a:r>
            <a:r>
              <a:rPr lang="en-GB" sz="1300" dirty="0">
                <a:latin typeface="Century Gothic" pitchFamily="34" charset="0"/>
                <a:ea typeface="+mj-ea"/>
                <a:cs typeface="+mj-cs"/>
              </a:rPr>
              <a:t>/trice) </a:t>
            </a:r>
            <a:r>
              <a:rPr lang="en-GB" sz="1300" dirty="0" err="1">
                <a:latin typeface="Century Gothic" pitchFamily="34" charset="0"/>
                <a:ea typeface="+mj-ea"/>
                <a:cs typeface="+mj-cs"/>
              </a:rPr>
              <a:t>partage</a:t>
            </a:r>
            <a:r>
              <a:rPr lang="en-GB" sz="1300" dirty="0">
                <a:latin typeface="Century Gothic" pitchFamily="34" charset="0"/>
                <a:ea typeface="+mj-ea"/>
                <a:cs typeface="+mj-cs"/>
              </a:rPr>
              <a:t> des </a:t>
            </a:r>
            <a:r>
              <a:rPr lang="en-GB" sz="1300" dirty="0" err="1">
                <a:latin typeface="Century Gothic" pitchFamily="34" charset="0"/>
                <a:ea typeface="+mj-ea"/>
                <a:cs typeface="+mj-cs"/>
              </a:rPr>
              <a:t>informations</a:t>
            </a:r>
            <a:r>
              <a:rPr lang="en-GB" sz="1300" dirty="0">
                <a:latin typeface="Century Gothic" pitchFamily="34" charset="0"/>
                <a:ea typeface="+mj-ea"/>
                <a:cs typeface="+mj-cs"/>
              </a:rPr>
              <a:t> </a:t>
            </a:r>
            <a:r>
              <a:rPr lang="en-GB" sz="1300" dirty="0" err="1">
                <a:latin typeface="Century Gothic" pitchFamily="34" charset="0"/>
                <a:ea typeface="+mj-ea"/>
                <a:cs typeface="+mj-cs"/>
              </a:rPr>
              <a:t>ou</a:t>
            </a:r>
            <a:r>
              <a:rPr lang="en-GB" sz="1300" dirty="0">
                <a:latin typeface="Century Gothic" pitchFamily="34" charset="0"/>
                <a:ea typeface="+mj-ea"/>
                <a:cs typeface="+mj-cs"/>
              </a:rPr>
              <a:t> des </a:t>
            </a:r>
            <a:r>
              <a:rPr lang="en-GB" sz="1300" dirty="0" err="1">
                <a:latin typeface="Century Gothic" pitchFamily="34" charset="0"/>
                <a:ea typeface="+mj-ea"/>
                <a:cs typeface="+mj-cs"/>
              </a:rPr>
              <a:t>idées</a:t>
            </a:r>
            <a:r>
              <a:rPr lang="en-GB" sz="1300" dirty="0">
                <a:latin typeface="Century Gothic" pitchFamily="34" charset="0"/>
                <a:ea typeface="+mj-ea"/>
                <a:cs typeface="+mj-cs"/>
              </a:rPr>
              <a:t> avec le public. </a:t>
            </a:r>
            <a:r>
              <a:rPr lang="en-GB" sz="1300" dirty="0" err="1">
                <a:latin typeface="Century Gothic" pitchFamily="34" charset="0"/>
                <a:ea typeface="+mj-ea"/>
                <a:cs typeface="+mj-cs"/>
              </a:rPr>
              <a:t>Vous</a:t>
            </a:r>
            <a:r>
              <a:rPr lang="en-GB" sz="1300" dirty="0">
                <a:latin typeface="Century Gothic" pitchFamily="34" charset="0"/>
                <a:ea typeface="+mj-ea"/>
                <a:cs typeface="+mj-cs"/>
              </a:rPr>
              <a:t> </a:t>
            </a:r>
            <a:r>
              <a:rPr lang="en-GB" sz="1300" dirty="0" err="1">
                <a:latin typeface="Century Gothic" pitchFamily="34" charset="0"/>
                <a:ea typeface="+mj-ea"/>
                <a:cs typeface="+mj-cs"/>
              </a:rPr>
              <a:t>pouvez</a:t>
            </a:r>
            <a:r>
              <a:rPr lang="en-GB" sz="1300" dirty="0">
                <a:latin typeface="Century Gothic" pitchFamily="34" charset="0"/>
                <a:ea typeface="+mj-ea"/>
                <a:cs typeface="+mj-cs"/>
              </a:rPr>
              <a:t> utiliser PowerPoint </a:t>
            </a:r>
            <a:r>
              <a:rPr lang="en-GB" sz="1300" dirty="0" err="1">
                <a:latin typeface="Century Gothic" pitchFamily="34" charset="0"/>
                <a:ea typeface="+mj-ea"/>
                <a:cs typeface="+mj-cs"/>
              </a:rPr>
              <a:t>ou</a:t>
            </a:r>
            <a:r>
              <a:rPr lang="en-GB" sz="1300" dirty="0">
                <a:latin typeface="Century Gothic" pitchFamily="34" charset="0"/>
                <a:ea typeface="+mj-ea"/>
                <a:cs typeface="+mj-cs"/>
              </a:rPr>
              <a:t> Prezi, </a:t>
            </a:r>
            <a:r>
              <a:rPr lang="en-GB" sz="1300" dirty="0" err="1">
                <a:latin typeface="Century Gothic" pitchFamily="34" charset="0"/>
                <a:ea typeface="+mj-ea"/>
                <a:cs typeface="+mj-cs"/>
              </a:rPr>
              <a:t>ou</a:t>
            </a:r>
            <a:r>
              <a:rPr lang="en-GB" sz="1300" dirty="0">
                <a:latin typeface="Century Gothic" pitchFamily="34" charset="0"/>
                <a:ea typeface="+mj-ea"/>
                <a:cs typeface="+mj-cs"/>
              </a:rPr>
              <a:t> faire un </a:t>
            </a:r>
            <a:r>
              <a:rPr lang="en-GB" sz="1300" dirty="0" err="1">
                <a:latin typeface="Century Gothic" pitchFamily="34" charset="0"/>
                <a:ea typeface="+mj-ea"/>
                <a:cs typeface="+mj-cs"/>
              </a:rPr>
              <a:t>discours</a:t>
            </a:r>
            <a:r>
              <a:rPr lang="en-GB" sz="1400" dirty="0">
                <a:latin typeface="Century Gothic" pitchFamily="34" charset="0"/>
                <a:ea typeface="+mj-ea"/>
                <a:cs typeface="+mj-cs"/>
              </a:rPr>
              <a:t>.</a:t>
            </a: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7524750" y="-20638"/>
            <a:ext cx="1560513" cy="641351"/>
            <a:chOff x="7549100" y="0"/>
            <a:chExt cx="1560198" cy="641606"/>
          </a:xfrm>
        </p:grpSpPr>
        <p:sp>
          <p:nvSpPr>
            <p:cNvPr id="14368" name="TextBox 20"/>
            <p:cNvSpPr txBox="1">
              <a:spLocks noChangeArrowheads="1"/>
            </p:cNvSpPr>
            <p:nvPr/>
          </p:nvSpPr>
          <p:spPr bwMode="auto">
            <a:xfrm>
              <a:off x="7549100" y="0"/>
              <a:ext cx="1056142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/>
              <a:r>
                <a:rPr lang="en-GB" sz="1600">
                  <a:latin typeface="Century Gothic" pitchFamily="34" charset="0"/>
                </a:rPr>
                <a:t>Fiche 3a</a:t>
              </a:r>
            </a:p>
          </p:txBody>
        </p:sp>
        <p:pic>
          <p:nvPicPr>
            <p:cNvPr id="14369" name="Picture 21" descr="Student sheets.png"/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8598815" y="44624"/>
              <a:ext cx="510483" cy="5969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4" name="Rectangle 23"/>
          <p:cNvSpPr/>
          <p:nvPr/>
        </p:nvSpPr>
        <p:spPr>
          <a:xfrm>
            <a:off x="31750" y="1258888"/>
            <a:ext cx="2254250" cy="3554412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b="1" dirty="0">
                <a:latin typeface="Century Gothic" pitchFamily="34" charset="0"/>
                <a:cs typeface="+mn-cs"/>
              </a:rPr>
              <a:t> </a:t>
            </a:r>
            <a:r>
              <a:rPr lang="en-GB" sz="1600" b="1" dirty="0" err="1">
                <a:latin typeface="Century Gothic" pitchFamily="34" charset="0"/>
                <a:cs typeface="+mn-cs"/>
              </a:rPr>
              <a:t>Préparer</a:t>
            </a:r>
            <a:r>
              <a:rPr lang="en-GB" sz="1600" b="1" dirty="0">
                <a:latin typeface="Century Gothic" pitchFamily="34" charset="0"/>
                <a:cs typeface="+mn-cs"/>
              </a:rPr>
              <a:t> </a:t>
            </a:r>
            <a:r>
              <a:rPr lang="en-GB" sz="1600" b="1" dirty="0" err="1">
                <a:latin typeface="Century Gothic" pitchFamily="34" charset="0"/>
                <a:cs typeface="+mn-cs"/>
              </a:rPr>
              <a:t>votre</a:t>
            </a:r>
            <a:r>
              <a:rPr lang="en-GB" sz="1600" b="1" dirty="0">
                <a:latin typeface="Century Gothic" pitchFamily="34" charset="0"/>
                <a:cs typeface="+mn-cs"/>
              </a:rPr>
              <a:t>      </a:t>
            </a:r>
            <a:r>
              <a:rPr lang="en-GB" sz="1600" b="1" dirty="0" err="1">
                <a:latin typeface="Century Gothic" pitchFamily="34" charset="0"/>
                <a:cs typeface="+mn-cs"/>
              </a:rPr>
              <a:t>présentation</a:t>
            </a:r>
            <a:endParaRPr lang="en-GB" sz="1600" b="1" dirty="0">
              <a:latin typeface="Century Gothic" pitchFamily="34" charset="0"/>
              <a:cs typeface="+mn-cs"/>
            </a:endParaRPr>
          </a:p>
          <a:p>
            <a:pPr marL="173038" indent="-173038" fontAlgn="auto">
              <a:spcBef>
                <a:spcPts val="60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Wingdings" pitchFamily="2" charset="2"/>
              <a:buChar char="l"/>
              <a:defRPr/>
            </a:pPr>
            <a:r>
              <a:rPr lang="en-GB" sz="1050" dirty="0" err="1">
                <a:latin typeface="Century Gothic" pitchFamily="34" charset="0"/>
                <a:cs typeface="+mn-cs"/>
              </a:rPr>
              <a:t>Décider</a:t>
            </a:r>
            <a:r>
              <a:rPr lang="en-GB" sz="1050" dirty="0">
                <a:latin typeface="Century Gothic" pitchFamily="34" charset="0"/>
                <a:cs typeface="+mn-cs"/>
              </a:rPr>
              <a:t> </a:t>
            </a:r>
            <a:r>
              <a:rPr lang="en-GB" sz="1050" dirty="0" err="1">
                <a:latin typeface="Century Gothic" pitchFamily="34" charset="0"/>
                <a:cs typeface="+mn-cs"/>
              </a:rPr>
              <a:t>combien</a:t>
            </a:r>
            <a:r>
              <a:rPr lang="en-GB" sz="1050" dirty="0">
                <a:latin typeface="Century Gothic" pitchFamily="34" charset="0"/>
                <a:cs typeface="+mn-cs"/>
              </a:rPr>
              <a:t> de temps </a:t>
            </a:r>
            <a:r>
              <a:rPr lang="en-GB" sz="1050" dirty="0" err="1">
                <a:latin typeface="Century Gothic" pitchFamily="34" charset="0"/>
                <a:cs typeface="+mn-cs"/>
              </a:rPr>
              <a:t>dure</a:t>
            </a:r>
            <a:r>
              <a:rPr lang="en-GB" sz="1050" dirty="0">
                <a:latin typeface="Century Gothic" pitchFamily="34" charset="0"/>
                <a:cs typeface="+mn-cs"/>
              </a:rPr>
              <a:t> la </a:t>
            </a:r>
            <a:r>
              <a:rPr lang="en-GB" sz="1050" dirty="0" err="1">
                <a:latin typeface="Century Gothic" pitchFamily="34" charset="0"/>
                <a:cs typeface="+mn-cs"/>
              </a:rPr>
              <a:t>présentation</a:t>
            </a:r>
            <a:r>
              <a:rPr lang="en-GB" sz="1050" dirty="0">
                <a:latin typeface="Century Gothic" pitchFamily="34" charset="0"/>
                <a:cs typeface="+mn-cs"/>
              </a:rPr>
              <a:t> (5 minutes </a:t>
            </a:r>
            <a:r>
              <a:rPr lang="en-GB" sz="1050" dirty="0" err="1">
                <a:latin typeface="Century Gothic" pitchFamily="34" charset="0"/>
                <a:cs typeface="+mn-cs"/>
              </a:rPr>
              <a:t>est</a:t>
            </a:r>
            <a:r>
              <a:rPr lang="en-GB" sz="1050" dirty="0">
                <a:latin typeface="Century Gothic" pitchFamily="34" charset="0"/>
                <a:cs typeface="+mn-cs"/>
              </a:rPr>
              <a:t> </a:t>
            </a:r>
            <a:r>
              <a:rPr lang="en-GB" sz="1050" dirty="0" err="1">
                <a:latin typeface="Century Gothic" pitchFamily="34" charset="0"/>
                <a:cs typeface="+mn-cs"/>
              </a:rPr>
              <a:t>une</a:t>
            </a:r>
            <a:r>
              <a:rPr lang="en-GB" sz="1050" dirty="0">
                <a:latin typeface="Century Gothic" pitchFamily="34" charset="0"/>
                <a:cs typeface="+mn-cs"/>
              </a:rPr>
              <a:t> </a:t>
            </a:r>
            <a:r>
              <a:rPr lang="en-GB" sz="1050" dirty="0" err="1">
                <a:latin typeface="Century Gothic" pitchFamily="34" charset="0"/>
                <a:cs typeface="+mn-cs"/>
              </a:rPr>
              <a:t>durée</a:t>
            </a:r>
            <a:r>
              <a:rPr lang="en-GB" sz="1050" dirty="0">
                <a:latin typeface="Century Gothic" pitchFamily="34" charset="0"/>
                <a:cs typeface="+mn-cs"/>
              </a:rPr>
              <a:t> </a:t>
            </a:r>
            <a:r>
              <a:rPr lang="en-GB" sz="1050" dirty="0" err="1">
                <a:latin typeface="Century Gothic" pitchFamily="34" charset="0"/>
                <a:cs typeface="+mn-cs"/>
              </a:rPr>
              <a:t>convenable</a:t>
            </a:r>
            <a:r>
              <a:rPr lang="en-GB" sz="1050" dirty="0">
                <a:latin typeface="Century Gothic" pitchFamily="34" charset="0"/>
                <a:cs typeface="+mn-cs"/>
              </a:rPr>
              <a:t>)</a:t>
            </a:r>
          </a:p>
          <a:p>
            <a:pPr marL="173038" indent="-173038" fontAlgn="auto">
              <a:spcBef>
                <a:spcPts val="60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Wingdings" pitchFamily="2" charset="2"/>
              <a:buChar char="l"/>
              <a:defRPr/>
            </a:pPr>
            <a:r>
              <a:rPr lang="en-GB" sz="1050" dirty="0" err="1">
                <a:latin typeface="Century Gothic" pitchFamily="34" charset="0"/>
                <a:cs typeface="+mn-cs"/>
              </a:rPr>
              <a:t>Déterminer</a:t>
            </a:r>
            <a:r>
              <a:rPr lang="en-GB" sz="1050" dirty="0">
                <a:latin typeface="Century Gothic" pitchFamily="34" charset="0"/>
                <a:cs typeface="+mn-cs"/>
              </a:rPr>
              <a:t> </a:t>
            </a:r>
            <a:r>
              <a:rPr lang="en-GB" sz="1050" dirty="0" err="1">
                <a:latin typeface="Century Gothic" pitchFamily="34" charset="0"/>
                <a:cs typeface="+mn-cs"/>
              </a:rPr>
              <a:t>clairement</a:t>
            </a:r>
            <a:r>
              <a:rPr lang="en-GB" sz="1050" dirty="0">
                <a:latin typeface="Century Gothic" pitchFamily="34" charset="0"/>
                <a:cs typeface="+mn-cs"/>
              </a:rPr>
              <a:t> </a:t>
            </a:r>
            <a:r>
              <a:rPr lang="en-GB" sz="1050" dirty="0" err="1">
                <a:latin typeface="Century Gothic" pitchFamily="34" charset="0"/>
                <a:cs typeface="+mn-cs"/>
              </a:rPr>
              <a:t>ce</a:t>
            </a:r>
            <a:r>
              <a:rPr lang="en-GB" sz="1050" dirty="0">
                <a:latin typeface="Century Gothic" pitchFamily="34" charset="0"/>
                <a:cs typeface="+mn-cs"/>
              </a:rPr>
              <a:t> que </a:t>
            </a:r>
            <a:r>
              <a:rPr lang="en-GB" sz="1050" dirty="0" err="1">
                <a:latin typeface="Century Gothic" pitchFamily="34" charset="0"/>
                <a:cs typeface="+mn-cs"/>
              </a:rPr>
              <a:t>vous</a:t>
            </a:r>
            <a:r>
              <a:rPr lang="en-GB" sz="1050" dirty="0">
                <a:latin typeface="Century Gothic" pitchFamily="34" charset="0"/>
                <a:cs typeface="+mn-cs"/>
              </a:rPr>
              <a:t> </a:t>
            </a:r>
            <a:r>
              <a:rPr lang="en-GB" sz="1050" dirty="0" err="1">
                <a:latin typeface="Century Gothic" pitchFamily="34" charset="0"/>
                <a:cs typeface="+mn-cs"/>
              </a:rPr>
              <a:t>souhaitez</a:t>
            </a:r>
            <a:r>
              <a:rPr lang="en-GB" sz="1050" dirty="0">
                <a:latin typeface="Century Gothic" pitchFamily="34" charset="0"/>
                <a:cs typeface="+mn-cs"/>
              </a:rPr>
              <a:t> dire au public</a:t>
            </a:r>
          </a:p>
          <a:p>
            <a:pPr marL="173038" indent="-173038" fontAlgn="auto">
              <a:spcBef>
                <a:spcPts val="60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Wingdings" pitchFamily="2" charset="2"/>
              <a:buChar char="l"/>
              <a:defRPr/>
            </a:pPr>
            <a:r>
              <a:rPr lang="en-GB" sz="1050" dirty="0">
                <a:latin typeface="Century Gothic" pitchFamily="34" charset="0"/>
                <a:cs typeface="+mn-cs"/>
              </a:rPr>
              <a:t>Utiliser la checklist pour </a:t>
            </a:r>
            <a:r>
              <a:rPr lang="en-GB" sz="1050" dirty="0" err="1">
                <a:latin typeface="Century Gothic" pitchFamily="34" charset="0"/>
                <a:cs typeface="+mn-cs"/>
              </a:rPr>
              <a:t>préparer</a:t>
            </a:r>
            <a:r>
              <a:rPr lang="en-GB" sz="1050" dirty="0">
                <a:latin typeface="Century Gothic" pitchFamily="34" charset="0"/>
                <a:cs typeface="+mn-cs"/>
              </a:rPr>
              <a:t> </a:t>
            </a:r>
            <a:r>
              <a:rPr lang="en-GB" sz="1050" dirty="0" err="1">
                <a:latin typeface="Century Gothic" pitchFamily="34" charset="0"/>
                <a:cs typeface="+mn-cs"/>
              </a:rPr>
              <a:t>ce</a:t>
            </a:r>
            <a:r>
              <a:rPr lang="en-GB" sz="1050" dirty="0">
                <a:latin typeface="Century Gothic" pitchFamily="34" charset="0"/>
                <a:cs typeface="+mn-cs"/>
              </a:rPr>
              <a:t> que </a:t>
            </a:r>
            <a:r>
              <a:rPr lang="en-GB" sz="1050" dirty="0" err="1">
                <a:latin typeface="Century Gothic" pitchFamily="34" charset="0"/>
                <a:cs typeface="+mn-cs"/>
              </a:rPr>
              <a:t>vous</a:t>
            </a:r>
            <a:r>
              <a:rPr lang="en-GB" sz="1050" dirty="0">
                <a:latin typeface="Century Gothic" pitchFamily="34" charset="0"/>
                <a:cs typeface="+mn-cs"/>
              </a:rPr>
              <a:t> </a:t>
            </a:r>
            <a:r>
              <a:rPr lang="en-GB" sz="1050" dirty="0" err="1">
                <a:latin typeface="Century Gothic" pitchFamily="34" charset="0"/>
                <a:cs typeface="+mn-cs"/>
              </a:rPr>
              <a:t>allez</a:t>
            </a:r>
            <a:r>
              <a:rPr lang="en-GB" sz="1050" dirty="0">
                <a:latin typeface="Century Gothic" pitchFamily="34" charset="0"/>
                <a:cs typeface="+mn-cs"/>
              </a:rPr>
              <a:t> dire</a:t>
            </a:r>
          </a:p>
          <a:p>
            <a:pPr marL="173038" indent="-173038" fontAlgn="auto">
              <a:spcBef>
                <a:spcPts val="60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Wingdings" pitchFamily="2" charset="2"/>
              <a:buChar char="l"/>
              <a:defRPr/>
            </a:pPr>
            <a:r>
              <a:rPr lang="en-GB" sz="1050" dirty="0">
                <a:latin typeface="Century Gothic" pitchFamily="34" charset="0"/>
                <a:cs typeface="+mn-cs"/>
              </a:rPr>
              <a:t>Utiliser les cases pour </a:t>
            </a:r>
            <a:r>
              <a:rPr lang="en-GB" sz="1050" dirty="0" err="1">
                <a:latin typeface="Century Gothic" pitchFamily="34" charset="0"/>
                <a:cs typeface="+mn-cs"/>
              </a:rPr>
              <a:t>préparer</a:t>
            </a:r>
            <a:r>
              <a:rPr lang="en-GB" sz="1050" dirty="0">
                <a:latin typeface="Century Gothic" pitchFamily="34" charset="0"/>
                <a:cs typeface="+mn-cs"/>
              </a:rPr>
              <a:t>, </a:t>
            </a:r>
            <a:r>
              <a:rPr lang="en-GB" sz="1050" dirty="0" err="1">
                <a:latin typeface="Century Gothic" pitchFamily="34" charset="0"/>
                <a:cs typeface="+mn-cs"/>
              </a:rPr>
              <a:t>une</a:t>
            </a:r>
            <a:r>
              <a:rPr lang="en-GB" sz="1050" dirty="0">
                <a:latin typeface="Century Gothic" pitchFamily="34" charset="0"/>
                <a:cs typeface="+mn-cs"/>
              </a:rPr>
              <a:t> case correspond à </a:t>
            </a:r>
            <a:r>
              <a:rPr lang="en-GB" sz="1050" dirty="0" err="1">
                <a:latin typeface="Century Gothic" pitchFamily="34" charset="0"/>
                <a:cs typeface="+mn-cs"/>
              </a:rPr>
              <a:t>une</a:t>
            </a:r>
            <a:r>
              <a:rPr lang="en-GB" sz="1050" dirty="0">
                <a:latin typeface="Century Gothic" pitchFamily="34" charset="0"/>
                <a:cs typeface="+mn-cs"/>
              </a:rPr>
              <a:t> </a:t>
            </a:r>
            <a:r>
              <a:rPr lang="en-GB" sz="1050" dirty="0" err="1">
                <a:latin typeface="Century Gothic" pitchFamily="34" charset="0"/>
                <a:cs typeface="+mn-cs"/>
              </a:rPr>
              <a:t>diapositive</a:t>
            </a:r>
            <a:endParaRPr lang="en-GB" sz="1050" dirty="0">
              <a:latin typeface="Century Gothic" pitchFamily="34" charset="0"/>
              <a:cs typeface="+mn-cs"/>
            </a:endParaRPr>
          </a:p>
          <a:p>
            <a:pPr marL="173038" indent="-173038" fontAlgn="auto">
              <a:spcBef>
                <a:spcPts val="60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Wingdings" pitchFamily="2" charset="2"/>
              <a:buChar char="l"/>
              <a:defRPr/>
            </a:pPr>
            <a:r>
              <a:rPr lang="en-GB" sz="1050" dirty="0" err="1">
                <a:latin typeface="Century Gothic" pitchFamily="34" charset="0"/>
                <a:cs typeface="+mn-cs"/>
              </a:rPr>
              <a:t>Ajouter</a:t>
            </a:r>
            <a:r>
              <a:rPr lang="en-GB" sz="1050" dirty="0">
                <a:latin typeface="Century Gothic" pitchFamily="34" charset="0"/>
                <a:cs typeface="+mn-cs"/>
              </a:rPr>
              <a:t> des notes qui </a:t>
            </a:r>
            <a:r>
              <a:rPr lang="en-GB" sz="1050" dirty="0" err="1">
                <a:latin typeface="Century Gothic" pitchFamily="34" charset="0"/>
                <a:cs typeface="+mn-cs"/>
              </a:rPr>
              <a:t>seront</a:t>
            </a:r>
            <a:r>
              <a:rPr lang="en-GB" sz="1050" dirty="0">
                <a:latin typeface="Century Gothic" pitchFamily="34" charset="0"/>
                <a:cs typeface="+mn-cs"/>
              </a:rPr>
              <a:t> </a:t>
            </a:r>
            <a:r>
              <a:rPr lang="en-GB" sz="1050" dirty="0" err="1">
                <a:latin typeface="Century Gothic" pitchFamily="34" charset="0"/>
                <a:cs typeface="+mn-cs"/>
              </a:rPr>
              <a:t>utiles</a:t>
            </a:r>
            <a:r>
              <a:rPr lang="en-GB" sz="1050" dirty="0">
                <a:latin typeface="Century Gothic" pitchFamily="34" charset="0"/>
                <a:cs typeface="+mn-cs"/>
              </a:rPr>
              <a:t> pendant la </a:t>
            </a:r>
            <a:r>
              <a:rPr lang="en-GB" sz="1050" dirty="0" err="1">
                <a:latin typeface="Century Gothic" pitchFamily="34" charset="0"/>
                <a:cs typeface="+mn-cs"/>
              </a:rPr>
              <a:t>présentation</a:t>
            </a:r>
            <a:endParaRPr lang="en-GB" sz="1050" dirty="0">
              <a:latin typeface="Century Gothic" pitchFamily="34" charset="0"/>
              <a:cs typeface="+mn-cs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20638" y="4827588"/>
            <a:ext cx="2417762" cy="1585912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b="1" dirty="0" err="1">
                <a:latin typeface="Century Gothic" pitchFamily="34" charset="0"/>
                <a:cs typeface="+mn-cs"/>
              </a:rPr>
              <a:t>Conseils</a:t>
            </a:r>
            <a:r>
              <a:rPr lang="en-GB" sz="1600" b="1" dirty="0">
                <a:latin typeface="Century Gothic" pitchFamily="34" charset="0"/>
                <a:cs typeface="+mn-cs"/>
              </a:rPr>
              <a:t> avec PowerPoint</a:t>
            </a:r>
          </a:p>
          <a:p>
            <a:pPr marL="177800" indent="-177800" fontAlgn="auto"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en-US" sz="1100" dirty="0">
                <a:latin typeface="Century Gothic" pitchFamily="34" charset="0"/>
                <a:cs typeface="+mn-cs"/>
              </a:rPr>
              <a:t>On </a:t>
            </a:r>
            <a:r>
              <a:rPr lang="en-US" sz="1100" dirty="0" err="1">
                <a:latin typeface="Century Gothic" pitchFamily="34" charset="0"/>
                <a:cs typeface="+mn-cs"/>
              </a:rPr>
              <a:t>peut</a:t>
            </a:r>
            <a:r>
              <a:rPr lang="en-US" sz="1100" dirty="0">
                <a:latin typeface="Century Gothic" pitchFamily="34" charset="0"/>
                <a:cs typeface="+mn-cs"/>
              </a:rPr>
              <a:t> </a:t>
            </a:r>
            <a:r>
              <a:rPr lang="en-US" sz="1100" dirty="0" err="1">
                <a:latin typeface="Century Gothic" pitchFamily="34" charset="0"/>
                <a:cs typeface="+mn-cs"/>
              </a:rPr>
              <a:t>en</a:t>
            </a:r>
            <a:r>
              <a:rPr lang="en-US" sz="1100" dirty="0">
                <a:latin typeface="Century Gothic" pitchFamily="34" charset="0"/>
                <a:cs typeface="+mn-cs"/>
              </a:rPr>
              <a:t> faire plus avec </a:t>
            </a:r>
            <a:r>
              <a:rPr lang="en-US" sz="1100" dirty="0" err="1">
                <a:latin typeface="Century Gothic" pitchFamily="34" charset="0"/>
                <a:cs typeface="+mn-cs"/>
              </a:rPr>
              <a:t>moins</a:t>
            </a:r>
            <a:r>
              <a:rPr lang="en-US" sz="1100" dirty="0">
                <a:latin typeface="Century Gothic" pitchFamily="34" charset="0"/>
                <a:cs typeface="+mn-cs"/>
              </a:rPr>
              <a:t> : limiter à </a:t>
            </a:r>
            <a:r>
              <a:rPr lang="en-US" sz="1100" dirty="0" err="1">
                <a:latin typeface="Century Gothic" pitchFamily="34" charset="0"/>
                <a:cs typeface="+mn-cs"/>
              </a:rPr>
              <a:t>quelques</a:t>
            </a:r>
            <a:r>
              <a:rPr lang="en-US" sz="1100" dirty="0">
                <a:latin typeface="Century Gothic" pitchFamily="34" charset="0"/>
                <a:cs typeface="+mn-cs"/>
              </a:rPr>
              <a:t> mots et phrases par </a:t>
            </a:r>
            <a:r>
              <a:rPr lang="en-US" sz="1100" dirty="0" err="1">
                <a:latin typeface="Century Gothic" pitchFamily="34" charset="0"/>
                <a:cs typeface="+mn-cs"/>
              </a:rPr>
              <a:t>diapositive</a:t>
            </a:r>
            <a:endParaRPr lang="en-GB" sz="1100" dirty="0">
              <a:latin typeface="Century Gothic" pitchFamily="34" charset="0"/>
              <a:cs typeface="+mn-cs"/>
            </a:endParaRPr>
          </a:p>
          <a:p>
            <a:pPr marL="177800" indent="-177800" fontAlgn="auto"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en-US" sz="1100" dirty="0" err="1">
                <a:latin typeface="Century Gothic" pitchFamily="34" charset="0"/>
                <a:cs typeface="+mn-cs"/>
              </a:rPr>
              <a:t>Utiliser</a:t>
            </a:r>
            <a:r>
              <a:rPr lang="en-US" sz="1100" dirty="0">
                <a:latin typeface="Century Gothic" pitchFamily="34" charset="0"/>
                <a:cs typeface="+mn-cs"/>
              </a:rPr>
              <a:t> des images </a:t>
            </a:r>
            <a:r>
              <a:rPr lang="en-US" sz="1100" dirty="0" err="1">
                <a:latin typeface="Century Gothic" pitchFamily="34" charset="0"/>
                <a:cs typeface="+mn-cs"/>
              </a:rPr>
              <a:t>ou</a:t>
            </a:r>
            <a:r>
              <a:rPr lang="en-US" sz="1100" dirty="0">
                <a:latin typeface="Century Gothic" pitchFamily="34" charset="0"/>
                <a:cs typeface="+mn-cs"/>
              </a:rPr>
              <a:t> photos pour </a:t>
            </a:r>
            <a:r>
              <a:rPr lang="en-US" sz="1100" dirty="0" err="1">
                <a:latin typeface="Century Gothic" pitchFamily="34" charset="0"/>
                <a:cs typeface="+mn-cs"/>
              </a:rPr>
              <a:t>susciter</a:t>
            </a:r>
            <a:r>
              <a:rPr lang="en-US" sz="1100" dirty="0">
                <a:latin typeface="Century Gothic" pitchFamily="34" charset="0"/>
                <a:cs typeface="+mn-cs"/>
              </a:rPr>
              <a:t> </a:t>
            </a:r>
            <a:r>
              <a:rPr lang="en-US" sz="1100" dirty="0" err="1">
                <a:latin typeface="Century Gothic" pitchFamily="34" charset="0"/>
                <a:cs typeface="+mn-cs"/>
              </a:rPr>
              <a:t>l’intérêt</a:t>
            </a:r>
            <a:endParaRPr lang="en-GB" sz="1100" dirty="0">
              <a:latin typeface="Century Gothic" pitchFamily="34" charset="0"/>
              <a:cs typeface="+mn-cs"/>
            </a:endParaRPr>
          </a:p>
        </p:txBody>
      </p:sp>
      <p:sp>
        <p:nvSpPr>
          <p:cNvPr id="14343" name="Rectangle 31"/>
          <p:cNvSpPr>
            <a:spLocks noChangeArrowheads="1"/>
          </p:cNvSpPr>
          <p:nvPr/>
        </p:nvSpPr>
        <p:spPr bwMode="auto">
          <a:xfrm>
            <a:off x="4284663" y="5300663"/>
            <a:ext cx="2374900" cy="1185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7800" indent="-177800">
              <a:spcBef>
                <a:spcPts val="600"/>
              </a:spcBef>
              <a:buFont typeface="Wingdings" pitchFamily="2" charset="2"/>
              <a:buChar char="l"/>
            </a:pPr>
            <a:r>
              <a:rPr lang="en-US" sz="1100">
                <a:latin typeface="Century Gothic" pitchFamily="34" charset="0"/>
              </a:rPr>
              <a:t>Utiliser seulement une ou deux polices d’écriture et couleurs</a:t>
            </a:r>
          </a:p>
          <a:p>
            <a:pPr marL="177800" indent="-177800">
              <a:spcBef>
                <a:spcPts val="600"/>
              </a:spcBef>
              <a:buFont typeface="Wingdings" pitchFamily="2" charset="2"/>
              <a:buChar char="l"/>
            </a:pPr>
            <a:r>
              <a:rPr lang="en-US" sz="1100">
                <a:latin typeface="Century Gothic" pitchFamily="34" charset="0"/>
              </a:rPr>
              <a:t>Ne pas ajouter trop d’animations, elles risquent de détourner l’attention</a:t>
            </a:r>
            <a:endParaRPr lang="en-GB" sz="1100">
              <a:latin typeface="Century Gothic" pitchFamily="34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411413" y="5157788"/>
            <a:ext cx="1698625" cy="126523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4" name="TextBox 33"/>
          <p:cNvSpPr txBox="1"/>
          <p:nvPr/>
        </p:nvSpPr>
        <p:spPr>
          <a:xfrm>
            <a:off x="1849438" y="-96838"/>
            <a:ext cx="5689600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3600" dirty="0" err="1">
                <a:solidFill>
                  <a:schemeClr val="accent6">
                    <a:lumMod val="75000"/>
                  </a:schemeClr>
                </a:solidFill>
                <a:latin typeface="Century Gothic" pitchFamily="34" charset="0"/>
                <a:cs typeface="+mn-cs"/>
              </a:rPr>
              <a:t>Communiquer</a:t>
            </a:r>
            <a:r>
              <a:rPr lang="en-GB" sz="3600" dirty="0">
                <a:solidFill>
                  <a:schemeClr val="accent6">
                    <a:lumMod val="75000"/>
                  </a:schemeClr>
                </a:solidFill>
                <a:latin typeface="Century Gothic" pitchFamily="34" charset="0"/>
                <a:cs typeface="+mn-cs"/>
              </a:rPr>
              <a:t> des </a:t>
            </a:r>
            <a:r>
              <a:rPr lang="en-GB" sz="3600" dirty="0" err="1">
                <a:solidFill>
                  <a:schemeClr val="accent6">
                    <a:lumMod val="75000"/>
                  </a:schemeClr>
                </a:solidFill>
                <a:latin typeface="Century Gothic" pitchFamily="34" charset="0"/>
                <a:cs typeface="+mn-cs"/>
              </a:rPr>
              <a:t>idées</a:t>
            </a:r>
            <a:endParaRPr lang="en-GB" sz="3600" dirty="0">
              <a:solidFill>
                <a:schemeClr val="accent6">
                  <a:lumMod val="75000"/>
                </a:schemeClr>
              </a:solidFill>
              <a:latin typeface="Century Gothic" pitchFamily="34" charset="0"/>
              <a:cs typeface="+mn-cs"/>
            </a:endParaRPr>
          </a:p>
        </p:txBody>
      </p: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2195513" y="1341438"/>
            <a:ext cx="4711700" cy="3671887"/>
            <a:chOff x="2195736" y="1340768"/>
            <a:chExt cx="4710964" cy="3672408"/>
          </a:xfrm>
        </p:grpSpPr>
        <p:sp>
          <p:nvSpPr>
            <p:cNvPr id="36" name="TextBox 35"/>
            <p:cNvSpPr txBox="1"/>
            <p:nvPr/>
          </p:nvSpPr>
          <p:spPr>
            <a:xfrm>
              <a:off x="4530583" y="1340768"/>
              <a:ext cx="215866" cy="276264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1200" b="1" dirty="0">
                  <a:solidFill>
                    <a:schemeClr val="accent6">
                      <a:lumMod val="75000"/>
                    </a:schemeClr>
                  </a:solidFill>
                  <a:latin typeface="Century Gothic" pitchFamily="34" charset="0"/>
                  <a:cs typeface="+mn-cs"/>
                </a:rPr>
                <a:t>2</a:t>
              </a:r>
            </a:p>
          </p:txBody>
        </p:sp>
        <p:sp>
          <p:nvSpPr>
            <p:cNvPr id="37" name="Rectangle 36"/>
            <p:cNvSpPr/>
            <p:nvPr/>
          </p:nvSpPr>
          <p:spPr>
            <a:xfrm>
              <a:off x="4571852" y="1378873"/>
              <a:ext cx="2334848" cy="1224136"/>
            </a:xfrm>
            <a:prstGeom prst="rect">
              <a:avLst/>
            </a:prstGeom>
            <a:noFill/>
            <a:ln w="127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38" name="Rectangle 37"/>
            <p:cNvSpPr/>
            <p:nvPr/>
          </p:nvSpPr>
          <p:spPr>
            <a:xfrm>
              <a:off x="2237005" y="1378873"/>
              <a:ext cx="2334847" cy="1224136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4530583" y="2564904"/>
              <a:ext cx="215866" cy="276264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1200" b="1" dirty="0">
                  <a:solidFill>
                    <a:schemeClr val="accent6">
                      <a:lumMod val="75000"/>
                    </a:schemeClr>
                  </a:solidFill>
                  <a:latin typeface="Century Gothic" pitchFamily="34" charset="0"/>
                  <a:cs typeface="+mn-cs"/>
                </a:rPr>
                <a:t>4</a:t>
              </a:r>
            </a:p>
          </p:txBody>
        </p:sp>
        <p:sp>
          <p:nvSpPr>
            <p:cNvPr id="40" name="Rectangle 39"/>
            <p:cNvSpPr/>
            <p:nvPr/>
          </p:nvSpPr>
          <p:spPr>
            <a:xfrm>
              <a:off x="4571852" y="2603009"/>
              <a:ext cx="2334848" cy="1211435"/>
            </a:xfrm>
            <a:prstGeom prst="rect">
              <a:avLst/>
            </a:prstGeom>
            <a:noFill/>
            <a:ln w="127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41" name="Rectangle 40"/>
            <p:cNvSpPr/>
            <p:nvPr/>
          </p:nvSpPr>
          <p:spPr>
            <a:xfrm>
              <a:off x="2237005" y="2603009"/>
              <a:ext cx="2334847" cy="1216198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4530583" y="3763637"/>
              <a:ext cx="215866" cy="276264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1200" b="1" dirty="0">
                  <a:solidFill>
                    <a:schemeClr val="accent6">
                      <a:lumMod val="75000"/>
                    </a:schemeClr>
                  </a:solidFill>
                  <a:latin typeface="Century Gothic" pitchFamily="34" charset="0"/>
                  <a:cs typeface="+mn-cs"/>
                </a:rPr>
                <a:t>6</a:t>
              </a:r>
            </a:p>
          </p:txBody>
        </p:sp>
        <p:sp>
          <p:nvSpPr>
            <p:cNvPr id="43" name="Rectangle 42"/>
            <p:cNvSpPr/>
            <p:nvPr/>
          </p:nvSpPr>
          <p:spPr>
            <a:xfrm>
              <a:off x="4571852" y="3816031"/>
              <a:ext cx="2334848" cy="1197145"/>
            </a:xfrm>
            <a:prstGeom prst="rect">
              <a:avLst/>
            </a:prstGeom>
            <a:noFill/>
            <a:ln w="127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2195736" y="3763637"/>
              <a:ext cx="215866" cy="276264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1200" b="1" dirty="0">
                  <a:solidFill>
                    <a:schemeClr val="accent6">
                      <a:lumMod val="75000"/>
                    </a:schemeClr>
                  </a:solidFill>
                  <a:latin typeface="Century Gothic" pitchFamily="34" charset="0"/>
                  <a:cs typeface="+mn-cs"/>
                </a:rPr>
                <a:t>5</a:t>
              </a:r>
            </a:p>
          </p:txBody>
        </p:sp>
        <p:sp>
          <p:nvSpPr>
            <p:cNvPr id="45" name="Rectangle 44"/>
            <p:cNvSpPr/>
            <p:nvPr/>
          </p:nvSpPr>
          <p:spPr>
            <a:xfrm>
              <a:off x="2237005" y="3816031"/>
              <a:ext cx="2334847" cy="1197145"/>
            </a:xfrm>
            <a:prstGeom prst="rect">
              <a:avLst/>
            </a:prstGeom>
            <a:noFill/>
            <a:ln w="127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2195736" y="1340768"/>
              <a:ext cx="215866" cy="276264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1200" b="1" dirty="0">
                  <a:solidFill>
                    <a:schemeClr val="accent6">
                      <a:lumMod val="75000"/>
                    </a:schemeClr>
                  </a:solidFill>
                  <a:latin typeface="Century Gothic" pitchFamily="34" charset="0"/>
                  <a:cs typeface="+mn-cs"/>
                </a:rPr>
                <a:t>1</a:t>
              </a: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2195736" y="2564904"/>
              <a:ext cx="215866" cy="276264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1200" b="1" dirty="0">
                  <a:solidFill>
                    <a:schemeClr val="accent6">
                      <a:lumMod val="75000"/>
                    </a:schemeClr>
                  </a:solidFill>
                  <a:latin typeface="Century Gothic" pitchFamily="34" charset="0"/>
                  <a:cs typeface="+mn-cs"/>
                </a:rPr>
                <a:t>3</a:t>
              </a:r>
            </a:p>
          </p:txBody>
        </p:sp>
      </p:grpSp>
      <p:grpSp>
        <p:nvGrpSpPr>
          <p:cNvPr id="5" name="Group 47"/>
          <p:cNvGrpSpPr>
            <a:grpSpLocks/>
          </p:cNvGrpSpPr>
          <p:nvPr/>
        </p:nvGrpSpPr>
        <p:grpSpPr bwMode="auto">
          <a:xfrm>
            <a:off x="6875463" y="762000"/>
            <a:ext cx="2449512" cy="5640388"/>
            <a:chOff x="6876256" y="836712"/>
            <a:chExt cx="2448272" cy="5640288"/>
          </a:xfrm>
        </p:grpSpPr>
        <p:sp>
          <p:nvSpPr>
            <p:cNvPr id="35" name="Rectangle 34"/>
            <p:cNvSpPr/>
            <p:nvPr/>
          </p:nvSpPr>
          <p:spPr>
            <a:xfrm>
              <a:off x="6876256" y="836712"/>
              <a:ext cx="2267744" cy="5640288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  <a:effectLst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48" name="TextBox 50"/>
            <p:cNvSpPr txBox="1"/>
            <p:nvPr/>
          </p:nvSpPr>
          <p:spPr>
            <a:xfrm>
              <a:off x="6947657" y="836712"/>
              <a:ext cx="2376871" cy="461955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1200" dirty="0">
                  <a:solidFill>
                    <a:schemeClr val="accent6">
                      <a:lumMod val="75000"/>
                    </a:schemeClr>
                  </a:solidFill>
                  <a:latin typeface="Century Gothic" pitchFamily="34" charset="0"/>
                  <a:cs typeface="+mn-cs"/>
                </a:rPr>
                <a:t>La checklist de la communication </a:t>
              </a:r>
              <a:r>
                <a:rPr lang="en-GB" sz="1200" dirty="0" err="1">
                  <a:solidFill>
                    <a:schemeClr val="accent6">
                      <a:lumMod val="75000"/>
                    </a:schemeClr>
                  </a:solidFill>
                  <a:latin typeface="Century Gothic" pitchFamily="34" charset="0"/>
                  <a:cs typeface="+mn-cs"/>
                </a:rPr>
                <a:t>efficace</a:t>
              </a:r>
              <a:endParaRPr lang="en-GB" sz="1200" dirty="0">
                <a:solidFill>
                  <a:schemeClr val="accent6">
                    <a:lumMod val="75000"/>
                  </a:schemeClr>
                </a:solidFill>
                <a:latin typeface="Century Gothic" pitchFamily="34" charset="0"/>
                <a:cs typeface="+mn-cs"/>
              </a:endParaRPr>
            </a:p>
          </p:txBody>
        </p:sp>
        <p:sp>
          <p:nvSpPr>
            <p:cNvPr id="57" name="TextBox 51"/>
            <p:cNvSpPr txBox="1"/>
            <p:nvPr/>
          </p:nvSpPr>
          <p:spPr>
            <a:xfrm>
              <a:off x="6938137" y="1293904"/>
              <a:ext cx="1977024" cy="1323952"/>
            </a:xfrm>
            <a:prstGeom prst="rect">
              <a:avLst/>
            </a:prstGeom>
            <a:noFill/>
            <a:ln w="3175">
              <a:noFill/>
            </a:ln>
          </p:spPr>
          <p:txBody>
            <a:bodyPr>
              <a:spAutoFit/>
            </a:bodyPr>
            <a:lstStyle/>
            <a:p>
              <a:pPr fontAlgn="auto">
                <a:spcBef>
                  <a:spcPts val="600"/>
                </a:spcBef>
                <a:spcAft>
                  <a:spcPts val="0"/>
                </a:spcAft>
                <a:defRPr/>
              </a:pPr>
              <a:r>
                <a:rPr lang="fr-FR" sz="1000" b="1" dirty="0">
                  <a:latin typeface="Century Gothic" pitchFamily="34" charset="0"/>
                  <a:cs typeface="+mn-cs"/>
                </a:rPr>
                <a:t>Est-ce que le contenu est</a:t>
              </a:r>
              <a:br>
                <a:rPr lang="fr-FR" sz="1000" b="1" dirty="0">
                  <a:latin typeface="Century Gothic" pitchFamily="34" charset="0"/>
                  <a:cs typeface="+mn-cs"/>
                </a:rPr>
              </a:br>
              <a:r>
                <a:rPr lang="fr-FR" sz="1000" b="1" dirty="0">
                  <a:latin typeface="Century Gothic" pitchFamily="34" charset="0"/>
                  <a:cs typeface="+mn-cs"/>
                </a:rPr>
                <a:t>        </a:t>
              </a:r>
              <a:r>
                <a:rPr lang="fr-FR" sz="1000" b="1" dirty="0">
                  <a:solidFill>
                    <a:schemeClr val="accent6">
                      <a:lumMod val="75000"/>
                    </a:schemeClr>
                  </a:solidFill>
                  <a:latin typeface="Century Gothic" pitchFamily="34" charset="0"/>
                  <a:cs typeface="+mn-cs"/>
                </a:rPr>
                <a:t>clair ?</a:t>
              </a:r>
            </a:p>
            <a:p>
              <a:pPr marL="180975" indent="-180975" fontAlgn="auto">
                <a:spcBef>
                  <a:spcPts val="600"/>
                </a:spcBef>
                <a:spcAft>
                  <a:spcPts val="0"/>
                </a:spcAft>
                <a:buClr>
                  <a:srgbClr val="006800"/>
                </a:buClr>
                <a:buSzPct val="100000"/>
                <a:buFont typeface="Wingdings" pitchFamily="2" charset="2"/>
                <a:buChar char="l"/>
                <a:defRPr/>
              </a:pPr>
              <a:r>
                <a:rPr lang="fr-FR" sz="1000" dirty="0">
                  <a:latin typeface="Century Gothic" pitchFamily="34" charset="0"/>
                  <a:cs typeface="+mn-cs"/>
                </a:rPr>
                <a:t>Le registre correspond-il à l’objectif et au public présent ?</a:t>
              </a:r>
            </a:p>
            <a:p>
              <a:pPr marL="180975" indent="-180975" fontAlgn="auto">
                <a:spcBef>
                  <a:spcPts val="600"/>
                </a:spcBef>
                <a:spcAft>
                  <a:spcPts val="0"/>
                </a:spcAft>
                <a:buClr>
                  <a:srgbClr val="006800"/>
                </a:buClr>
                <a:buSzPct val="100000"/>
                <a:buFont typeface="Wingdings" pitchFamily="2" charset="2"/>
                <a:buChar char="l"/>
                <a:defRPr/>
              </a:pPr>
              <a:r>
                <a:rPr lang="fr-FR" sz="1000" dirty="0">
                  <a:latin typeface="Century Gothic" pitchFamily="34" charset="0"/>
                  <a:cs typeface="+mn-cs"/>
                </a:rPr>
                <a:t>Est-ce facile à comprendre ?</a:t>
              </a:r>
            </a:p>
          </p:txBody>
        </p:sp>
        <p:sp>
          <p:nvSpPr>
            <p:cNvPr id="58" name="Rectangle 57"/>
            <p:cNvSpPr/>
            <p:nvPr/>
          </p:nvSpPr>
          <p:spPr>
            <a:xfrm>
              <a:off x="6938137" y="4840316"/>
              <a:ext cx="2205508" cy="1554135"/>
            </a:xfrm>
            <a:prstGeom prst="rect">
              <a:avLst/>
            </a:prstGeom>
            <a:ln w="3175">
              <a:noFill/>
            </a:ln>
          </p:spPr>
          <p:txBody>
            <a:bodyPr>
              <a:spAutoFit/>
            </a:bodyPr>
            <a:lstStyle/>
            <a:p>
              <a:pPr marL="342900" indent="-342900" fontAlgn="auto">
                <a:spcBef>
                  <a:spcPts val="600"/>
                </a:spcBef>
                <a:spcAft>
                  <a:spcPts val="0"/>
                </a:spcAft>
                <a:defRPr/>
              </a:pPr>
              <a:r>
                <a:rPr lang="en-GB" sz="1000" b="1" dirty="0">
                  <a:latin typeface="Century Gothic" pitchFamily="34" charset="0"/>
                  <a:cs typeface="+mn-cs"/>
                </a:rPr>
                <a:t>Est-</a:t>
              </a:r>
              <a:r>
                <a:rPr lang="en-GB" sz="1000" b="1" dirty="0" err="1">
                  <a:latin typeface="Century Gothic" pitchFamily="34" charset="0"/>
                  <a:cs typeface="+mn-cs"/>
                </a:rPr>
                <a:t>ce</a:t>
              </a:r>
              <a:r>
                <a:rPr lang="en-GB" sz="1000" b="1" dirty="0">
                  <a:latin typeface="Century Gothic" pitchFamily="34" charset="0"/>
                  <a:cs typeface="+mn-cs"/>
                </a:rPr>
                <a:t> que le </a:t>
              </a:r>
              <a:r>
                <a:rPr lang="en-GB" sz="1000" b="1" dirty="0" err="1">
                  <a:latin typeface="Century Gothic" pitchFamily="34" charset="0"/>
                  <a:cs typeface="+mn-cs"/>
                </a:rPr>
                <a:t>contenu</a:t>
              </a:r>
              <a:r>
                <a:rPr lang="en-GB" sz="1000" b="1" dirty="0">
                  <a:latin typeface="Century Gothic" pitchFamily="34" charset="0"/>
                  <a:cs typeface="+mn-cs"/>
                </a:rPr>
                <a:t> </a:t>
              </a:r>
              <a:r>
                <a:rPr lang="en-GB" sz="1000" b="1" dirty="0" err="1">
                  <a:latin typeface="Century Gothic" pitchFamily="34" charset="0"/>
                  <a:cs typeface="+mn-cs"/>
                </a:rPr>
                <a:t>est</a:t>
              </a:r>
              <a:r>
                <a:rPr lang="en-GB" sz="1000" b="1" dirty="0">
                  <a:latin typeface="Century Gothic" pitchFamily="34" charset="0"/>
                  <a:cs typeface="+mn-cs"/>
                </a:rPr>
                <a:t> </a:t>
              </a:r>
              <a:r>
                <a:rPr lang="en-GB" sz="1000" b="1" dirty="0" err="1">
                  <a:solidFill>
                    <a:schemeClr val="accent6">
                      <a:lumMod val="75000"/>
                    </a:schemeClr>
                  </a:solidFill>
                  <a:latin typeface="Century Gothic" pitchFamily="34" charset="0"/>
                  <a:cs typeface="+mn-cs"/>
                </a:rPr>
                <a:t>cohérent</a:t>
              </a:r>
              <a:r>
                <a:rPr lang="en-GB" sz="1000" b="1" dirty="0">
                  <a:solidFill>
                    <a:schemeClr val="accent6">
                      <a:lumMod val="75000"/>
                    </a:schemeClr>
                  </a:solidFill>
                  <a:latin typeface="Century Gothic" pitchFamily="34" charset="0"/>
                  <a:cs typeface="+mn-cs"/>
                </a:rPr>
                <a:t> ?</a:t>
              </a:r>
            </a:p>
            <a:p>
              <a:pPr marL="180975" indent="-180975" fontAlgn="auto">
                <a:spcBef>
                  <a:spcPts val="600"/>
                </a:spcBef>
                <a:spcAft>
                  <a:spcPts val="0"/>
                </a:spcAft>
                <a:buClr>
                  <a:srgbClr val="006800"/>
                </a:buClr>
                <a:buSzPct val="100000"/>
                <a:buFont typeface="Wingdings" pitchFamily="2" charset="2"/>
                <a:buChar char="l"/>
                <a:defRPr/>
              </a:pPr>
              <a:r>
                <a:rPr lang="en-GB" sz="1000" dirty="0">
                  <a:latin typeface="Century Gothic" pitchFamily="34" charset="0"/>
                  <a:cs typeface="+mn-cs"/>
                </a:rPr>
                <a:t>Est-</a:t>
              </a:r>
              <a:r>
                <a:rPr lang="en-GB" sz="1000" dirty="0" err="1">
                  <a:latin typeface="Century Gothic" pitchFamily="34" charset="0"/>
                  <a:cs typeface="+mn-cs"/>
                </a:rPr>
                <a:t>ce</a:t>
              </a:r>
              <a:r>
                <a:rPr lang="en-GB" sz="1000" dirty="0">
                  <a:latin typeface="Century Gothic" pitchFamily="34" charset="0"/>
                  <a:cs typeface="+mn-cs"/>
                </a:rPr>
                <a:t> que </a:t>
              </a:r>
              <a:r>
                <a:rPr lang="en-GB" sz="1000" dirty="0" err="1">
                  <a:latin typeface="Century Gothic" pitchFamily="34" charset="0"/>
                  <a:cs typeface="+mn-cs"/>
                </a:rPr>
                <a:t>chaque</a:t>
              </a:r>
              <a:r>
                <a:rPr lang="en-GB" sz="1000" dirty="0">
                  <a:latin typeface="Century Gothic" pitchFamily="34" charset="0"/>
                  <a:cs typeface="+mn-cs"/>
                </a:rPr>
                <a:t> scène </a:t>
              </a:r>
              <a:r>
                <a:rPr lang="en-GB" sz="1000" dirty="0" err="1">
                  <a:latin typeface="Century Gothic" pitchFamily="34" charset="0"/>
                  <a:cs typeface="+mn-cs"/>
                </a:rPr>
                <a:t>ou</a:t>
              </a:r>
              <a:r>
                <a:rPr lang="en-GB" sz="1000" dirty="0">
                  <a:latin typeface="Century Gothic" pitchFamily="34" charset="0"/>
                  <a:cs typeface="+mn-cs"/>
                </a:rPr>
                <a:t> </a:t>
              </a:r>
              <a:r>
                <a:rPr lang="en-GB" sz="1000" dirty="0" err="1">
                  <a:latin typeface="Century Gothic" pitchFamily="34" charset="0"/>
                  <a:cs typeface="+mn-cs"/>
                </a:rPr>
                <a:t>paragraphe</a:t>
              </a:r>
              <a:r>
                <a:rPr lang="en-GB" sz="1000" dirty="0">
                  <a:latin typeface="Century Gothic" pitchFamily="34" charset="0"/>
                  <a:cs typeface="+mn-cs"/>
                </a:rPr>
                <a:t> </a:t>
              </a:r>
              <a:r>
                <a:rPr lang="en-GB" sz="1000" dirty="0" err="1">
                  <a:latin typeface="Century Gothic" pitchFamily="34" charset="0"/>
                  <a:cs typeface="+mn-cs"/>
                </a:rPr>
                <a:t>exprime</a:t>
              </a:r>
              <a:r>
                <a:rPr lang="en-GB" sz="1000" dirty="0">
                  <a:latin typeface="Century Gothic" pitchFamily="34" charset="0"/>
                  <a:cs typeface="+mn-cs"/>
                </a:rPr>
                <a:t> un message principal ?</a:t>
              </a:r>
            </a:p>
            <a:p>
              <a:pPr marL="180975" indent="-180975" fontAlgn="auto">
                <a:spcBef>
                  <a:spcPts val="600"/>
                </a:spcBef>
                <a:spcAft>
                  <a:spcPts val="0"/>
                </a:spcAft>
                <a:buClr>
                  <a:srgbClr val="006800"/>
                </a:buClr>
                <a:buSzPct val="100000"/>
                <a:buFont typeface="Wingdings" pitchFamily="2" charset="2"/>
                <a:buChar char="l"/>
                <a:defRPr/>
              </a:pPr>
              <a:r>
                <a:rPr lang="en-GB" sz="1000" dirty="0" err="1">
                  <a:latin typeface="Century Gothic" pitchFamily="34" charset="0"/>
                  <a:cs typeface="+mn-cs"/>
                </a:rPr>
                <a:t>Sont-ils</a:t>
              </a:r>
              <a:r>
                <a:rPr lang="en-GB" sz="1000" dirty="0">
                  <a:latin typeface="Century Gothic" pitchFamily="34" charset="0"/>
                  <a:cs typeface="+mn-cs"/>
                </a:rPr>
                <a:t> </a:t>
              </a:r>
              <a:r>
                <a:rPr lang="en-GB" sz="1000" dirty="0" err="1">
                  <a:latin typeface="Century Gothic" pitchFamily="34" charset="0"/>
                  <a:cs typeface="+mn-cs"/>
                </a:rPr>
                <a:t>dans</a:t>
              </a:r>
              <a:r>
                <a:rPr lang="en-GB" sz="1000" dirty="0">
                  <a:latin typeface="Century Gothic" pitchFamily="34" charset="0"/>
                  <a:cs typeface="+mn-cs"/>
                </a:rPr>
                <a:t> un </a:t>
              </a:r>
              <a:r>
                <a:rPr lang="en-GB" sz="1000" dirty="0" err="1">
                  <a:latin typeface="Century Gothic" pitchFamily="34" charset="0"/>
                  <a:cs typeface="+mn-cs"/>
                </a:rPr>
                <a:t>ordre</a:t>
              </a:r>
              <a:r>
                <a:rPr lang="en-GB" sz="1000" dirty="0">
                  <a:latin typeface="Century Gothic" pitchFamily="34" charset="0"/>
                  <a:cs typeface="+mn-cs"/>
                </a:rPr>
                <a:t> </a:t>
              </a:r>
              <a:r>
                <a:rPr lang="en-GB" sz="1000" dirty="0" err="1">
                  <a:latin typeface="Century Gothic" pitchFamily="34" charset="0"/>
                  <a:cs typeface="+mn-cs"/>
                </a:rPr>
                <a:t>logique</a:t>
              </a:r>
              <a:r>
                <a:rPr lang="en-GB" sz="1000" dirty="0">
                  <a:latin typeface="Century Gothic" pitchFamily="34" charset="0"/>
                  <a:cs typeface="+mn-cs"/>
                </a:rPr>
                <a:t> ?</a:t>
              </a:r>
            </a:p>
            <a:p>
              <a:pPr marL="180975" indent="-180975" fontAlgn="auto">
                <a:spcBef>
                  <a:spcPts val="600"/>
                </a:spcBef>
                <a:spcAft>
                  <a:spcPts val="0"/>
                </a:spcAft>
                <a:buClr>
                  <a:srgbClr val="006800"/>
                </a:buClr>
                <a:buSzPct val="100000"/>
                <a:buFont typeface="Wingdings" pitchFamily="2" charset="2"/>
                <a:buChar char="l"/>
                <a:defRPr/>
              </a:pPr>
              <a:r>
                <a:rPr lang="en-GB" sz="1000" dirty="0" err="1">
                  <a:latin typeface="Century Gothic" pitchFamily="34" charset="0"/>
                  <a:cs typeface="+mn-cs"/>
                </a:rPr>
                <a:t>Sont-ils</a:t>
              </a:r>
              <a:r>
                <a:rPr lang="en-GB" sz="1000" dirty="0">
                  <a:latin typeface="Century Gothic" pitchFamily="34" charset="0"/>
                  <a:cs typeface="+mn-cs"/>
                </a:rPr>
                <a:t> </a:t>
              </a:r>
              <a:r>
                <a:rPr lang="en-GB" sz="1000" dirty="0" err="1">
                  <a:latin typeface="Century Gothic" pitchFamily="34" charset="0"/>
                  <a:cs typeface="+mn-cs"/>
                </a:rPr>
                <a:t>liés</a:t>
              </a:r>
              <a:r>
                <a:rPr lang="en-GB" sz="1000" dirty="0">
                  <a:latin typeface="Century Gothic" pitchFamily="34" charset="0"/>
                  <a:cs typeface="+mn-cs"/>
                </a:rPr>
                <a:t> ?</a:t>
              </a:r>
            </a:p>
          </p:txBody>
        </p:sp>
        <p:sp>
          <p:nvSpPr>
            <p:cNvPr id="59" name="Rectangle 58"/>
            <p:cNvSpPr/>
            <p:nvPr/>
          </p:nvSpPr>
          <p:spPr>
            <a:xfrm>
              <a:off x="6949244" y="3702099"/>
              <a:ext cx="2194401" cy="1169966"/>
            </a:xfrm>
            <a:prstGeom prst="rect">
              <a:avLst/>
            </a:prstGeom>
            <a:ln w="3175">
              <a:noFill/>
            </a:ln>
          </p:spPr>
          <p:txBody>
            <a:bodyPr>
              <a:spAutoFit/>
            </a:bodyPr>
            <a:lstStyle/>
            <a:p>
              <a:pPr marL="342900" indent="-34290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1000" b="1" dirty="0">
                  <a:latin typeface="Century Gothic" pitchFamily="34" charset="0"/>
                  <a:cs typeface="+mn-cs"/>
                </a:rPr>
                <a:t>Est-</a:t>
              </a:r>
              <a:r>
                <a:rPr lang="en-GB" sz="1000" b="1" dirty="0" err="1">
                  <a:latin typeface="Century Gothic" pitchFamily="34" charset="0"/>
                  <a:cs typeface="+mn-cs"/>
                </a:rPr>
                <a:t>ce</a:t>
              </a:r>
              <a:r>
                <a:rPr lang="en-GB" sz="1000" b="1" dirty="0">
                  <a:latin typeface="Century Gothic" pitchFamily="34" charset="0"/>
                  <a:cs typeface="+mn-cs"/>
                </a:rPr>
                <a:t> que le </a:t>
              </a:r>
              <a:r>
                <a:rPr lang="en-GB" sz="1000" b="1" dirty="0" err="1">
                  <a:latin typeface="Century Gothic" pitchFamily="34" charset="0"/>
                  <a:cs typeface="+mn-cs"/>
                </a:rPr>
                <a:t>contenu</a:t>
              </a:r>
              <a:r>
                <a:rPr lang="en-GB" sz="1000" b="1" dirty="0">
                  <a:latin typeface="Century Gothic" pitchFamily="34" charset="0"/>
                  <a:cs typeface="+mn-cs"/>
                </a:rPr>
                <a:t> </a:t>
              </a:r>
              <a:r>
                <a:rPr lang="en-GB" sz="1000" b="1" dirty="0" err="1">
                  <a:latin typeface="Century Gothic" pitchFamily="34" charset="0"/>
                  <a:cs typeface="+mn-cs"/>
                </a:rPr>
                <a:t>est</a:t>
              </a:r>
              <a:r>
                <a:rPr lang="en-GB" sz="1000" b="1" dirty="0">
                  <a:latin typeface="Century Gothic" pitchFamily="34" charset="0"/>
                  <a:cs typeface="+mn-cs"/>
                </a:rPr>
                <a:t> </a:t>
              </a:r>
              <a:r>
                <a:rPr lang="en-GB" sz="1000" b="1" dirty="0">
                  <a:solidFill>
                    <a:schemeClr val="accent6">
                      <a:lumMod val="75000"/>
                    </a:schemeClr>
                  </a:solidFill>
                  <a:latin typeface="Century Gothic" pitchFamily="34" charset="0"/>
                  <a:cs typeface="+mn-cs"/>
                </a:rPr>
                <a:t>correct ?</a:t>
              </a:r>
            </a:p>
            <a:p>
              <a:pPr marL="180975" indent="-180975" fontAlgn="auto">
                <a:spcBef>
                  <a:spcPts val="600"/>
                </a:spcBef>
                <a:spcAft>
                  <a:spcPts val="0"/>
                </a:spcAft>
                <a:buClr>
                  <a:srgbClr val="006800"/>
                </a:buClr>
                <a:buSzPct val="100000"/>
                <a:buFont typeface="Wingdings" pitchFamily="2" charset="2"/>
                <a:buChar char="l"/>
                <a:defRPr/>
              </a:pPr>
              <a:r>
                <a:rPr lang="en-GB" sz="1000" dirty="0" err="1">
                  <a:latin typeface="Century Gothic" pitchFamily="34" charset="0"/>
                  <a:cs typeface="+mn-cs"/>
                </a:rPr>
                <a:t>Avez-vous</a:t>
              </a:r>
              <a:r>
                <a:rPr lang="en-GB" sz="1000" dirty="0">
                  <a:latin typeface="Century Gothic" pitchFamily="34" charset="0"/>
                  <a:cs typeface="+mn-cs"/>
                </a:rPr>
                <a:t> </a:t>
              </a:r>
              <a:r>
                <a:rPr lang="en-GB" sz="1000" dirty="0" err="1">
                  <a:latin typeface="Century Gothic" pitchFamily="34" charset="0"/>
                  <a:cs typeface="+mn-cs"/>
                </a:rPr>
                <a:t>mis</a:t>
              </a:r>
              <a:r>
                <a:rPr lang="en-GB" sz="1000" dirty="0">
                  <a:latin typeface="Century Gothic" pitchFamily="34" charset="0"/>
                  <a:cs typeface="+mn-cs"/>
                </a:rPr>
                <a:t> les explications </a:t>
              </a:r>
              <a:r>
                <a:rPr lang="en-GB" sz="1000" dirty="0" err="1">
                  <a:latin typeface="Century Gothic" pitchFamily="34" charset="0"/>
                  <a:cs typeface="+mn-cs"/>
                </a:rPr>
                <a:t>scientifiques</a:t>
              </a:r>
              <a:r>
                <a:rPr lang="en-GB" sz="1000" dirty="0">
                  <a:latin typeface="Century Gothic" pitchFamily="34" charset="0"/>
                  <a:cs typeface="+mn-cs"/>
                </a:rPr>
                <a:t> ?</a:t>
              </a:r>
            </a:p>
            <a:p>
              <a:pPr marL="180975" indent="-180975" fontAlgn="auto">
                <a:spcBef>
                  <a:spcPts val="600"/>
                </a:spcBef>
                <a:spcAft>
                  <a:spcPts val="0"/>
                </a:spcAft>
                <a:buClr>
                  <a:srgbClr val="006800"/>
                </a:buClr>
                <a:buSzPct val="100000"/>
                <a:buFont typeface="Wingdings" pitchFamily="2" charset="2"/>
                <a:buChar char="l"/>
                <a:defRPr/>
              </a:pPr>
              <a:r>
                <a:rPr lang="en-GB" sz="1000" dirty="0" err="1">
                  <a:latin typeface="Century Gothic" pitchFamily="34" charset="0"/>
                  <a:cs typeface="+mn-cs"/>
                </a:rPr>
                <a:t>Avez-vous</a:t>
              </a:r>
              <a:r>
                <a:rPr lang="en-GB" sz="1000" dirty="0">
                  <a:latin typeface="Century Gothic" pitchFamily="34" charset="0"/>
                  <a:cs typeface="+mn-cs"/>
                </a:rPr>
                <a:t> </a:t>
              </a:r>
              <a:r>
                <a:rPr lang="en-GB" sz="1000" dirty="0" err="1">
                  <a:latin typeface="Century Gothic" pitchFamily="34" charset="0"/>
                  <a:cs typeface="+mn-cs"/>
                </a:rPr>
                <a:t>utilisé</a:t>
              </a:r>
              <a:r>
                <a:rPr lang="en-GB" sz="1000" dirty="0">
                  <a:latin typeface="Century Gothic" pitchFamily="34" charset="0"/>
                  <a:cs typeface="+mn-cs"/>
                </a:rPr>
                <a:t> et </a:t>
              </a:r>
              <a:r>
                <a:rPr lang="en-GB" sz="1000" dirty="0" err="1">
                  <a:latin typeface="Century Gothic" pitchFamily="34" charset="0"/>
                  <a:cs typeface="+mn-cs"/>
                </a:rPr>
                <a:t>expliqué</a:t>
              </a:r>
              <a:r>
                <a:rPr lang="en-GB" sz="1000" dirty="0">
                  <a:latin typeface="Century Gothic" pitchFamily="34" charset="0"/>
                  <a:cs typeface="+mn-cs"/>
                </a:rPr>
                <a:t> les </a:t>
              </a:r>
              <a:r>
                <a:rPr lang="en-GB" sz="1000" dirty="0" err="1">
                  <a:latin typeface="Century Gothic" pitchFamily="34" charset="0"/>
                  <a:cs typeface="+mn-cs"/>
                </a:rPr>
                <a:t>termes</a:t>
              </a:r>
              <a:r>
                <a:rPr lang="en-GB" sz="1000" dirty="0">
                  <a:latin typeface="Century Gothic" pitchFamily="34" charset="0"/>
                  <a:cs typeface="+mn-cs"/>
                </a:rPr>
                <a:t> </a:t>
              </a:r>
              <a:r>
                <a:rPr lang="en-GB" sz="1000" dirty="0" err="1">
                  <a:latin typeface="Century Gothic" pitchFamily="34" charset="0"/>
                  <a:cs typeface="+mn-cs"/>
                </a:rPr>
                <a:t>scientifiques</a:t>
              </a:r>
              <a:r>
                <a:rPr lang="en-GB" sz="1000" dirty="0">
                  <a:latin typeface="Century Gothic" pitchFamily="34" charset="0"/>
                  <a:cs typeface="+mn-cs"/>
                </a:rPr>
                <a:t> ?</a:t>
              </a:r>
            </a:p>
          </p:txBody>
        </p:sp>
        <p:sp>
          <p:nvSpPr>
            <p:cNvPr id="60" name="Rectangle 59"/>
            <p:cNvSpPr/>
            <p:nvPr/>
          </p:nvSpPr>
          <p:spPr>
            <a:xfrm>
              <a:off x="6938137" y="2562294"/>
              <a:ext cx="2205508" cy="1169966"/>
            </a:xfrm>
            <a:prstGeom prst="rect">
              <a:avLst/>
            </a:prstGeom>
            <a:ln w="3175">
              <a:noFill/>
            </a:ln>
          </p:spPr>
          <p:txBody>
            <a:bodyPr>
              <a:spAutoFit/>
            </a:bodyPr>
            <a:lstStyle/>
            <a:p>
              <a:pPr marL="180975" indent="-180975" fontAlgn="auto">
                <a:spcBef>
                  <a:spcPts val="600"/>
                </a:spcBef>
                <a:spcAft>
                  <a:spcPts val="0"/>
                </a:spcAft>
                <a:buClr>
                  <a:srgbClr val="346CDC"/>
                </a:buClr>
                <a:buSzPct val="140000"/>
                <a:defRPr/>
              </a:pPr>
              <a:r>
                <a:rPr lang="en-GB" sz="1000" b="1" dirty="0">
                  <a:latin typeface="Century Gothic" pitchFamily="34" charset="0"/>
                  <a:cs typeface="+mn-cs"/>
                </a:rPr>
                <a:t>Est-</a:t>
              </a:r>
              <a:r>
                <a:rPr lang="en-GB" sz="1000" b="1" dirty="0" err="1">
                  <a:latin typeface="Century Gothic" pitchFamily="34" charset="0"/>
                  <a:cs typeface="+mn-cs"/>
                </a:rPr>
                <a:t>ce</a:t>
              </a:r>
              <a:r>
                <a:rPr lang="en-GB" sz="1000" b="1" dirty="0">
                  <a:latin typeface="Century Gothic" pitchFamily="34" charset="0"/>
                  <a:cs typeface="+mn-cs"/>
                </a:rPr>
                <a:t> que le </a:t>
              </a:r>
              <a:r>
                <a:rPr lang="en-GB" sz="1000" b="1" dirty="0" err="1">
                  <a:latin typeface="Century Gothic" pitchFamily="34" charset="0"/>
                  <a:cs typeface="+mn-cs"/>
                </a:rPr>
                <a:t>contenu</a:t>
              </a:r>
              <a:r>
                <a:rPr lang="en-GB" sz="1000" b="1" dirty="0">
                  <a:latin typeface="Century Gothic" pitchFamily="34" charset="0"/>
                  <a:cs typeface="+mn-cs"/>
                </a:rPr>
                <a:t> </a:t>
              </a:r>
              <a:r>
                <a:rPr lang="en-GB" sz="1000" b="1" dirty="0" err="1">
                  <a:latin typeface="Century Gothic" pitchFamily="34" charset="0"/>
                  <a:cs typeface="+mn-cs"/>
                </a:rPr>
                <a:t>est</a:t>
              </a:r>
              <a:r>
                <a:rPr lang="en-GB" sz="1000" b="1" dirty="0">
                  <a:latin typeface="Century Gothic" pitchFamily="34" charset="0"/>
                  <a:cs typeface="+mn-cs"/>
                </a:rPr>
                <a:t> </a:t>
              </a:r>
              <a:br>
                <a:rPr lang="en-GB" sz="1000" b="1" dirty="0">
                  <a:latin typeface="Century Gothic" pitchFamily="34" charset="0"/>
                  <a:cs typeface="+mn-cs"/>
                </a:rPr>
              </a:br>
              <a:r>
                <a:rPr lang="en-GB" sz="1000" b="1" dirty="0" err="1">
                  <a:solidFill>
                    <a:schemeClr val="accent6">
                      <a:lumMod val="75000"/>
                    </a:schemeClr>
                  </a:solidFill>
                  <a:latin typeface="Century Gothic" pitchFamily="34" charset="0"/>
                  <a:cs typeface="+mn-cs"/>
                </a:rPr>
                <a:t>concret</a:t>
              </a:r>
              <a:r>
                <a:rPr lang="en-GB" sz="1000" b="1" dirty="0">
                  <a:solidFill>
                    <a:schemeClr val="accent6">
                      <a:lumMod val="75000"/>
                    </a:schemeClr>
                  </a:solidFill>
                  <a:latin typeface="Century Gothic" pitchFamily="34" charset="0"/>
                  <a:cs typeface="+mn-cs"/>
                </a:rPr>
                <a:t> ?</a:t>
              </a:r>
            </a:p>
            <a:p>
              <a:pPr marL="180975" indent="-180975" fontAlgn="auto">
                <a:spcBef>
                  <a:spcPts val="600"/>
                </a:spcBef>
                <a:spcAft>
                  <a:spcPts val="0"/>
                </a:spcAft>
                <a:buClr>
                  <a:srgbClr val="006800"/>
                </a:buClr>
                <a:buSzPct val="100000"/>
                <a:buFont typeface="Wingdings" pitchFamily="2" charset="2"/>
                <a:buChar char="l"/>
                <a:defRPr/>
              </a:pPr>
              <a:r>
                <a:rPr lang="en-GB" sz="1000" dirty="0">
                  <a:latin typeface="Century Gothic" pitchFamily="34" charset="0"/>
                  <a:cs typeface="+mn-cs"/>
                </a:rPr>
                <a:t>Des </a:t>
              </a:r>
              <a:r>
                <a:rPr lang="en-GB" sz="1000" dirty="0" err="1">
                  <a:latin typeface="Century Gothic" pitchFamily="34" charset="0"/>
                  <a:cs typeface="+mn-cs"/>
                </a:rPr>
                <a:t>exemples</a:t>
              </a:r>
              <a:r>
                <a:rPr lang="en-GB" sz="1000" dirty="0">
                  <a:latin typeface="Century Gothic" pitchFamily="34" charset="0"/>
                  <a:cs typeface="+mn-cs"/>
                </a:rPr>
                <a:t> </a:t>
              </a:r>
              <a:r>
                <a:rPr lang="en-GB" sz="1000" dirty="0" err="1">
                  <a:latin typeface="Century Gothic" pitchFamily="34" charset="0"/>
                  <a:cs typeface="+mn-cs"/>
                </a:rPr>
                <a:t>sont-ils</a:t>
              </a:r>
              <a:r>
                <a:rPr lang="en-GB" sz="1000" dirty="0">
                  <a:latin typeface="Century Gothic" pitchFamily="34" charset="0"/>
                  <a:cs typeface="+mn-cs"/>
                </a:rPr>
                <a:t> </a:t>
              </a:r>
              <a:r>
                <a:rPr lang="en-GB" sz="1000" dirty="0" err="1">
                  <a:latin typeface="Century Gothic" pitchFamily="34" charset="0"/>
                  <a:cs typeface="+mn-cs"/>
                </a:rPr>
                <a:t>présentés</a:t>
              </a:r>
              <a:r>
                <a:rPr lang="en-GB" sz="1000" dirty="0">
                  <a:latin typeface="Century Gothic" pitchFamily="34" charset="0"/>
                  <a:cs typeface="+mn-cs"/>
                </a:rPr>
                <a:t> ?</a:t>
              </a:r>
            </a:p>
            <a:p>
              <a:pPr marL="180975" indent="-180975" fontAlgn="auto">
                <a:spcBef>
                  <a:spcPts val="600"/>
                </a:spcBef>
                <a:spcAft>
                  <a:spcPts val="0"/>
                </a:spcAft>
                <a:buClr>
                  <a:srgbClr val="006800"/>
                </a:buClr>
                <a:buSzPct val="100000"/>
                <a:buFont typeface="Wingdings" pitchFamily="2" charset="2"/>
                <a:buChar char="l"/>
                <a:defRPr/>
              </a:pPr>
              <a:r>
                <a:rPr lang="en-GB" sz="1000" dirty="0" err="1">
                  <a:latin typeface="Century Gothic" pitchFamily="34" charset="0"/>
                  <a:cs typeface="+mn-cs"/>
                </a:rPr>
                <a:t>Avez-vous</a:t>
              </a:r>
              <a:r>
                <a:rPr lang="en-GB" sz="1000" dirty="0">
                  <a:latin typeface="Century Gothic" pitchFamily="34" charset="0"/>
                  <a:cs typeface="+mn-cs"/>
                </a:rPr>
                <a:t> </a:t>
              </a:r>
              <a:r>
                <a:rPr lang="en-GB" sz="1000" dirty="0" err="1">
                  <a:latin typeface="Century Gothic" pitchFamily="34" charset="0"/>
                  <a:cs typeface="+mn-cs"/>
                </a:rPr>
                <a:t>utilisé</a:t>
              </a:r>
              <a:r>
                <a:rPr lang="en-GB" sz="1000" dirty="0">
                  <a:latin typeface="Century Gothic" pitchFamily="34" charset="0"/>
                  <a:cs typeface="+mn-cs"/>
                </a:rPr>
                <a:t> des mots </a:t>
              </a:r>
              <a:r>
                <a:rPr lang="en-GB" sz="1000" dirty="0" err="1">
                  <a:latin typeface="Century Gothic" pitchFamily="34" charset="0"/>
                  <a:cs typeface="+mn-cs"/>
                </a:rPr>
                <a:t>frappants</a:t>
              </a:r>
              <a:r>
                <a:rPr lang="en-GB" sz="1000" dirty="0">
                  <a:latin typeface="Century Gothic" pitchFamily="34" charset="0"/>
                  <a:cs typeface="+mn-cs"/>
                </a:rPr>
                <a:t> ?</a:t>
              </a:r>
            </a:p>
          </p:txBody>
        </p:sp>
      </p:grpSp>
    </p:spTree>
    <p:custDataLst>
      <p:tags r:id="rId1"/>
    </p:custData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216</Words>
  <Application>Microsoft Office PowerPoint</Application>
  <PresentationFormat>Affichage à l'écran (4:3)</PresentationFormat>
  <Paragraphs>36</Paragraphs>
  <Slides>1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Meriem Fresson</dc:creator>
  <cp:lastModifiedBy>Meriem Fresson</cp:lastModifiedBy>
  <cp:revision>1</cp:revision>
  <dcterms:created xsi:type="dcterms:W3CDTF">2016-11-18T16:23:17Z</dcterms:created>
  <dcterms:modified xsi:type="dcterms:W3CDTF">2016-11-18T16:23:36Z</dcterms:modified>
</cp:coreProperties>
</file>