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298" r:id="rId4"/>
    <p:sldId id="299" r:id="rId5"/>
    <p:sldId id="280" r:id="rId6"/>
    <p:sldId id="300" r:id="rId7"/>
    <p:sldId id="281" r:id="rId8"/>
    <p:sldId id="293" r:id="rId9"/>
    <p:sldId id="294" r:id="rId10"/>
    <p:sldId id="302" r:id="rId11"/>
    <p:sldId id="303" r:id="rId12"/>
    <p:sldId id="301" r:id="rId13"/>
    <p:sldId id="291" r:id="rId14"/>
    <p:sldId id="295" r:id="rId15"/>
    <p:sldId id="304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013"/>
    <a:srgbClr val="E37526"/>
    <a:srgbClr val="D33D20"/>
    <a:srgbClr val="585858"/>
    <a:srgbClr val="E95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904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19656-79EA-F14E-83AA-AAA13FDED359}" type="datetimeFigureOut">
              <a:rPr lang="fr-FR" smtClean="0"/>
              <a:t>27/07/16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76EC4-F291-8549-83D7-B4A90CA21D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14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D0468-6741-3E4A-8449-F4A12D2E7E62}" type="datetimeFigureOut">
              <a:rPr lang="fr-FR" smtClean="0"/>
              <a:t>27/07/16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87E9A-D3D5-0F43-85CD-97DC68093B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104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852B-F963-7841-8E88-9DC43F7C378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00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oix-aveni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22045" y="1679083"/>
            <a:ext cx="5047239" cy="3705503"/>
          </a:xfrm>
        </p:spPr>
        <p:txBody>
          <a:bodyPr>
            <a:noAutofit/>
          </a:bodyPr>
          <a:lstStyle>
            <a:lvl1pPr>
              <a:defRPr sz="600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8" name="Image 7" descr="guillemet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055" y="457201"/>
            <a:ext cx="1343396" cy="1221882"/>
          </a:xfrm>
          <a:prstGeom prst="rect">
            <a:avLst/>
          </a:prstGeom>
        </p:spPr>
      </p:pic>
      <p:pic>
        <p:nvPicPr>
          <p:cNvPr id="9" name="Image 8" descr="guillemetsba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969" y="5189785"/>
            <a:ext cx="1085230" cy="9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TITRE DE L’EXPOSÉ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408189"/>
            <a:ext cx="8229600" cy="17206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585858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800" dirty="0" smtClean="0"/>
              <a:t>Ta définition</a:t>
            </a:r>
            <a:endParaRPr lang="fr-FR" dirty="0" smtClean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342685"/>
            <a:ext cx="8229600" cy="1720650"/>
          </a:xfrm>
        </p:spPr>
        <p:txBody>
          <a:bodyPr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sz="1800" dirty="0" smtClean="0"/>
              <a:t>Ton exemple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2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2929"/>
          </a:xfrm>
        </p:spPr>
        <p:txBody>
          <a:bodyPr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71437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TITRE DE L’EXPOSÉ</a:t>
            </a:r>
          </a:p>
        </p:txBody>
      </p:sp>
      <p:sp>
        <p:nvSpPr>
          <p:cNvPr id="19" name="Espace réservé pour une image  18"/>
          <p:cNvSpPr>
            <a:spLocks noGrp="1"/>
          </p:cNvSpPr>
          <p:nvPr>
            <p:ph type="pic" sz="quarter" idx="23" hasCustomPrompt="1"/>
          </p:nvPr>
        </p:nvSpPr>
        <p:spPr>
          <a:xfrm>
            <a:off x="457200" y="1807661"/>
            <a:ext cx="8229600" cy="3600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Glisse ton image ici</a:t>
            </a:r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5" hasCustomPrompt="1"/>
          </p:nvPr>
        </p:nvSpPr>
        <p:spPr>
          <a:xfrm>
            <a:off x="465402" y="1239617"/>
            <a:ext cx="8221398" cy="555625"/>
          </a:xfrm>
        </p:spPr>
        <p:txBody>
          <a:bodyPr/>
          <a:lstStyle>
            <a:lvl1pPr algn="ctr">
              <a:defRPr 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fr-FR" dirty="0" smtClean="0"/>
              <a:t>Entre ton titre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+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2929"/>
          </a:xfrm>
        </p:spPr>
        <p:txBody>
          <a:bodyPr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0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71437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TITRE DE L’EXPOSÉ</a:t>
            </a:r>
          </a:p>
        </p:txBody>
      </p:sp>
      <p:sp>
        <p:nvSpPr>
          <p:cNvPr id="33" name="ZoneTexte 32"/>
          <p:cNvSpPr txBox="1"/>
          <p:nvPr userDrawn="1"/>
        </p:nvSpPr>
        <p:spPr>
          <a:xfrm>
            <a:off x="457201" y="1437989"/>
            <a:ext cx="393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95E27"/>
                </a:solidFill>
                <a:latin typeface="Arial"/>
                <a:cs typeface="Arial"/>
              </a:rPr>
              <a:t>Aspects positifs</a:t>
            </a:r>
            <a:endParaRPr lang="fr-FR" b="1" dirty="0">
              <a:solidFill>
                <a:srgbClr val="E95E27"/>
              </a:solidFill>
              <a:latin typeface="Arial"/>
              <a:cs typeface="Arial"/>
            </a:endParaRP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4767840" y="1437989"/>
            <a:ext cx="391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95E27"/>
                </a:solidFill>
                <a:latin typeface="Arial"/>
                <a:cs typeface="Arial"/>
              </a:rPr>
              <a:t>Aspects négatifs</a:t>
            </a:r>
            <a:endParaRPr lang="fr-FR" b="1" dirty="0">
              <a:solidFill>
                <a:srgbClr val="E95E27"/>
              </a:solidFill>
              <a:latin typeface="Arial"/>
              <a:cs typeface="Arial"/>
            </a:endParaRP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65401" y="1952642"/>
            <a:ext cx="3935877" cy="3747790"/>
          </a:xfrm>
        </p:spPr>
        <p:txBody>
          <a:bodyPr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sz="1800" dirty="0" smtClean="0"/>
              <a:t>Ta réponse</a:t>
            </a:r>
            <a:endParaRPr lang="fr-FR" dirty="0"/>
          </a:p>
        </p:txBody>
      </p:sp>
      <p:sp>
        <p:nvSpPr>
          <p:cNvPr id="24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750922" y="1952642"/>
            <a:ext cx="3935877" cy="3747790"/>
          </a:xfrm>
        </p:spPr>
        <p:txBody>
          <a:bodyPr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sz="1800" dirty="0" smtClean="0"/>
              <a:t>Ta réponse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40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0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TITRE DE L’EXPOSÉ</a:t>
            </a:r>
          </a:p>
        </p:txBody>
      </p:sp>
      <p:sp>
        <p:nvSpPr>
          <p:cNvPr id="17" name="Espace réservé du texte 23"/>
          <p:cNvSpPr>
            <a:spLocks noGrp="1"/>
          </p:cNvSpPr>
          <p:nvPr>
            <p:ph type="body" sz="quarter" idx="25" hasCustomPrompt="1"/>
          </p:nvPr>
        </p:nvSpPr>
        <p:spPr>
          <a:xfrm>
            <a:off x="465402" y="1354138"/>
            <a:ext cx="8221398" cy="555625"/>
          </a:xfrm>
        </p:spPr>
        <p:txBody>
          <a:bodyPr/>
          <a:lstStyle>
            <a:lvl1pPr algn="ctr">
              <a:defRPr 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fr-FR" dirty="0" smtClean="0"/>
              <a:t>Ton titre</a:t>
            </a:r>
            <a:endParaRPr lang="fr-FR" dirty="0"/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909763"/>
            <a:ext cx="8229600" cy="3519562"/>
          </a:xfrm>
        </p:spPr>
        <p:txBody>
          <a:bodyPr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sz="1800" dirty="0" smtClean="0"/>
              <a:t>Ta réponse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39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408189"/>
            <a:ext cx="8229600" cy="1720650"/>
          </a:xfrm>
        </p:spPr>
        <p:txBody>
          <a:bodyPr numCol="1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585858"/>
                </a:solidFill>
              </a:defRPr>
            </a:lvl1pPr>
          </a:lstStyle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altLang="fr-FR" sz="1800" dirty="0" smtClean="0"/>
              <a:t>Ta définition</a:t>
            </a:r>
            <a:endParaRPr lang="fr-FR" altLang="fr-FR" dirty="0" smtClean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342685"/>
            <a:ext cx="8229600" cy="172065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Ton exemple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982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408189"/>
            <a:ext cx="8229600" cy="1720650"/>
          </a:xfrm>
        </p:spPr>
        <p:txBody>
          <a:bodyPr numCol="1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585858"/>
                </a:solidFill>
              </a:defRPr>
            </a:lvl1pPr>
          </a:lstStyle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altLang="fr-FR" sz="1800" dirty="0" smtClean="0"/>
              <a:t>Ta définition</a:t>
            </a:r>
            <a:endParaRPr lang="fr-FR" altLang="fr-FR" dirty="0" smtClean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342685"/>
            <a:ext cx="8229600" cy="172065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Ton exemple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40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408189"/>
            <a:ext cx="8229600" cy="1720650"/>
          </a:xfrm>
        </p:spPr>
        <p:txBody>
          <a:bodyPr numCol="1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585858"/>
                </a:solidFill>
              </a:defRPr>
            </a:lvl1pPr>
          </a:lstStyle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altLang="fr-FR" sz="1800" dirty="0" smtClean="0"/>
              <a:t>Ta définition</a:t>
            </a:r>
            <a:endParaRPr lang="fr-FR" altLang="fr-FR" dirty="0" smtClean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342685"/>
            <a:ext cx="8229600" cy="172065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Ton exemple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10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"/>
          <p:cNvSpPr txBox="1">
            <a:spLocks/>
          </p:cNvSpPr>
          <p:nvPr userDrawn="1"/>
        </p:nvSpPr>
        <p:spPr>
          <a:xfrm>
            <a:off x="918009" y="0"/>
            <a:ext cx="8229600" cy="59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fr-FR" dirty="0" smtClean="0"/>
              <a:t>Quatrième niveau</a:t>
            </a:r>
          </a:p>
        </p:txBody>
      </p:sp>
      <p:pic>
        <p:nvPicPr>
          <p:cNvPr id="12" name="Image 11" descr="IT_LOGO_VECT_FERME_OK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93" y="6256383"/>
            <a:ext cx="993415" cy="465092"/>
          </a:xfrm>
          <a:prstGeom prst="rect">
            <a:avLst/>
          </a:prstGeom>
        </p:spPr>
      </p:pic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6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  <p:sldLayoutId id="2147483658" r:id="rId7"/>
    <p:sldLayoutId id="214748365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i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b="1" i="0" kern="1200">
          <a:solidFill>
            <a:srgbClr val="585858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585858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lang="fr-FR" sz="1400" kern="1200" dirty="0" smtClean="0">
          <a:solidFill>
            <a:srgbClr val="585858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b="0" i="0" kern="1200">
          <a:solidFill>
            <a:srgbClr val="585858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-industries-technologiques.fr/metiers/" TargetMode="External"/><Relationship Id="rId4" Type="http://schemas.openxmlformats.org/officeDocument/2006/relationships/hyperlink" Target="http://www.les-industries-technologiques.fr/lavenir-on-y-travaille/" TargetMode="External"/><Relationship Id="rId5" Type="http://schemas.openxmlformats.org/officeDocument/2006/relationships/hyperlink" Target="http://www.les-industries-technologiques.fr/temoignages/" TargetMode="External"/><Relationship Id="rId6" Type="http://schemas.openxmlformats.org/officeDocument/2006/relationships/hyperlink" Target="http://www.les-industries-technologiques.fr/formation-jeune/" TargetMode="External"/><Relationship Id="rId7" Type="http://schemas.openxmlformats.org/officeDocument/2006/relationships/hyperlink" Target="http://www.onisep.fr/Choisir-mes-etudes/Au-lycee-au-CFA/Au-lycee-general-et-technologique/Les-bacs-technologiques/Le-bac-STI2D-sciences-et-technologies-de-l-industrie-et-du-developpement-durable" TargetMode="External"/><Relationship Id="rId8" Type="http://schemas.openxmlformats.org/officeDocument/2006/relationships/hyperlink" Target="http://techno.toy.pagesperso-orange.fr/3_dp3/indus_tech/LIVRET%20PEDAGOGIQUE%20DEF.pdf" TargetMode="External"/><Relationship Id="rId9" Type="http://schemas.openxmlformats.org/officeDocument/2006/relationships/hyperlink" Target="http://www.les-industries-technologiques.fr/actualite/metiers-2/" TargetMode="External"/><Relationship Id="rId10" Type="http://schemas.openxmlformats.org/officeDocument/2006/relationships/hyperlink" Target="Actualit%C3%A9s%20des%20m%C3%A9tiers%20des%20industries%20technologiques" TargetMode="External"/><Relationship Id="rId11" Type="http://schemas.openxmlformats.org/officeDocument/2006/relationships/hyperlink" Target="http://www.les-industries-technologiques.fr/industrie/le-cycle-de-vie-dun-produit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les-industries-technologiques.fr/carrieres/" TargetMode="Externa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0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eg"/><Relationship Id="rId5" Type="http://schemas.openxmlformats.org/officeDocument/2006/relationships/image" Target="../media/image21.jpg"/><Relationship Id="rId6" Type="http://schemas.openxmlformats.org/officeDocument/2006/relationships/image" Target="../media/image22.jpe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image" Target="../media/image25.jpeg"/><Relationship Id="rId10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les-industries-technologiques.fr/industrie/tous-les-secteu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-industries-technologiques.fr/actualite/metiers-2/chacun-peut-trouver-sa-place-dans-les-industries-technologiques-/" TargetMode="External"/><Relationship Id="rId4" Type="http://schemas.openxmlformats.org/officeDocument/2006/relationships/hyperlink" Target="http://www.les-industries-technologiques.fr/industrie/dans-notre-quotidien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-industries-technologiques.fr/metiers/" TargetMode="External"/><Relationship Id="rId4" Type="http://schemas.openxmlformats.org/officeDocument/2006/relationships/hyperlink" Target="https://www.youtube.com/playlist?list=PL18860299E4DACEB8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les-industries-technologiques.fr/industrie/tous-les-secteur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G-zhgZ3WZ4" TargetMode="External"/><Relationship Id="rId3" Type="http://schemas.openxmlformats.org/officeDocument/2006/relationships/hyperlink" Target="http://www.les-industries-technologiques.fr/fiche-metier/tourneur-industrie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s-industries-technologiques.fr/metier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-industries-technologiques.fr/actualite/formations-1/un-technicien-devenu-ingenieur-grace-a-la-formation-continue/" TargetMode="External"/><Relationship Id="rId4" Type="http://schemas.openxmlformats.org/officeDocument/2006/relationships/hyperlink" Target="http://www.les-industries-technologiques.fr/actualite/portrait/marine-apprentie-en-bts-maintenance-des-systemes/" TargetMode="External"/><Relationship Id="rId5" Type="http://schemas.openxmlformats.org/officeDocument/2006/relationships/hyperlink" Target="http://www.letudiant.fr/premium/les-industries-technologiques/decouvrir-des-metiers-d-avenir/article/l-international-un-reve-accessible-a-tous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les-industries-technologiques.fr/carrier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-industries-technologiques.fr/actualite/24-heures-avec-pauline-chef-de-projet-robotique-/" TargetMode="External"/><Relationship Id="rId4" Type="http://schemas.openxmlformats.org/officeDocument/2006/relationships/hyperlink" Target="http://www.onisep.fr/Ressources/Univers-Formation/Formations/Lycees/Bac-techno-STI2D-sciences-et-technologies-de-l-industrie-et-du-developpement-durable-specialite-innovation-technologique-et-eco-conception" TargetMode="External"/><Relationship Id="rId5" Type="http://schemas.openxmlformats.org/officeDocument/2006/relationships/hyperlink" Target="http://www.les-industries-technologiques.fr/actualite/yoann-clemens-un-apprenti-qui-ne-manque-pas-denergie-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regionsjob.com/actualites/les-industries-technologiques-recrutent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onisep.fr/Choisir-mes-etudes/Au-lycee-au-CFA/Au-lycee-general-et-technologique/Les-bacs-technologiques/Le-bac-STI2D-sciences-et-technologies-de-l-industrie-et-du-developpement-durab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22045" y="1679083"/>
            <a:ext cx="5241085" cy="3705503"/>
          </a:xfrm>
        </p:spPr>
        <p:txBody>
          <a:bodyPr/>
          <a:lstStyle/>
          <a:p>
            <a:r>
              <a:rPr lang="fr-FR" sz="4000" dirty="0" smtClean="0"/>
              <a:t>LES INDUSTRIES TECHNOLOGIQUES, un choix d’avenir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1920246" y="5742205"/>
            <a:ext cx="244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Entre ici ton nom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et la date de ton exposé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18801" y="6472597"/>
            <a:ext cx="88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Classe :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2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 dirty="0"/>
              <a:t>Ce qu’il faut retenir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LES INDUSTRIES TECHNOLOGIQUES, UN CHOIX D’AVENIR</a:t>
            </a:r>
            <a:endParaRPr lang="fr-FR" alt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1"/>
          </p:nvPr>
        </p:nvSpPr>
        <p:spPr>
          <a:xfrm>
            <a:off x="948051" y="2110842"/>
            <a:ext cx="7137218" cy="2826382"/>
          </a:xfrm>
        </p:spPr>
        <p:txBody>
          <a:bodyPr numCol="1">
            <a:normAutofit/>
          </a:bodyPr>
          <a:lstStyle/>
          <a:p>
            <a:r>
              <a:rPr lang="fr-FR" altLang="fr-FR" sz="1400" dirty="0" smtClean="0"/>
              <a:t>J’ai appris…</a:t>
            </a:r>
            <a:endParaRPr lang="fr-FR" alt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72882" y="1909763"/>
            <a:ext cx="7562815" cy="3144083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1" name="Rogner un rectangle à un seul coin 10"/>
          <p:cNvSpPr/>
          <p:nvPr/>
        </p:nvSpPr>
        <p:spPr>
          <a:xfrm>
            <a:off x="220173" y="4128475"/>
            <a:ext cx="3281846" cy="1490052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Résume ce </a:t>
            </a:r>
            <a:r>
              <a:rPr lang="fr-FR" altLang="fr-FR" sz="1200" b="1" dirty="0">
                <a:solidFill>
                  <a:schemeClr val="tx1"/>
                </a:solidFill>
                <a:latin typeface="Arial"/>
                <a:cs typeface="Arial"/>
              </a:rPr>
              <a:t>que tu as appris sur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l’emploi dans les industries technologiques.</a:t>
            </a:r>
          </a:p>
          <a:p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Note quatre points qui te semblent essentiels.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772883" y="1216504"/>
            <a:ext cx="7562814" cy="693259"/>
          </a:xfrm>
        </p:spPr>
        <p:txBody>
          <a:bodyPr>
            <a:normAutofit/>
          </a:bodyPr>
          <a:lstStyle/>
          <a:p>
            <a:r>
              <a:rPr lang="fr-FR" sz="1400" dirty="0" smtClean="0"/>
              <a:t>L’essentiel sur l’emploi dans les industries technologiques</a:t>
            </a:r>
            <a:endParaRPr lang="fr-FR" sz="140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445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 dirty="0" smtClean="0">
                <a:solidFill>
                  <a:schemeClr val="tx1"/>
                </a:solidFill>
              </a:rPr>
              <a:t>Bilan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LES INDUSTRIES TECHNOLOGIQUES, UN CHOIX D’AVENIR</a:t>
            </a:r>
            <a:endParaRPr lang="fr-FR" alt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1"/>
          </p:nvPr>
        </p:nvSpPr>
        <p:spPr>
          <a:xfrm>
            <a:off x="874890" y="1952642"/>
            <a:ext cx="3142074" cy="3983432"/>
          </a:xfrm>
        </p:spPr>
        <p:txBody>
          <a:bodyPr numCol="1">
            <a:normAutofit/>
          </a:bodyPr>
          <a:lstStyle/>
          <a:p>
            <a:pPr algn="ctr"/>
            <a:endParaRPr lang="fr-FR" altLang="fr-FR" sz="14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2"/>
          </p:nvPr>
        </p:nvSpPr>
        <p:spPr>
          <a:xfrm>
            <a:off x="5202295" y="1952642"/>
            <a:ext cx="3113853" cy="4077506"/>
          </a:xfrm>
        </p:spPr>
        <p:txBody>
          <a:bodyPr numCol="1">
            <a:normAutofit/>
          </a:bodyPr>
          <a:lstStyle/>
          <a:p>
            <a:pPr algn="ctr"/>
            <a:endParaRPr lang="fr-FR" altLang="fr-FR" sz="1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090900" y="1341985"/>
            <a:ext cx="3335005" cy="4913941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72882" y="1341985"/>
            <a:ext cx="3335005" cy="4913941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3" name="Rogner un rectangle à un seul coin 12"/>
          <p:cNvSpPr/>
          <p:nvPr/>
        </p:nvSpPr>
        <p:spPr>
          <a:xfrm>
            <a:off x="3283795" y="4747069"/>
            <a:ext cx="2788294" cy="1547340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>
                <a:solidFill>
                  <a:schemeClr val="tx1"/>
                </a:solidFill>
                <a:latin typeface="Arial"/>
                <a:cs typeface="Arial"/>
              </a:rPr>
              <a:t>Explique ce que t’a apporté ce travail et les difficultés que tu as rencontrées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14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 smtClean="0"/>
              <a:t>SITOGRAPHIE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93699"/>
              </p:ext>
            </p:extLst>
          </p:nvPr>
        </p:nvGraphicFramePr>
        <p:xfrm>
          <a:off x="457200" y="756559"/>
          <a:ext cx="8095170" cy="512575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108569"/>
                <a:gridCol w="4986601"/>
              </a:tblGrid>
              <a:tr h="32408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Arial"/>
                          <a:cs typeface="Arial"/>
                        </a:rPr>
                        <a:t>Sujets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D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Arial"/>
                          <a:cs typeface="Arial"/>
                        </a:rPr>
                        <a:t>Sources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en ligne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D20"/>
                    </a:solidFill>
                  </a:tcPr>
                </a:tc>
              </a:tr>
              <a:tr h="52663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Parcours</a:t>
                      </a:r>
                      <a:r>
                        <a:rPr lang="fr-FR" sz="1200" baseline="0" dirty="0" smtClean="0"/>
                        <a:t> professionnel dans les industries technologiques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2"/>
                        </a:rPr>
                        <a:t>http://www.les-industries-technologiques.fr/carrieres/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8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Fiches</a:t>
                      </a:r>
                      <a:r>
                        <a:rPr lang="fr-FR" sz="1200" baseline="0" dirty="0" smtClean="0"/>
                        <a:t> métiers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3"/>
                        </a:rPr>
                        <a:t>http://www.les-industries-technologiques.fr/metiers/</a:t>
                      </a:r>
                      <a:endParaRPr lang="fr-FR" sz="12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8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Le futur</a:t>
                      </a:r>
                      <a:r>
                        <a:rPr lang="fr-FR" sz="1200" baseline="0" dirty="0" smtClean="0"/>
                        <a:t> des métiers industriels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4"/>
                        </a:rPr>
                        <a:t>http://www.les-industries-technologiques.fr/lavenir-on-y-travaille/</a:t>
                      </a:r>
                      <a:endParaRPr lang="fr-FR" sz="12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16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Témoignages métiers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5"/>
                        </a:rPr>
                        <a:t>http://www.les-industries-technologiques.fr/temoignages/</a:t>
                      </a:r>
                      <a:endParaRPr lang="fr-FR" sz="12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73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Formations industrielles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/>
                          <a:cs typeface="Arial"/>
                          <a:hlinkClick r:id="rId6"/>
                        </a:rPr>
                        <a:t>http://www.les-industries-technologiques.fr/formation-jeune/</a:t>
                      </a:r>
                      <a:r>
                        <a:rPr lang="fr-FR" sz="1200" dirty="0" smtClean="0">
                          <a:latin typeface="Arial"/>
                          <a:cs typeface="Arial"/>
                        </a:rPr>
                        <a:t/>
                      </a:r>
                      <a:br>
                        <a:rPr lang="fr-FR" sz="1200" dirty="0" smtClean="0">
                          <a:latin typeface="Arial"/>
                          <a:cs typeface="Arial"/>
                        </a:rPr>
                      </a:br>
                      <a:r>
                        <a:rPr lang="fr-FR" sz="1200" dirty="0" smtClean="0">
                          <a:latin typeface="Arial"/>
                          <a:cs typeface="Arial"/>
                          <a:hlinkClick r:id="rId7"/>
                        </a:rPr>
                        <a:t>http://</a:t>
                      </a:r>
                      <a:r>
                        <a:rPr lang="fr-FR" sz="1200" dirty="0" err="1" smtClean="0">
                          <a:latin typeface="Arial"/>
                          <a:cs typeface="Arial"/>
                          <a:hlinkClick r:id="rId7"/>
                        </a:rPr>
                        <a:t>www.onisep.fr</a:t>
                      </a:r>
                      <a:r>
                        <a:rPr lang="fr-FR" sz="1200" dirty="0" smtClean="0">
                          <a:latin typeface="Arial"/>
                          <a:cs typeface="Arial"/>
                          <a:hlinkClick r:id="rId7"/>
                        </a:rPr>
                        <a:t>/Choisir-mes-</a:t>
                      </a:r>
                      <a:r>
                        <a:rPr lang="fr-FR" sz="1200" dirty="0" err="1" smtClean="0">
                          <a:latin typeface="Arial"/>
                          <a:cs typeface="Arial"/>
                          <a:hlinkClick r:id="rId7"/>
                        </a:rPr>
                        <a:t>etudes</a:t>
                      </a:r>
                      <a:r>
                        <a:rPr lang="fr-FR" sz="1200" dirty="0" smtClean="0">
                          <a:latin typeface="Arial"/>
                          <a:cs typeface="Arial"/>
                          <a:hlinkClick r:id="rId7"/>
                        </a:rPr>
                        <a:t>/Au-</a:t>
                      </a:r>
                      <a:r>
                        <a:rPr lang="fr-FR" sz="1200" dirty="0" err="1" smtClean="0">
                          <a:latin typeface="Arial"/>
                          <a:cs typeface="Arial"/>
                          <a:hlinkClick r:id="rId7"/>
                        </a:rPr>
                        <a:t>lycee</a:t>
                      </a:r>
                      <a:r>
                        <a:rPr lang="fr-FR" sz="1200" dirty="0" smtClean="0">
                          <a:latin typeface="Arial"/>
                          <a:cs typeface="Arial"/>
                          <a:hlinkClick r:id="rId7"/>
                        </a:rPr>
                        <a:t>-au-CFA/Au-</a:t>
                      </a:r>
                      <a:r>
                        <a:rPr lang="fr-FR" sz="1200" dirty="0" err="1" smtClean="0">
                          <a:latin typeface="Arial"/>
                          <a:cs typeface="Arial"/>
                          <a:hlinkClick r:id="rId7"/>
                        </a:rPr>
                        <a:t>lycee</a:t>
                      </a:r>
                      <a:r>
                        <a:rPr lang="fr-FR" sz="1200" dirty="0" smtClean="0">
                          <a:latin typeface="Arial"/>
                          <a:cs typeface="Arial"/>
                          <a:hlinkClick r:id="rId7"/>
                        </a:rPr>
                        <a:t>-</a:t>
                      </a:r>
                      <a:r>
                        <a:rPr lang="fr-FR" sz="1200" dirty="0" err="1" smtClean="0">
                          <a:latin typeface="Arial"/>
                          <a:cs typeface="Arial"/>
                          <a:hlinkClick r:id="rId7"/>
                        </a:rPr>
                        <a:t>general</a:t>
                      </a:r>
                      <a:r>
                        <a:rPr lang="fr-FR" sz="1200" dirty="0" smtClean="0">
                          <a:latin typeface="Arial"/>
                          <a:cs typeface="Arial"/>
                          <a:hlinkClick r:id="rId7"/>
                        </a:rPr>
                        <a:t>-et-technologique/Les-bacs-technologiques/Le-bac-STI2D-sciences-et-technologies-de-l-industrie-et-du-developpement-durable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63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L’essentiel sur les industries technologiques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8"/>
                        </a:rPr>
                        <a:t>http://techno.toy.pagesperso-orange.fr/3_dp3/indus_tech/LIVRET%20PEDAGOGIQUE%20DEF.pdf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267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Actualités</a:t>
                      </a:r>
                      <a:r>
                        <a:rPr lang="fr-FR" sz="1200" b="0" baseline="0" dirty="0" smtClean="0">
                          <a:solidFill>
                            <a:srgbClr val="000000"/>
                          </a:solidFill>
                        </a:rPr>
                        <a:t> des métiers des industries technologiques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9"/>
                        </a:rPr>
                        <a:t>http://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9"/>
                        </a:rPr>
                        <a:t>www.les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9"/>
                        </a:rPr>
                        <a:t>-industries-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9"/>
                        </a:rPr>
                        <a:t>technologiques.fr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9"/>
                        </a:rPr>
                        <a:t>/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9"/>
                        </a:rPr>
                        <a:t>actualite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9"/>
                        </a:rPr>
                        <a:t>/metiers-2/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89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Actualités</a:t>
                      </a:r>
                      <a:r>
                        <a:rPr lang="fr-FR" sz="1200" b="0" baseline="0" dirty="0" smtClean="0">
                          <a:solidFill>
                            <a:srgbClr val="000000"/>
                          </a:solidFill>
                        </a:rPr>
                        <a:t> des formations des industries technologiques</a:t>
                      </a:r>
                      <a:endParaRPr lang="fr-FR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0" action="ppaction://hlinkfile"/>
                        </a:rPr>
                        <a:t>http://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0" action="ppaction://hlinkfile"/>
                        </a:rPr>
                        <a:t>www.les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0" action="ppaction://hlinkfile"/>
                        </a:rPr>
                        <a:t>-industries-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0" action="ppaction://hlinkfile"/>
                        </a:rPr>
                        <a:t>technologiques.fr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0" action="ppaction://hlinkfile"/>
                        </a:rPr>
                        <a:t>/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0" action="ppaction://hlinkfile"/>
                        </a:rPr>
                        <a:t>actualite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0" action="ppaction://hlinkfile"/>
                        </a:rPr>
                        <a:t>/formations-1/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8954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Cycle</a:t>
                      </a:r>
                      <a:r>
                        <a:rPr lang="fr-FR" sz="1200" b="0" baseline="0" dirty="0" smtClean="0">
                          <a:solidFill>
                            <a:srgbClr val="000000"/>
                          </a:solidFill>
                        </a:rPr>
                        <a:t> de développement d’un produit industriel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1"/>
                        </a:rPr>
                        <a:t>http://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1"/>
                        </a:rPr>
                        <a:t>www.les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1"/>
                        </a:rPr>
                        <a:t>-industries-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1"/>
                        </a:rPr>
                        <a:t>technologiques.fr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1"/>
                        </a:rPr>
                        <a:t>/industrie/le-cycle-de-vie-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1"/>
                        </a:rPr>
                        <a:t>dun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11"/>
                        </a:rPr>
                        <a:t>-produit/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Rogner un rectangle à un seul coin 13"/>
          <p:cNvSpPr/>
          <p:nvPr/>
        </p:nvSpPr>
        <p:spPr>
          <a:xfrm>
            <a:off x="7881318" y="1131725"/>
            <a:ext cx="2788294" cy="2506563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Voici une série de ressources en ligne pour t’aider à documenter ton exposé.</a:t>
            </a:r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400" dirty="0" smtClean="0">
              <a:solidFill>
                <a:schemeClr val="tx1"/>
              </a:solidFill>
            </a:endParaRPr>
          </a:p>
          <a:p>
            <a:r>
              <a:rPr lang="fr-FR" altLang="fr-FR" sz="1200" b="1" dirty="0" smtClean="0">
                <a:solidFill>
                  <a:srgbClr val="D33D20"/>
                </a:solidFill>
              </a:rPr>
              <a:t>N’oublies pas de supprimer ce post-it dès que tu as terminé.</a:t>
            </a:r>
            <a:endParaRPr lang="fr-FR" altLang="fr-FR" sz="1200" b="1" dirty="0">
              <a:solidFill>
                <a:srgbClr val="D33D2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86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 smtClean="0"/>
              <a:t>BANQUE IMAGES</a:t>
            </a:r>
            <a:endParaRPr lang="fr-FR" dirty="0"/>
          </a:p>
        </p:txBody>
      </p:sp>
      <p:pic>
        <p:nvPicPr>
          <p:cNvPr id="11" name="Image 10" descr="ThinkstockPhotos-4588831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852" y="839392"/>
            <a:ext cx="2033877" cy="1356238"/>
          </a:xfrm>
          <a:prstGeom prst="rect">
            <a:avLst/>
          </a:prstGeom>
        </p:spPr>
      </p:pic>
      <p:pic>
        <p:nvPicPr>
          <p:cNvPr id="13" name="Image 12" descr="ThinkstockPhotos-4599884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00" y="839392"/>
            <a:ext cx="2042562" cy="1362029"/>
          </a:xfrm>
          <a:prstGeom prst="rect">
            <a:avLst/>
          </a:prstGeom>
        </p:spPr>
      </p:pic>
      <p:pic>
        <p:nvPicPr>
          <p:cNvPr id="20" name="Image 19" descr="ThinkstockPhotos-46960593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985" y="2385007"/>
            <a:ext cx="2051599" cy="1967534"/>
          </a:xfrm>
          <a:prstGeom prst="rect">
            <a:avLst/>
          </a:prstGeom>
        </p:spPr>
      </p:pic>
      <p:pic>
        <p:nvPicPr>
          <p:cNvPr id="21" name="Image 20" descr="ThinkstockPhotos-46068214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646" y="4083951"/>
            <a:ext cx="2033877" cy="1349492"/>
          </a:xfrm>
          <a:prstGeom prst="rect">
            <a:avLst/>
          </a:prstGeom>
        </p:spPr>
      </p:pic>
      <p:pic>
        <p:nvPicPr>
          <p:cNvPr id="22" name="Image 21" descr="ThinkstockPhotos-45886693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548" y="2452816"/>
            <a:ext cx="2032934" cy="1355609"/>
          </a:xfrm>
          <a:prstGeom prst="rect">
            <a:avLst/>
          </a:prstGeom>
        </p:spPr>
      </p:pic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" name="Image 1" descr="7f02fbc200534cd945bba7f1a2174182 (1) (1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548" y="843982"/>
            <a:ext cx="2032934" cy="1362499"/>
          </a:xfrm>
          <a:prstGeom prst="rect">
            <a:avLst/>
          </a:prstGeom>
        </p:spPr>
      </p:pic>
      <p:pic>
        <p:nvPicPr>
          <p:cNvPr id="3" name="Image 2" descr="1951-d6f6eb (1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00" y="2400491"/>
            <a:ext cx="2042562" cy="1361708"/>
          </a:xfrm>
          <a:prstGeom prst="rect">
            <a:avLst/>
          </a:prstGeom>
        </p:spPr>
      </p:pic>
      <p:pic>
        <p:nvPicPr>
          <p:cNvPr id="5" name="Image 4" descr="03517c81277e9b65c622a1c29231a081 (1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548" y="4083951"/>
            <a:ext cx="2032933" cy="2032933"/>
          </a:xfrm>
          <a:prstGeom prst="rect">
            <a:avLst/>
          </a:prstGeom>
        </p:spPr>
      </p:pic>
      <p:pic>
        <p:nvPicPr>
          <p:cNvPr id="6" name="Image 5" descr="P1020338 (2)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00" y="4033909"/>
            <a:ext cx="2042562" cy="1148941"/>
          </a:xfrm>
          <a:prstGeom prst="rect">
            <a:avLst/>
          </a:prstGeom>
        </p:spPr>
      </p:pic>
      <p:pic>
        <p:nvPicPr>
          <p:cNvPr id="7" name="Image 6" descr="GOJ11012DC0210-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646" y="843982"/>
            <a:ext cx="2019897" cy="1351648"/>
          </a:xfrm>
          <a:prstGeom prst="rect">
            <a:avLst/>
          </a:prstGeom>
        </p:spPr>
      </p:pic>
      <p:pic>
        <p:nvPicPr>
          <p:cNvPr id="8" name="Image 7" descr="1947-0153b8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646" y="2441392"/>
            <a:ext cx="2058785" cy="1367033"/>
          </a:xfrm>
          <a:prstGeom prst="rect">
            <a:avLst/>
          </a:prstGeom>
        </p:spPr>
      </p:pic>
      <p:pic>
        <p:nvPicPr>
          <p:cNvPr id="9" name="Image 8" descr="53503f04c36085957a4d594fb0a55296 (1)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852" y="4714981"/>
            <a:ext cx="2067004" cy="1359303"/>
          </a:xfrm>
          <a:prstGeom prst="rect">
            <a:avLst/>
          </a:prstGeom>
        </p:spPr>
      </p:pic>
      <p:sp>
        <p:nvSpPr>
          <p:cNvPr id="17" name="Rogner un rectangle à un seul coin 16"/>
          <p:cNvSpPr/>
          <p:nvPr/>
        </p:nvSpPr>
        <p:spPr>
          <a:xfrm>
            <a:off x="2233454" y="5402368"/>
            <a:ext cx="2788294" cy="2506563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Voici une série d’images pour t’aider à illustrer ton exposé.</a:t>
            </a:r>
          </a:p>
          <a:p>
            <a:endParaRPr lang="fr-FR" altLang="fr-FR" sz="1200" b="1" i="1" dirty="0" smtClean="0">
              <a:solidFill>
                <a:srgbClr val="000000"/>
              </a:solidFill>
            </a:endParaRPr>
          </a:p>
          <a:p>
            <a:r>
              <a:rPr lang="fr-FR" altLang="fr-FR" sz="1200" b="1" i="1" dirty="0" smtClean="0">
                <a:solidFill>
                  <a:srgbClr val="000000"/>
                </a:solidFill>
              </a:rPr>
              <a:t>Les </a:t>
            </a:r>
            <a:r>
              <a:rPr lang="fr-FR" altLang="fr-FR" sz="1200" b="1" i="1" dirty="0">
                <a:solidFill>
                  <a:srgbClr val="000000"/>
                </a:solidFill>
              </a:rPr>
              <a:t>images sont à utiliser uniquement dans le cadre de ce diaporama.</a:t>
            </a:r>
          </a:p>
          <a:p>
            <a:endParaRPr lang="fr-FR" altLang="fr-FR" sz="1400" dirty="0">
              <a:solidFill>
                <a:schemeClr val="tx1"/>
              </a:solidFill>
            </a:endParaRPr>
          </a:p>
          <a:p>
            <a:r>
              <a:rPr lang="fr-FR" altLang="fr-FR" sz="1000" dirty="0" smtClean="0">
                <a:solidFill>
                  <a:srgbClr val="585858"/>
                </a:solidFill>
                <a:latin typeface="Arial"/>
                <a:cs typeface="Arial"/>
              </a:rPr>
              <a:t>N’oublies pas de la supprimer dès que tu as terminé.</a:t>
            </a:r>
          </a:p>
          <a:p>
            <a:endParaRPr lang="fr-FR" altLang="fr-FR" sz="1400" dirty="0" smtClean="0">
              <a:solidFill>
                <a:schemeClr val="tx1"/>
              </a:solidFill>
            </a:endParaRPr>
          </a:p>
          <a:p>
            <a:r>
              <a:rPr lang="fr-FR" altLang="fr-FR" sz="1200" b="1" dirty="0" smtClean="0">
                <a:solidFill>
                  <a:srgbClr val="D33D20"/>
                </a:solidFill>
              </a:rPr>
              <a:t>N’oublies pas de supprimer ce post-it dès que tu as terminé.</a:t>
            </a:r>
            <a:endParaRPr lang="fr-FR" altLang="fr-FR" sz="1200" b="1" dirty="0">
              <a:solidFill>
                <a:srgbClr val="D33D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6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 smtClean="0"/>
              <a:t>BANQUE D’IMAGES</a:t>
            </a:r>
            <a:endParaRPr lang="fr-FR" dirty="0"/>
          </a:p>
        </p:txBody>
      </p:sp>
      <p:pic>
        <p:nvPicPr>
          <p:cNvPr id="5" name="Image 4" descr="a891d040cc8f94dd32403b94ca8e2b2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518" y="2551794"/>
            <a:ext cx="2590150" cy="1728000"/>
          </a:xfrm>
          <a:prstGeom prst="rect">
            <a:avLst/>
          </a:prstGeom>
        </p:spPr>
      </p:pic>
      <p:pic>
        <p:nvPicPr>
          <p:cNvPr id="6" name="Image 5" descr="fd48f02297ce37247b1a546d6b0e3dd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731" y="557681"/>
            <a:ext cx="2813903" cy="1728000"/>
          </a:xfrm>
          <a:prstGeom prst="rect">
            <a:avLst/>
          </a:prstGeom>
        </p:spPr>
      </p:pic>
      <p:pic>
        <p:nvPicPr>
          <p:cNvPr id="7" name="Image 6" descr="métier indus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86" y="4471897"/>
            <a:ext cx="2592000" cy="17280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" name="Image 1" descr="2669-d0fbca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86" y="557681"/>
            <a:ext cx="2592000" cy="1728000"/>
          </a:xfrm>
          <a:prstGeom prst="rect">
            <a:avLst/>
          </a:prstGeom>
        </p:spPr>
      </p:pic>
      <p:pic>
        <p:nvPicPr>
          <p:cNvPr id="3" name="Image 2" descr="2739-2c2780 (1)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731" y="2551794"/>
            <a:ext cx="2813903" cy="1728000"/>
          </a:xfrm>
          <a:prstGeom prst="rect">
            <a:avLst/>
          </a:prstGeom>
        </p:spPr>
      </p:pic>
      <p:pic>
        <p:nvPicPr>
          <p:cNvPr id="9" name="Image 8" descr="1719-cb6f72 (1)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518" y="557681"/>
            <a:ext cx="2590150" cy="1728000"/>
          </a:xfrm>
          <a:prstGeom prst="rect">
            <a:avLst/>
          </a:prstGeom>
        </p:spPr>
      </p:pic>
      <p:pic>
        <p:nvPicPr>
          <p:cNvPr id="11" name="Image 10" descr="1459-3ca4e3 (1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518" y="4471897"/>
            <a:ext cx="2631272" cy="1728000"/>
          </a:xfrm>
          <a:prstGeom prst="rect">
            <a:avLst/>
          </a:prstGeom>
        </p:spPr>
      </p:pic>
      <p:pic>
        <p:nvPicPr>
          <p:cNvPr id="12" name="Image 11" descr="64 - Ingenieur nanotechnologi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81" y="2551794"/>
            <a:ext cx="2590705" cy="1728000"/>
          </a:xfrm>
          <a:prstGeom prst="rect">
            <a:avLst/>
          </a:prstGeom>
        </p:spPr>
      </p:pic>
      <p:pic>
        <p:nvPicPr>
          <p:cNvPr id="13" name="Image 12" descr="1701-b6500f (1)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551" y="4471897"/>
            <a:ext cx="1728000" cy="1728000"/>
          </a:xfrm>
          <a:prstGeom prst="rect">
            <a:avLst/>
          </a:prstGeom>
        </p:spPr>
      </p:pic>
      <p:sp>
        <p:nvSpPr>
          <p:cNvPr id="14" name="Rogner un rectangle à un seul coin 13"/>
          <p:cNvSpPr/>
          <p:nvPr/>
        </p:nvSpPr>
        <p:spPr>
          <a:xfrm>
            <a:off x="2719873" y="6038958"/>
            <a:ext cx="2788294" cy="793445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fr-FR" altLang="fr-FR" sz="1400" dirty="0" smtClean="0">
              <a:solidFill>
                <a:schemeClr val="tx1"/>
              </a:solidFill>
            </a:endParaRPr>
          </a:p>
          <a:p>
            <a:r>
              <a:rPr lang="fr-FR" altLang="fr-FR" sz="1200" b="1" dirty="0" smtClean="0">
                <a:solidFill>
                  <a:srgbClr val="D33D20"/>
                </a:solidFill>
              </a:rPr>
              <a:t>N’oublies pas de supprimer ce post-it dès que tu as terminé.</a:t>
            </a:r>
            <a:endParaRPr lang="fr-FR" altLang="fr-FR" sz="1200" b="1" dirty="0">
              <a:solidFill>
                <a:srgbClr val="D33D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0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 smtClean="0"/>
              <a:t>ANNEXE : BANQUE D’IMAGES – CRÉDITS PHOTOS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457200" y="1044222"/>
            <a:ext cx="8229600" cy="525142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Les images sont numérotées en partant du coin supérieur gauche et en allant horizontalement puis en descendant d’une ligne et ainsi de suite par ordre croissant.</a:t>
            </a:r>
          </a:p>
          <a:p>
            <a:endParaRPr lang="fr-FR" dirty="0" smtClean="0"/>
          </a:p>
          <a:p>
            <a:r>
              <a:rPr lang="fr-FR" dirty="0" smtClean="0"/>
              <a:t>Couverture : </a:t>
            </a:r>
            <a:r>
              <a:rPr lang="fr-FR" dirty="0"/>
              <a:t>© UIMM /Franck </a:t>
            </a:r>
            <a:r>
              <a:rPr lang="fr-FR" dirty="0" err="1"/>
              <a:t>Beloncle</a:t>
            </a:r>
            <a:r>
              <a:rPr lang="fr-FR" dirty="0"/>
              <a:t> </a:t>
            </a:r>
            <a:r>
              <a:rPr lang="fr-FR" dirty="0" smtClean="0"/>
              <a:t>2015</a:t>
            </a:r>
            <a:endParaRPr lang="fr-FR" dirty="0"/>
          </a:p>
          <a:p>
            <a:r>
              <a:rPr lang="fr-FR" dirty="0" smtClean="0"/>
              <a:t>Images 1, 8, 19 : © </a:t>
            </a:r>
            <a:r>
              <a:rPr lang="fr-FR" dirty="0" err="1" smtClean="0"/>
              <a:t>Shutterstock.com</a:t>
            </a:r>
            <a:endParaRPr lang="fr-FR" dirty="0" smtClean="0"/>
          </a:p>
          <a:p>
            <a:r>
              <a:rPr lang="fr-FR" dirty="0" smtClean="0"/>
              <a:t>Image 2, 6, 11 : ©  </a:t>
            </a:r>
            <a:r>
              <a:rPr lang="fr-FR" dirty="0" err="1"/>
              <a:t>iStock</a:t>
            </a:r>
            <a:endParaRPr lang="fr-FR" dirty="0"/>
          </a:p>
          <a:p>
            <a:r>
              <a:rPr lang="fr-FR" dirty="0" smtClean="0"/>
              <a:t>Image 3: © Julien Goldstein</a:t>
            </a:r>
          </a:p>
          <a:p>
            <a:r>
              <a:rPr lang="fr-FR" dirty="0" smtClean="0"/>
              <a:t>Image 5 : © </a:t>
            </a:r>
            <a:r>
              <a:rPr lang="fr-FR" dirty="0" err="1" smtClean="0"/>
              <a:t>Delair</a:t>
            </a:r>
            <a:r>
              <a:rPr lang="fr-FR" dirty="0" smtClean="0"/>
              <a:t> </a:t>
            </a:r>
            <a:r>
              <a:rPr lang="fr-FR" dirty="0" smtClean="0"/>
              <a:t>Tech</a:t>
            </a:r>
          </a:p>
          <a:p>
            <a:r>
              <a:rPr lang="fr-FR" dirty="0" smtClean="0"/>
              <a:t>Image 6, </a:t>
            </a:r>
            <a:r>
              <a:rPr lang="fr-FR" dirty="0"/>
              <a:t>11: © </a:t>
            </a:r>
            <a:r>
              <a:rPr lang="fr-FR" dirty="0" err="1" smtClean="0"/>
              <a:t>ThinkStock</a:t>
            </a:r>
            <a:endParaRPr lang="fr-FR" dirty="0" smtClean="0"/>
          </a:p>
          <a:p>
            <a:r>
              <a:rPr lang="fr-FR" dirty="0" smtClean="0"/>
              <a:t>Image </a:t>
            </a:r>
            <a:r>
              <a:rPr lang="fr-FR" dirty="0" smtClean="0"/>
              <a:t>7 : © </a:t>
            </a:r>
            <a:r>
              <a:rPr lang="fr-FR" dirty="0" err="1" smtClean="0"/>
              <a:t>Qooc</a:t>
            </a:r>
            <a:endParaRPr lang="fr-FR" dirty="0" smtClean="0"/>
          </a:p>
          <a:p>
            <a:r>
              <a:rPr lang="fr-FR" dirty="0" smtClean="0"/>
              <a:t>Image 9 : © UIMM </a:t>
            </a:r>
            <a:r>
              <a:rPr lang="fr-FR" dirty="0" smtClean="0"/>
              <a:t>2015</a:t>
            </a:r>
          </a:p>
          <a:p>
            <a:r>
              <a:rPr lang="fr-FR" dirty="0"/>
              <a:t>Image 12 : © </a:t>
            </a:r>
            <a:r>
              <a:rPr lang="fr-FR" dirty="0" smtClean="0"/>
              <a:t>UIMM</a:t>
            </a:r>
            <a:endParaRPr lang="fr-FR" dirty="0" smtClean="0"/>
          </a:p>
          <a:p>
            <a:r>
              <a:rPr lang="fr-FR" dirty="0" smtClean="0"/>
              <a:t>Image </a:t>
            </a:r>
            <a:r>
              <a:rPr lang="fr-FR" dirty="0" smtClean="0"/>
              <a:t>13 : © CNAM </a:t>
            </a:r>
            <a:r>
              <a:rPr lang="fr-FR" dirty="0"/>
              <a:t>/ Musée des arts et </a:t>
            </a:r>
            <a:r>
              <a:rPr lang="fr-FR" dirty="0" smtClean="0"/>
              <a:t>métiers</a:t>
            </a:r>
          </a:p>
          <a:p>
            <a:r>
              <a:rPr lang="fr-FR" dirty="0" smtClean="0"/>
              <a:t>Image 14: © Les Industries Technologiques – Tous droits réservés</a:t>
            </a:r>
          </a:p>
          <a:p>
            <a:r>
              <a:rPr lang="fr-FR" dirty="0" smtClean="0"/>
              <a:t>Image 15 : © </a:t>
            </a:r>
            <a:r>
              <a:rPr lang="fr-FR" dirty="0" err="1" smtClean="0"/>
              <a:t>Fotosearch</a:t>
            </a:r>
            <a:endParaRPr lang="fr-FR" dirty="0" smtClean="0"/>
          </a:p>
          <a:p>
            <a:r>
              <a:rPr lang="fr-FR" dirty="0" smtClean="0"/>
              <a:t>Image 16: © </a:t>
            </a:r>
            <a:r>
              <a:rPr lang="fr-FR" dirty="0" err="1" smtClean="0"/>
              <a:t>Dreamstime</a:t>
            </a:r>
            <a:endParaRPr lang="fr-FR" dirty="0" smtClean="0"/>
          </a:p>
          <a:p>
            <a:r>
              <a:rPr lang="fr-FR" dirty="0" smtClean="0"/>
              <a:t>Image 20: © </a:t>
            </a:r>
            <a:r>
              <a:rPr lang="fr-FR" dirty="0" err="1" smtClean="0"/>
              <a:t>Alamy.com</a:t>
            </a:r>
            <a:endParaRPr lang="fr-FR" dirty="0" smtClean="0"/>
          </a:p>
          <a:p>
            <a:r>
              <a:rPr lang="fr-FR" dirty="0" smtClean="0"/>
              <a:t>Image 21 : © </a:t>
            </a:r>
            <a:r>
              <a:rPr lang="fr-FR" dirty="0" err="1" smtClean="0"/>
              <a:t>stockfresh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30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fr-FR" altLang="fr-FR" dirty="0"/>
              <a:t>Comment faire ton exposé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MODE D’EMPLOI</a:t>
            </a:r>
            <a:endParaRPr lang="fr-FR" alt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457200" y="1417133"/>
            <a:ext cx="8229600" cy="1720650"/>
          </a:xfrm>
          <a:ln>
            <a:noFill/>
          </a:ln>
        </p:spPr>
        <p:txBody>
          <a:bodyPr numCol="1">
            <a:normAutofit/>
          </a:bodyPr>
          <a:lstStyle/>
          <a:p>
            <a:r>
              <a:rPr lang="fr-FR" altLang="fr-FR" sz="1400" dirty="0" smtClean="0">
                <a:solidFill>
                  <a:schemeClr val="tx1"/>
                </a:solidFill>
              </a:rPr>
              <a:t>Dans ces espaces, tu peux écrire, ajouter des images pour remplir la diapositive avec le résultat de tes recherches sur l’industrie..</a:t>
            </a:r>
          </a:p>
          <a:p>
            <a:endParaRPr lang="fr-FR" altLang="fr-FR" sz="1400" dirty="0">
              <a:solidFill>
                <a:schemeClr val="tx1"/>
              </a:solidFill>
            </a:endParaRPr>
          </a:p>
          <a:p>
            <a:r>
              <a:rPr lang="fr-FR" altLang="fr-FR" sz="1400" dirty="0" smtClean="0">
                <a:solidFill>
                  <a:schemeClr val="tx1"/>
                </a:solidFill>
              </a:rPr>
              <a:t>Si tu as beaucoup de choses à raconter, tu peux créer de nouvelles diapositives.</a:t>
            </a:r>
            <a:endParaRPr lang="fr-FR" altLang="fr-FR" sz="14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87940" y="1271231"/>
            <a:ext cx="8298860" cy="4971852"/>
          </a:xfrm>
          <a:prstGeom prst="roundRect">
            <a:avLst>
              <a:gd name="adj" fmla="val 8752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7" name="Rogner un rectangle à un seul coin 6"/>
          <p:cNvSpPr/>
          <p:nvPr/>
        </p:nvSpPr>
        <p:spPr>
          <a:xfrm>
            <a:off x="6639831" y="3045806"/>
            <a:ext cx="3565439" cy="4009420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Ici, tu trouveras une consigne et des pistes de réflexion pour répondre au sujet.</a:t>
            </a:r>
            <a:endParaRPr lang="fr-FR" altLang="fr-FR" sz="12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000000"/>
                </a:solidFill>
                <a:latin typeface="Arial"/>
                <a:cs typeface="Arial"/>
              </a:rPr>
              <a:t>Des liens comme celui-ci te permettront d’enrichir ta réponse :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://www.les-industries-technologiques.fr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/</a:t>
            </a:r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  <a:t>Pour y accéder, c’est facile, il suffit de cliquer dessus.</a:t>
            </a:r>
          </a:p>
          <a:p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  <a:t>Mais, bien entendu, rien ne t’empêche d’aller chercher d’autres sources pour compléter tes propos ! </a:t>
            </a:r>
          </a:p>
          <a:p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rgbClr val="D33D20"/>
                </a:solidFill>
                <a:latin typeface="Arial"/>
                <a:cs typeface="Arial"/>
              </a:rPr>
              <a:t>N’oublie pas d’effacer ce mémo dès que tu as terminé (sélectionne l’objet et fait « supprimer »).</a:t>
            </a:r>
          </a:p>
          <a:p>
            <a:endParaRPr lang="fr-FR" altLang="fr-FR" sz="1200" b="1" dirty="0">
              <a:solidFill>
                <a:srgbClr val="D33D20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rgbClr val="FF0000"/>
                </a:solidFill>
                <a:latin typeface="Arial"/>
                <a:cs typeface="Arial"/>
              </a:rPr>
              <a:t>N’hésite pas à supprimer cette page lorsque tu auras terminé ton exposé.</a:t>
            </a:r>
            <a:endParaRPr lang="fr-FR" altLang="fr-FR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90800" y="3419385"/>
            <a:ext cx="2413000" cy="1200329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À chaque page, une note te guidera dans la construction de ton exposé !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>
            <a:stCxn id="10" idx="3"/>
          </p:cNvCxnSpPr>
          <p:nvPr/>
        </p:nvCxnSpPr>
        <p:spPr>
          <a:xfrm>
            <a:off x="5003800" y="4019550"/>
            <a:ext cx="1566570" cy="155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1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658767"/>
          </a:xfrm>
        </p:spPr>
        <p:txBody>
          <a:bodyPr numCol="1"/>
          <a:lstStyle/>
          <a:p>
            <a:r>
              <a:rPr lang="fr-FR" altLang="fr-FR" dirty="0" smtClean="0"/>
              <a:t>L’industrie, qu’est-ce que c’est ?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>
            <a:normAutofit/>
          </a:bodyPr>
          <a:lstStyle/>
          <a:p>
            <a:r>
              <a:rPr lang="fr-FR" altLang="fr-FR" dirty="0" smtClean="0"/>
              <a:t>LES INDUSTRIES TECHNOLOGIQUES, UN CHOIX D’AVENIR</a:t>
            </a:r>
            <a:endParaRPr lang="fr-FR" alt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644522" y="1693254"/>
            <a:ext cx="8042277" cy="1321251"/>
          </a:xfrm>
          <a:ln>
            <a:noFill/>
          </a:ln>
        </p:spPr>
        <p:txBody>
          <a:bodyPr numCol="1">
            <a:normAutofit/>
          </a:bodyPr>
          <a:lstStyle/>
          <a:p>
            <a:r>
              <a:rPr lang="fr-FR" altLang="fr-FR" sz="1400" b="1" dirty="0" smtClean="0"/>
              <a:t>L’industrie</a:t>
            </a:r>
            <a:r>
              <a:rPr lang="fr-FR" altLang="fr-FR" sz="1400" dirty="0" smtClean="0"/>
              <a:t>, c’est…</a:t>
            </a:r>
            <a:endParaRPr lang="fr-FR" alt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87940" y="1566383"/>
            <a:ext cx="8521406" cy="1602055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7" name="Espace réservé du texte 5"/>
          <p:cNvSpPr txBox="1">
            <a:spLocks/>
          </p:cNvSpPr>
          <p:nvPr/>
        </p:nvSpPr>
        <p:spPr>
          <a:xfrm>
            <a:off x="644523" y="3732856"/>
            <a:ext cx="2276342" cy="21687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u="sng" dirty="0" smtClean="0"/>
              <a:t>Exemple 1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 </a:t>
            </a:r>
            <a:r>
              <a:rPr lang="fr-FR" altLang="fr-FR" sz="1400" dirty="0" smtClean="0"/>
              <a:t>Tous </a:t>
            </a:r>
            <a:r>
              <a:rPr lang="fr-FR" altLang="fr-FR" sz="1400" dirty="0"/>
              <a:t>les jours j’utilise… et c’est un produit de l’industrie.</a:t>
            </a:r>
          </a:p>
          <a:p>
            <a:endParaRPr lang="fr-FR" altLang="fr-FR" sz="1400" dirty="0" smtClean="0"/>
          </a:p>
          <a:p>
            <a:r>
              <a:rPr lang="fr-FR" altLang="fr-FR" sz="1400" i="1" dirty="0" smtClean="0"/>
              <a:t>Glisse ici une photo de ce produit.</a:t>
            </a:r>
            <a:endParaRPr lang="fr-FR" altLang="fr-FR" sz="1400" i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426426" y="3381720"/>
            <a:ext cx="2742381" cy="2788396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>
          <a:xfrm>
            <a:off x="3500817" y="3766199"/>
            <a:ext cx="2276342" cy="21687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u="sng" dirty="0" smtClean="0"/>
              <a:t>Exemple 2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 T</a:t>
            </a:r>
            <a:r>
              <a:rPr lang="fr-FR" altLang="fr-FR" sz="1400" dirty="0" smtClean="0"/>
              <a:t>ous </a:t>
            </a:r>
            <a:r>
              <a:rPr lang="fr-FR" altLang="fr-FR" sz="1400" dirty="0"/>
              <a:t>les jours j’utilise… et c’est un produit de l’industrie.</a:t>
            </a:r>
          </a:p>
          <a:p>
            <a:endParaRPr lang="fr-FR" altLang="fr-FR" sz="1400" dirty="0" smtClean="0"/>
          </a:p>
          <a:p>
            <a:r>
              <a:rPr lang="fr-FR" altLang="fr-FR" sz="1400" i="1" dirty="0" smtClean="0"/>
              <a:t>Glisse ici une photo de ce produit.</a:t>
            </a:r>
            <a:endParaRPr lang="fr-FR" altLang="fr-FR" sz="14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282720" y="3415063"/>
            <a:ext cx="2742381" cy="2788396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9" name="Espace réservé du texte 5"/>
          <p:cNvSpPr txBox="1">
            <a:spLocks/>
          </p:cNvSpPr>
          <p:nvPr/>
        </p:nvSpPr>
        <p:spPr>
          <a:xfrm>
            <a:off x="6385062" y="3721395"/>
            <a:ext cx="2276342" cy="21687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u="sng" dirty="0" smtClean="0"/>
              <a:t>Exemple 3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 </a:t>
            </a:r>
            <a:r>
              <a:rPr lang="fr-FR" altLang="fr-FR" sz="1400" dirty="0" smtClean="0"/>
              <a:t>Tous </a:t>
            </a:r>
            <a:r>
              <a:rPr lang="fr-FR" altLang="fr-FR" sz="1400" dirty="0"/>
              <a:t>les jours j’utilise… et c’est un produit de l’industrie.</a:t>
            </a:r>
          </a:p>
          <a:p>
            <a:endParaRPr lang="fr-FR" altLang="fr-FR" sz="1400" dirty="0" smtClean="0"/>
          </a:p>
          <a:p>
            <a:r>
              <a:rPr lang="fr-FR" altLang="fr-FR" sz="1400" i="1" dirty="0" smtClean="0"/>
              <a:t>Glisse ici une photo de ce produit.</a:t>
            </a:r>
            <a:endParaRPr lang="fr-FR" altLang="fr-FR" sz="1400" i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6166965" y="3370259"/>
            <a:ext cx="2742381" cy="2788396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31" name="Rogner un rectangle à un seul coin 30"/>
          <p:cNvSpPr/>
          <p:nvPr/>
        </p:nvSpPr>
        <p:spPr>
          <a:xfrm>
            <a:off x="7968364" y="1516348"/>
            <a:ext cx="3524035" cy="3063135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Que sais-tu de l’industrie ? Liste tous les mots qui s’y rapportent, et donnes-en une définition. Puis trouve 3 exemples d’objets.</a:t>
            </a:r>
          </a:p>
          <a:p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Voici une vidéo sur les industries technologiques 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>pour t’aider : 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http://www.les-industries-technologiques.fr/actualite/metiers-2/chacun-peut-trouver-sa-place-dans-les-industries-technologiques-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Et voici un lien sur les produits de l’industrie que tu peux prendre comme exemple : </a:t>
            </a:r>
          </a:p>
          <a:p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http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://www.les-industries-technologiques.fr/industrie/dans-notre-quotidien/</a:t>
            </a:r>
            <a:endParaRPr lang="fr-FR" altLang="fr-FR" sz="12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20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7186"/>
            <a:ext cx="8229600" cy="865875"/>
          </a:xfrm>
        </p:spPr>
        <p:txBody>
          <a:bodyPr numCol="1">
            <a:normAutofit fontScale="90000"/>
          </a:bodyPr>
          <a:lstStyle/>
          <a:p>
            <a:r>
              <a:rPr lang="fr-FR" altLang="fr-FR" dirty="0" smtClean="0"/>
              <a:t>Les industries technologiques regroupent</a:t>
            </a:r>
            <a:br>
              <a:rPr lang="fr-FR" altLang="fr-FR" dirty="0" smtClean="0"/>
            </a:br>
            <a:r>
              <a:rPr lang="fr-FR" altLang="fr-FR" dirty="0" smtClean="0"/>
              <a:t>8 secteurs économiques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LES INDUSTRIES TECHNOLOGIQUES, UN CHOIX D’AVENIR</a:t>
            </a:r>
            <a:endParaRPr lang="fr-FR" alt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03180"/>
              </p:ext>
            </p:extLst>
          </p:nvPr>
        </p:nvGraphicFramePr>
        <p:xfrm>
          <a:off x="685742" y="1911324"/>
          <a:ext cx="7493054" cy="377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527"/>
                <a:gridCol w="3746527"/>
              </a:tblGrid>
              <a:tr h="397898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dirty="0" smtClean="0">
                          <a:solidFill>
                            <a:srgbClr val="FFFFFE"/>
                          </a:solidFill>
                          <a:latin typeface="Arial"/>
                          <a:cs typeface="Arial"/>
                        </a:rPr>
                        <a:t>Secteurs économiques</a:t>
                      </a:r>
                      <a:endParaRPr lang="fr-FR" altLang="fr-FR" sz="1200" dirty="0">
                        <a:solidFill>
                          <a:srgbClr val="FFFFFE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E95E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dirty="0" smtClean="0">
                          <a:solidFill>
                            <a:srgbClr val="FFFFFE"/>
                          </a:solidFill>
                          <a:latin typeface="Arial"/>
                          <a:cs typeface="Arial"/>
                        </a:rPr>
                        <a:t>Exemple</a:t>
                      </a:r>
                      <a:r>
                        <a:rPr lang="fr-FR" altLang="fr-FR" sz="1200" baseline="0" dirty="0" smtClean="0">
                          <a:solidFill>
                            <a:srgbClr val="FFFFFE"/>
                          </a:solidFill>
                          <a:latin typeface="Arial"/>
                          <a:cs typeface="Arial"/>
                        </a:rPr>
                        <a:t> de métiers</a:t>
                      </a:r>
                      <a:endParaRPr lang="fr-FR" altLang="fr-FR" sz="1200" dirty="0">
                        <a:solidFill>
                          <a:srgbClr val="FFFFFE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E95E27"/>
                    </a:solidFill>
                  </a:tcPr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>
                          <a:solidFill>
                            <a:schemeClr val="tx1"/>
                          </a:solidFill>
                        </a:rPr>
                        <a:t>Industrie aéronautique et spatiale</a:t>
                      </a:r>
                      <a:endParaRPr lang="fr-FR" alt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Industrie automobile</a:t>
                      </a:r>
                      <a:endParaRPr lang="fr-FR" alt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/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Équipements</a:t>
                      </a:r>
                      <a:r>
                        <a:rPr lang="fr-FR" altLang="fr-FR" sz="1100" baseline="0" dirty="0" smtClean="0"/>
                        <a:t> mécaniques</a:t>
                      </a:r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Industrie navale</a:t>
                      </a:r>
                      <a:endParaRPr lang="fr-FR" alt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altLang="fr-FR" sz="1100"/>
                    </a:p>
                  </a:txBody>
                  <a:tcPr/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Industrie ferroviaire</a:t>
                      </a:r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Industrie métallurgique</a:t>
                      </a:r>
                      <a:endParaRPr lang="fr-FR" alt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altLang="fr-FR" sz="1100"/>
                    </a:p>
                  </a:txBody>
                  <a:tcPr/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Équipements énergétiques</a:t>
                      </a:r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Électrique,</a:t>
                      </a:r>
                      <a:r>
                        <a:rPr lang="fr-FR" altLang="fr-FR" sz="1100" baseline="0" dirty="0" smtClean="0"/>
                        <a:t> électronique, numérique et informatique</a:t>
                      </a:r>
                      <a:endParaRPr lang="fr-FR" alt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gner un rectangle à un seul coin 10"/>
          <p:cNvSpPr/>
          <p:nvPr/>
        </p:nvSpPr>
        <p:spPr>
          <a:xfrm>
            <a:off x="5778216" y="2126246"/>
            <a:ext cx="3789275" cy="4430260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Tu l’as vu, l’industrie est partout ! Mais connais-tu tous ses métiers ?</a:t>
            </a:r>
            <a:endParaRPr lang="fr-FR" altLang="fr-FR" sz="1200" b="1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Dans le tableau, donne un métier pour chaque secteur économique des industries technologiques (un secteur économique regroupe des familles de produits assez proches pour être commercialisés ensemble).</a:t>
            </a:r>
            <a:endParaRPr lang="fr-FR" altLang="fr-F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FR" altLang="fr-FR" sz="12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Pour découvrir les secteurs, c’est par ici :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http://www.les-industries-technologiques.fr/industrie/tous-les-secteurs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/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Tu trouveras sur cette page tous les métiers des industries technologiques rangés par secteurs :</a:t>
            </a:r>
          </a:p>
          <a:p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hlinkClick r:id="rId3"/>
              </a:rPr>
              <a:t>http://www.les-industries-technologiques.fr/metiers</a:t>
            </a: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hlinkClick r:id="rId3"/>
              </a:rPr>
              <a:t>/</a:t>
            </a: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Et, ici, tous les témoignages vidéos des professionnels des 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industries technologiques : 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hlinkClick r:id="rId4"/>
              </a:rPr>
              <a:t>https://www.youtube.com/playlist?list=PL18860299E4DACEB8</a:t>
            </a:r>
            <a:endParaRPr lang="fr-FR" altLang="fr-FR" sz="12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4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7965"/>
            <a:ext cx="8229600" cy="865875"/>
          </a:xfrm>
        </p:spPr>
        <p:txBody>
          <a:bodyPr>
            <a:normAutofit/>
          </a:bodyPr>
          <a:lstStyle/>
          <a:p>
            <a:r>
              <a:rPr lang="fr-FR" dirty="0" smtClean="0"/>
              <a:t>Décryptage d’une fiche métier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/>
              <a:t>LES INDUSTRIES TECHNOLOGIQUES, UN CHOIX D’AVENIR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572658" y="1658743"/>
            <a:ext cx="1978890" cy="1139436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fr-FR" sz="1400" dirty="0" smtClean="0"/>
              <a:t>Métier :</a:t>
            </a:r>
          </a:p>
          <a:p>
            <a:endParaRPr lang="fr-FR" sz="1400" dirty="0"/>
          </a:p>
          <a:p>
            <a:r>
              <a:rPr lang="fr-FR" sz="1400" dirty="0"/>
              <a:t>Missions :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  <a:p>
            <a:endParaRPr lang="fr-FR" sz="1400" dirty="0" smtClean="0"/>
          </a:p>
        </p:txBody>
      </p:sp>
      <p:sp>
        <p:nvSpPr>
          <p:cNvPr id="9" name="Rectangle à coins arrondis 8"/>
          <p:cNvSpPr/>
          <p:nvPr/>
        </p:nvSpPr>
        <p:spPr>
          <a:xfrm>
            <a:off x="387940" y="1566383"/>
            <a:ext cx="2371424" cy="4668162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8904481" y="1904906"/>
            <a:ext cx="3755922" cy="2530646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A partir du témoignage de Florent, écris sa fiche métier en remplissant les cases : </a:t>
            </a:r>
            <a:b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Voici le témoignage de Florent, apprenti tourneur fraiseur :</a:t>
            </a:r>
          </a:p>
          <a:p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https://www.youtube.com/watch?v=KG-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zhgZ3WZ4</a:t>
            </a:r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Ici, tu trouveras la fiche métier correspondant au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métier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 Florent :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http://www.les-industries-technologiques.fr/fiche-metier/tourneur-industriel/</a:t>
            </a:r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3251203" y="1658743"/>
            <a:ext cx="5171347" cy="1139436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1400" dirty="0"/>
              <a:t>Compétences :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066486" y="1566383"/>
            <a:ext cx="5523332" cy="1308435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3251203" y="3106104"/>
            <a:ext cx="5171347" cy="1139436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1400" dirty="0"/>
              <a:t>Perspectives d’évolution :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 smtClean="0"/>
          </a:p>
          <a:p>
            <a:r>
              <a:rPr lang="fr-FR" sz="1400" dirty="0" smtClean="0"/>
              <a:t>Accès au métier : 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066486" y="3013744"/>
            <a:ext cx="5523332" cy="1308435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3251203" y="4589369"/>
            <a:ext cx="5171347" cy="1139436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1400" dirty="0" smtClean="0"/>
              <a:t>Les secteurs :</a:t>
            </a:r>
          </a:p>
          <a:p>
            <a:endParaRPr lang="fr-FR" sz="1400" dirty="0"/>
          </a:p>
          <a:p>
            <a:r>
              <a:rPr lang="fr-FR" sz="1400" dirty="0" smtClean="0"/>
              <a:t>L’environnement :</a:t>
            </a:r>
            <a:endParaRPr lang="fr-FR" sz="14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066486" y="4497009"/>
            <a:ext cx="5523332" cy="1308435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1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7965"/>
            <a:ext cx="8229600" cy="865875"/>
          </a:xfrm>
        </p:spPr>
        <p:txBody>
          <a:bodyPr>
            <a:normAutofit/>
          </a:bodyPr>
          <a:lstStyle/>
          <a:p>
            <a:r>
              <a:rPr lang="fr-FR" dirty="0" smtClean="0"/>
              <a:t>Décryptage d’une fiche métier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/>
              <a:t>LES INDUSTRIES TECHNOLOGIQUES, UN CHOIX D’AVENIR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572658" y="1658743"/>
            <a:ext cx="1978890" cy="1139436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fr-FR" sz="1400" dirty="0" smtClean="0"/>
              <a:t>Métier :</a:t>
            </a:r>
          </a:p>
          <a:p>
            <a:endParaRPr lang="fr-FR" sz="1400" dirty="0"/>
          </a:p>
          <a:p>
            <a:r>
              <a:rPr lang="fr-FR" sz="1400" dirty="0"/>
              <a:t>Missions :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  <a:p>
            <a:endParaRPr lang="fr-FR" sz="1400" dirty="0" smtClean="0"/>
          </a:p>
        </p:txBody>
      </p:sp>
      <p:sp>
        <p:nvSpPr>
          <p:cNvPr id="9" name="Rectangle à coins arrondis 8"/>
          <p:cNvSpPr/>
          <p:nvPr/>
        </p:nvSpPr>
        <p:spPr>
          <a:xfrm>
            <a:off x="387940" y="1566383"/>
            <a:ext cx="2371424" cy="4668162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3251203" y="1658743"/>
            <a:ext cx="5171347" cy="1139436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1400" dirty="0"/>
              <a:t>Compétences :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066486" y="1566383"/>
            <a:ext cx="5523332" cy="1308435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3251203" y="3106104"/>
            <a:ext cx="5171347" cy="1139436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1400" dirty="0"/>
              <a:t>Perspectives d’évolution :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 smtClean="0"/>
          </a:p>
          <a:p>
            <a:r>
              <a:rPr lang="fr-FR" sz="1400" dirty="0" smtClean="0"/>
              <a:t>Accès au métier : 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066486" y="3013744"/>
            <a:ext cx="5523332" cy="1308435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3251203" y="4589369"/>
            <a:ext cx="5171347" cy="1139436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1400" dirty="0" smtClean="0"/>
              <a:t>Les secteurs :</a:t>
            </a:r>
          </a:p>
          <a:p>
            <a:endParaRPr lang="fr-FR" sz="1400" dirty="0"/>
          </a:p>
          <a:p>
            <a:r>
              <a:rPr lang="fr-FR" sz="1400" dirty="0" smtClean="0"/>
              <a:t>L’environnement :</a:t>
            </a:r>
            <a:endParaRPr lang="fr-FR" sz="14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066486" y="4497009"/>
            <a:ext cx="5523332" cy="1308435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6931782" y="2250872"/>
            <a:ext cx="3755922" cy="2071307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Maintenant que tu as rédigé la fiche métier de Florent, rédige celle du métier qui correspond le plus à tes centres d’intérêt.</a:t>
            </a:r>
            <a:b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200" dirty="0" smtClean="0">
                <a:solidFill>
                  <a:srgbClr val="7F7F7F"/>
                </a:solidFill>
                <a:latin typeface="Arial"/>
                <a:cs typeface="Arial"/>
              </a:rPr>
              <a:t>Tu peux trouver le métier qui t’intéresse le plus en fonction de tes centres d’intérêts en cherchant ici : 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http://www.les-industries-technologiques.fr/metiers/</a:t>
            </a:r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22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97910"/>
            <a:ext cx="8229600" cy="942929"/>
          </a:xfrm>
        </p:spPr>
        <p:txBody>
          <a:bodyPr>
            <a:normAutofit/>
          </a:bodyPr>
          <a:lstStyle/>
          <a:p>
            <a:r>
              <a:rPr lang="fr-FR" dirty="0" smtClean="0"/>
              <a:t>Les conditions de travail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/>
              <a:t>LES INDUSTRIES TECHNOLOGIQUES, UN CHOIX D’AVENIR</a:t>
            </a:r>
          </a:p>
          <a:p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87940" y="1772459"/>
            <a:ext cx="8298860" cy="4344859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5286" y="1887551"/>
            <a:ext cx="76112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Salaires</a:t>
            </a:r>
            <a:r>
              <a:rPr lang="fr-FR" dirty="0" smtClean="0"/>
              <a:t> : les </a:t>
            </a:r>
            <a:r>
              <a:rPr lang="fr-FR" dirty="0"/>
              <a:t>industries technologiques offrent des salaires attractifs.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 smtClean="0">
                <a:solidFill>
                  <a:srgbClr val="585858"/>
                </a:solidFill>
              </a:rPr>
              <a:t>Exemple</a:t>
            </a:r>
            <a:r>
              <a:rPr lang="fr-FR" i="1" dirty="0" smtClean="0"/>
              <a:t> </a:t>
            </a:r>
            <a:r>
              <a:rPr lang="fr-FR" i="1" dirty="0"/>
              <a:t>: </a:t>
            </a:r>
          </a:p>
          <a:p>
            <a:endParaRPr lang="fr-FR" dirty="0"/>
          </a:p>
          <a:p>
            <a:r>
              <a:rPr lang="fr-FR" b="1" dirty="0" smtClean="0"/>
              <a:t>International</a:t>
            </a:r>
            <a:r>
              <a:rPr lang="fr-FR" dirty="0" smtClean="0"/>
              <a:t> : le métier peut impliquer de séjourner à l’étranger.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>
                <a:solidFill>
                  <a:srgbClr val="585858"/>
                </a:solidFill>
              </a:rPr>
              <a:t>Exemple</a:t>
            </a:r>
            <a:r>
              <a:rPr lang="fr-FR" i="1" dirty="0" smtClean="0"/>
              <a:t> : </a:t>
            </a:r>
          </a:p>
          <a:p>
            <a:endParaRPr lang="fr-FR" dirty="0"/>
          </a:p>
          <a:p>
            <a:r>
              <a:rPr lang="fr-FR" b="1" dirty="0" smtClean="0"/>
              <a:t>Place des femmes </a:t>
            </a:r>
            <a:r>
              <a:rPr lang="fr-FR" dirty="0" smtClean="0"/>
              <a:t>:  </a:t>
            </a:r>
            <a:r>
              <a:rPr lang="fr-FR" dirty="0"/>
              <a:t>l</a:t>
            </a:r>
            <a:r>
              <a:rPr lang="fr-FR" dirty="0" smtClean="0"/>
              <a:t>es femmes peuvent s’épanouir dans des métiers techniques.</a:t>
            </a:r>
            <a:br>
              <a:rPr lang="fr-FR" dirty="0" smtClean="0"/>
            </a:br>
            <a:r>
              <a:rPr lang="fr-FR" i="1" dirty="0" smtClean="0">
                <a:solidFill>
                  <a:srgbClr val="585858"/>
                </a:solidFill>
              </a:rPr>
              <a:t>Exemple :</a:t>
            </a:r>
            <a:r>
              <a:rPr lang="fr-FR" dirty="0" smtClean="0">
                <a:solidFill>
                  <a:srgbClr val="585858"/>
                </a:solidFill>
              </a:rPr>
              <a:t> </a:t>
            </a:r>
          </a:p>
          <a:p>
            <a:endParaRPr lang="fr-FR" dirty="0"/>
          </a:p>
          <a:p>
            <a:r>
              <a:rPr lang="fr-FR" b="1" dirty="0" smtClean="0"/>
              <a:t>Formation continue </a:t>
            </a:r>
            <a:r>
              <a:rPr lang="fr-FR" dirty="0" smtClean="0"/>
              <a:t>: </a:t>
            </a:r>
            <a:r>
              <a:rPr lang="fr-FR" dirty="0"/>
              <a:t>u</a:t>
            </a:r>
            <a:r>
              <a:rPr lang="fr-FR" dirty="0" smtClean="0"/>
              <a:t>n métier </a:t>
            </a:r>
            <a:r>
              <a:rPr lang="fr-FR" dirty="0"/>
              <a:t>dans l’industrie, c’est un </a:t>
            </a:r>
            <a:r>
              <a:rPr lang="fr-FR" dirty="0" smtClean="0"/>
              <a:t>métier évolutif et accessible à tout moment de sa carrière. </a:t>
            </a:r>
            <a:br>
              <a:rPr lang="fr-FR" dirty="0" smtClean="0"/>
            </a:br>
            <a:r>
              <a:rPr lang="fr-FR" i="1" dirty="0" smtClean="0">
                <a:solidFill>
                  <a:srgbClr val="585858"/>
                </a:solidFill>
              </a:rPr>
              <a:t>Exemple : </a:t>
            </a:r>
          </a:p>
          <a:p>
            <a:endParaRPr lang="fr-FR" i="1" dirty="0"/>
          </a:p>
          <a:p>
            <a:endParaRPr lang="fr-FR" dirty="0"/>
          </a:p>
        </p:txBody>
      </p:sp>
      <p:sp>
        <p:nvSpPr>
          <p:cNvPr id="10" name="Rogner un rectangle à un seul coin 9"/>
          <p:cNvSpPr/>
          <p:nvPr/>
        </p:nvSpPr>
        <p:spPr>
          <a:xfrm>
            <a:off x="8831998" y="1554348"/>
            <a:ext cx="3296085" cy="6294946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Les conditions de travail correspondent au cadre dans lequel une personne travaille.</a:t>
            </a:r>
            <a:b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Donne un exemple illustrant chaque condition donnée dans la page ci-contre.</a:t>
            </a:r>
          </a:p>
          <a:p>
            <a:r>
              <a:rPr lang="fr-FR" sz="1200" dirty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fr-FR" sz="1200" dirty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fr-FR" sz="1200" dirty="0" smtClean="0">
                <a:solidFill>
                  <a:srgbClr val="7F7F7F"/>
                </a:solidFill>
                <a:latin typeface="Arial"/>
                <a:cs typeface="Arial"/>
              </a:rPr>
              <a:t>Voici une page internet sur les salaires de travail </a:t>
            </a:r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lang="fr-FR" sz="1200" dirty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http</a:t>
            </a:r>
            <a:r>
              <a:rPr lang="fr-FR" sz="120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://www.les-industries-technologiques.fr/carrieres</a:t>
            </a:r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/</a:t>
            </a:r>
            <a:endParaRPr 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Voici une page sur la formation continue : </a:t>
            </a:r>
          </a:p>
          <a:p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http</a:t>
            </a:r>
            <a:r>
              <a:rPr lang="fr-FR" sz="120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://www.les-industries-technologiques.fr/actualite/formations-1/un-technicien-devenu-ingenieur-grace-a-la-formation-continue</a:t>
            </a:r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</a:t>
            </a:r>
            <a:endParaRPr 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sz="12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rgbClr val="7F7F7F"/>
                </a:solidFill>
                <a:latin typeface="Arial"/>
                <a:cs typeface="Arial"/>
              </a:rPr>
              <a:t>Voici une page sur la place des femmes dans les industries technologiques : </a:t>
            </a:r>
          </a:p>
          <a:p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http</a:t>
            </a:r>
            <a:r>
              <a:rPr lang="fr-FR" sz="1200" dirty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://www.les-</a:t>
            </a:r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industries-technologiques.fr</a:t>
            </a:r>
            <a:r>
              <a:rPr lang="fr-FR" sz="1200" dirty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/actualite/portrait/marine-apprentie-en-bts-maintenance-des-systemes/</a:t>
            </a:r>
            <a:endParaRPr lang="fr-FR" sz="1200" dirty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sz="12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rgbClr val="7F7F7F"/>
                </a:solidFill>
                <a:latin typeface="Arial"/>
                <a:cs typeface="Arial"/>
              </a:rPr>
              <a:t>Voici une page sur le travail à l’international dans les industries technologiques </a:t>
            </a:r>
            <a:r>
              <a:rPr lang="fr-FR" sz="1200" dirty="0">
                <a:solidFill>
                  <a:srgbClr val="7F7F7F"/>
                </a:solidFill>
                <a:latin typeface="Arial"/>
                <a:cs typeface="Arial"/>
              </a:rPr>
              <a:t>: </a:t>
            </a:r>
            <a:r>
              <a:rPr lang="fr-FR" sz="1200" dirty="0">
                <a:solidFill>
                  <a:srgbClr val="7F7F7F"/>
                </a:solidFill>
                <a:latin typeface="Arial"/>
                <a:cs typeface="Arial"/>
                <a:hlinkClick r:id="rId5"/>
              </a:rPr>
              <a:t/>
            </a:r>
            <a:br>
              <a:rPr lang="fr-FR" sz="1200" dirty="0">
                <a:solidFill>
                  <a:srgbClr val="7F7F7F"/>
                </a:solidFill>
                <a:latin typeface="Arial"/>
                <a:cs typeface="Arial"/>
                <a:hlinkClick r:id="rId5"/>
              </a:rPr>
            </a:br>
            <a:r>
              <a:rPr lang="fr-FR" sz="1200" dirty="0">
                <a:solidFill>
                  <a:srgbClr val="7F7F7F"/>
                </a:solidFill>
                <a:latin typeface="Arial"/>
                <a:cs typeface="Arial"/>
                <a:hlinkClick r:id="rId5"/>
              </a:rPr>
              <a:t>http://</a:t>
            </a:r>
            <a:r>
              <a:rPr lang="fr-FR" sz="1200" dirty="0" err="1">
                <a:solidFill>
                  <a:srgbClr val="7F7F7F"/>
                </a:solidFill>
                <a:latin typeface="Arial"/>
                <a:cs typeface="Arial"/>
                <a:hlinkClick r:id="rId5"/>
              </a:rPr>
              <a:t>www.letudiant.fr</a:t>
            </a:r>
            <a:r>
              <a:rPr lang="fr-FR" sz="1200" dirty="0">
                <a:solidFill>
                  <a:srgbClr val="7F7F7F"/>
                </a:solidFill>
                <a:latin typeface="Arial"/>
                <a:cs typeface="Arial"/>
                <a:hlinkClick r:id="rId5"/>
              </a:rPr>
              <a:t>/premium/les-industries-technologiques/</a:t>
            </a:r>
            <a:r>
              <a:rPr lang="fr-FR" sz="1200" dirty="0" err="1">
                <a:solidFill>
                  <a:srgbClr val="7F7F7F"/>
                </a:solidFill>
                <a:latin typeface="Arial"/>
                <a:cs typeface="Arial"/>
                <a:hlinkClick r:id="rId5"/>
              </a:rPr>
              <a:t>decouvrir</a:t>
            </a:r>
            <a:r>
              <a:rPr lang="fr-FR" sz="1200" dirty="0">
                <a:solidFill>
                  <a:srgbClr val="7F7F7F"/>
                </a:solidFill>
                <a:latin typeface="Arial"/>
                <a:cs typeface="Arial"/>
                <a:hlinkClick r:id="rId5"/>
              </a:rPr>
              <a:t>-des-</a:t>
            </a:r>
            <a:r>
              <a:rPr lang="fr-FR" sz="1200" dirty="0" err="1">
                <a:solidFill>
                  <a:srgbClr val="7F7F7F"/>
                </a:solidFill>
                <a:latin typeface="Arial"/>
                <a:cs typeface="Arial"/>
                <a:hlinkClick r:id="rId5"/>
              </a:rPr>
              <a:t>metiers</a:t>
            </a:r>
            <a:r>
              <a:rPr lang="fr-FR" sz="1200" dirty="0">
                <a:solidFill>
                  <a:srgbClr val="7F7F7F"/>
                </a:solidFill>
                <a:latin typeface="Arial"/>
                <a:cs typeface="Arial"/>
                <a:hlinkClick r:id="rId5"/>
              </a:rPr>
              <a:t>-</a:t>
            </a:r>
            <a:r>
              <a:rPr lang="fr-FR" sz="1200" dirty="0" err="1">
                <a:solidFill>
                  <a:srgbClr val="7F7F7F"/>
                </a:solidFill>
                <a:latin typeface="Arial"/>
                <a:cs typeface="Arial"/>
                <a:hlinkClick r:id="rId5"/>
              </a:rPr>
              <a:t>d-avenir</a:t>
            </a:r>
            <a:r>
              <a:rPr lang="fr-FR" sz="1200" dirty="0">
                <a:solidFill>
                  <a:srgbClr val="7F7F7F"/>
                </a:solidFill>
                <a:latin typeface="Arial"/>
                <a:cs typeface="Arial"/>
                <a:hlinkClick r:id="rId5"/>
              </a:rPr>
              <a:t>/article/l-international-un-</a:t>
            </a:r>
            <a:r>
              <a:rPr lang="fr-FR" sz="1200" dirty="0" err="1">
                <a:solidFill>
                  <a:srgbClr val="7F7F7F"/>
                </a:solidFill>
                <a:latin typeface="Arial"/>
                <a:cs typeface="Arial"/>
                <a:hlinkClick r:id="rId5"/>
              </a:rPr>
              <a:t>reve</a:t>
            </a:r>
            <a:r>
              <a:rPr lang="fr-FR" sz="1200" dirty="0">
                <a:solidFill>
                  <a:srgbClr val="7F7F7F"/>
                </a:solidFill>
                <a:latin typeface="Arial"/>
                <a:cs typeface="Arial"/>
                <a:hlinkClick r:id="rId5"/>
              </a:rPr>
              <a:t>-</a:t>
            </a:r>
            <a:r>
              <a:rPr lang="fr-FR" sz="1200" dirty="0" err="1">
                <a:solidFill>
                  <a:srgbClr val="7F7F7F"/>
                </a:solidFill>
                <a:latin typeface="Arial"/>
                <a:cs typeface="Arial"/>
                <a:hlinkClick r:id="rId5"/>
              </a:rPr>
              <a:t>accessible-a-tous.html</a:t>
            </a:r>
            <a:endParaRPr lang="fr-FR" sz="12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2715846" y="1403004"/>
            <a:ext cx="2266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80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3454"/>
            <a:ext cx="8229600" cy="94292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À l’avenir, l’emploi dans les industries technologiques, c’est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/>
              <a:t>LES INDUSTRIES TECHNOLOGIQUES, UN CHOIX D’AVENIR</a:t>
            </a:r>
          </a:p>
          <a:p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87940" y="1772459"/>
            <a:ext cx="8298860" cy="4344859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5286" y="1978535"/>
            <a:ext cx="76112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recrutements </a:t>
            </a:r>
            <a:r>
              <a:rPr lang="fr-FR" dirty="0" smtClean="0"/>
              <a:t>: malgré la crise, les industries technologiques prévoient d’embaucher   </a:t>
            </a:r>
            <a:r>
              <a:rPr lang="fr-FR" b="1" dirty="0" smtClean="0"/>
              <a:t>80 000 à 100 000 personnes </a:t>
            </a:r>
            <a:r>
              <a:rPr lang="fr-FR" dirty="0" smtClean="0"/>
              <a:t>d’ici </a:t>
            </a:r>
            <a:r>
              <a:rPr lang="fr-FR" b="1" dirty="0" smtClean="0"/>
              <a:t>2020</a:t>
            </a:r>
            <a:r>
              <a:rPr lang="fr-FR" dirty="0" smtClean="0"/>
              <a:t> à cause de 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Des nouveaux métiers</a:t>
            </a:r>
            <a:r>
              <a:rPr lang="fr-FR" dirty="0" smtClean="0"/>
              <a:t> : l’innovation et le développement durable (éco-conception)  impliquent de nouveaux métiers comme …</a:t>
            </a:r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Des nouvelles formations</a:t>
            </a:r>
            <a:r>
              <a:rPr lang="fr-FR" dirty="0" smtClean="0"/>
              <a:t> : ces nouveaux métiers s’appuient sur de nouvelles compétences, acquises par des formations comme …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Rogner un rectangle à un seul coin 9"/>
          <p:cNvSpPr/>
          <p:nvPr/>
        </p:nvSpPr>
        <p:spPr>
          <a:xfrm>
            <a:off x="8026800" y="837817"/>
            <a:ext cx="3844637" cy="5561884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Explique pourquoi les industries technologiques recrutent.</a:t>
            </a:r>
            <a:b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Donne 4 exemples de nouveaux métiers et de nouvelles formations.</a:t>
            </a:r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sz="12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rgbClr val="7F7F7F"/>
                </a:solidFill>
                <a:latin typeface="Arial"/>
                <a:cs typeface="Arial"/>
              </a:rPr>
              <a:t>Voici un lien pour comprendre les besoins en recrutement des industries technologiques : </a:t>
            </a:r>
            <a:r>
              <a:rPr lang="fr-FR" sz="1200" dirty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fr-FR" sz="1200" dirty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fr-FR" sz="120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http://www.regionsjob.com/actualites/les-industries-technologiques-</a:t>
            </a:r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recrutent.html</a:t>
            </a:r>
            <a:endParaRPr 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sz="1200" dirty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Ici, tu trouveras un exemple de nouveau métier : </a:t>
            </a:r>
            <a:endParaRPr lang="fr-FR" sz="12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  <a:hlinkClick r:id="rId3"/>
            </a:endParaRPr>
          </a:p>
          <a:p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http://www.les-industries-technologiques.fr/actualite/24-heures-avec-pauline-chef-de-projet-robotique-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/</a:t>
            </a:r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rgbClr val="7F7F7F"/>
                </a:solidFill>
                <a:latin typeface="Arial"/>
                <a:cs typeface="Arial"/>
              </a:rPr>
              <a:t>Pour connaître les nouvelles formations consacrées aux industries technologiques, c’est par ici : </a:t>
            </a:r>
            <a:endParaRPr lang="fr-FR" sz="12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http</a:t>
            </a:r>
            <a:r>
              <a:rPr lang="fr-FR" sz="1200" dirty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://www.onisep.fr/Ressources/Univers-Formation/Formations/Lycees/Bac-techno-STI2D-sciences-et-technologies-de-l-industrie-et-du-developpement-durable-specialite-innovation-technologique-et-eco-</a:t>
            </a:r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conception</a:t>
            </a:r>
            <a:endParaRPr lang="fr-FR" sz="1200" dirty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</a:rPr>
              <a:t>	</a:t>
            </a:r>
          </a:p>
          <a:p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5"/>
              </a:rPr>
              <a:t>http://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  <a:hlinkClick r:id="rId5"/>
              </a:rPr>
              <a:t>www.les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5"/>
              </a:rPr>
              <a:t>-industries-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  <a:hlinkClick r:id="rId5"/>
              </a:rPr>
              <a:t>technologiques.fr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5"/>
              </a:rPr>
              <a:t>/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  <a:hlinkClick r:id="rId5"/>
              </a:rPr>
              <a:t>actualite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5"/>
              </a:rPr>
              <a:t>/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  <a:hlinkClick r:id="rId5"/>
              </a:rPr>
              <a:t>yoann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5"/>
              </a:rPr>
              <a:t>-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  <a:hlinkClick r:id="rId5"/>
              </a:rPr>
              <a:t>clemens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5"/>
              </a:rPr>
              <a:t>-un-apprenti-qui-ne-manque-pas-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  <a:hlinkClick r:id="rId5"/>
              </a:rPr>
              <a:t>denergie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  <a:hlinkClick r:id="rId5"/>
              </a:rPr>
              <a:t>-/</a:t>
            </a:r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59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50815"/>
            <a:ext cx="8229600" cy="94292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voies de formation pour travailler dans les industries technologiques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/>
              <a:t>LES INDUSTRIES TECHNOLOGIQUES, UN CHOIX D’AVENIR</a:t>
            </a:r>
          </a:p>
          <a:p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87940" y="1935715"/>
            <a:ext cx="4252926" cy="4344859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5287" y="2141791"/>
            <a:ext cx="36287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/>
                <a:cs typeface="Arial"/>
              </a:rPr>
              <a:t>BAC TECHNOLOGIQUE STI2D</a:t>
            </a:r>
          </a:p>
          <a:p>
            <a:pPr algn="ctr"/>
            <a:r>
              <a:rPr lang="fr-FR" sz="1400" dirty="0">
                <a:latin typeface="Arial"/>
                <a:cs typeface="Arial"/>
              </a:rPr>
              <a:t>-</a:t>
            </a:r>
            <a:endParaRPr lang="fr-FR" sz="1400" dirty="0" smtClean="0"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10" name="Rogner un rectangle à un seul coin 9"/>
          <p:cNvSpPr/>
          <p:nvPr/>
        </p:nvSpPr>
        <p:spPr>
          <a:xfrm>
            <a:off x="7822188" y="2447794"/>
            <a:ext cx="3353812" cy="3397896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Glisse le schéma des voies de formation pour les industries technologiques sur la page et explique quelles sont les 4 spécialités du bac technologique STI2D.</a:t>
            </a:r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rgbClr val="585858"/>
                </a:solidFill>
                <a:latin typeface="Arial"/>
                <a:cs typeface="Arial"/>
              </a:rPr>
              <a:t>Voici un lien pour enrichir ta réponse :</a:t>
            </a:r>
            <a:br>
              <a:rPr lang="fr-FR" sz="1200" dirty="0" smtClean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http://www.onisep.fr/Choisir-mes-etudes/Au-lycee-au-CFA/Au-lycee-general-et-technologique/Les-bacs-technologiques/Le-bac-STI2D-sciences-et-technologies-de-l-industrie-et-du-developpement-durable</a:t>
            </a:r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sz="1200" dirty="0" smtClean="0">
                <a:solidFill>
                  <a:srgbClr val="FF0000"/>
                </a:solidFill>
                <a:latin typeface="Arial"/>
                <a:cs typeface="Arial"/>
              </a:rPr>
              <a:t>Les autres bacs permettent aussi de travailler dans les industries technologiques.</a:t>
            </a:r>
          </a:p>
          <a:p>
            <a:endParaRPr lang="fr-FR" sz="1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46301" y="2140017"/>
            <a:ext cx="362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SCHÉMA DES VOIES DE FORMATION</a:t>
            </a:r>
            <a:endParaRPr lang="fr-FR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5287" y="3146245"/>
            <a:ext cx="36287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85858"/>
                </a:solidFill>
                <a:latin typeface="Arial"/>
                <a:cs typeface="Arial"/>
              </a:rPr>
              <a:t>Les quatre spécialités du bac STDI2D sont…</a:t>
            </a:r>
          </a:p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7675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6097</TotalTime>
  <Words>1180</Words>
  <Application>Microsoft Macintosh PowerPoint</Application>
  <PresentationFormat>Présentation à l'écran (4:3)</PresentationFormat>
  <Paragraphs>210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LES INDUSTRIES TECHNOLOGIQUES, un choix d’avenir</vt:lpstr>
      <vt:lpstr>Comment faire ton exposé ?</vt:lpstr>
      <vt:lpstr>L’industrie, qu’est-ce que c’est ?</vt:lpstr>
      <vt:lpstr>Les industries technologiques regroupent 8 secteurs économiques</vt:lpstr>
      <vt:lpstr>Décryptage d’une fiche métier</vt:lpstr>
      <vt:lpstr>Décryptage d’une fiche métier</vt:lpstr>
      <vt:lpstr>Les conditions de travail </vt:lpstr>
      <vt:lpstr>À l’avenir, l’emploi dans les industries technologiques, c’est …</vt:lpstr>
      <vt:lpstr>Les voies de formation pour travailler dans les industries technologiques</vt:lpstr>
      <vt:lpstr>Ce qu’il faut retenir</vt:lpstr>
      <vt:lpstr>Bilan</vt:lpstr>
      <vt:lpstr>Présentation PowerPoint</vt:lpstr>
      <vt:lpstr>Présentation PowerPoint</vt:lpstr>
      <vt:lpstr>Présentation PowerPoint</vt:lpstr>
      <vt:lpstr>Présentation PowerPoint</vt:lpstr>
    </vt:vector>
  </TitlesOfParts>
  <Company>Razsnediqhefl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Renard</dc:creator>
  <cp:lastModifiedBy>Web Pédagogique</cp:lastModifiedBy>
  <cp:revision>164</cp:revision>
  <dcterms:created xsi:type="dcterms:W3CDTF">2015-12-16T11:52:03Z</dcterms:created>
  <dcterms:modified xsi:type="dcterms:W3CDTF">2016-07-27T14:13:47Z</dcterms:modified>
</cp:coreProperties>
</file>