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94" r:id="rId3"/>
    <p:sldId id="298" r:id="rId4"/>
    <p:sldId id="280" r:id="rId5"/>
    <p:sldId id="299" r:id="rId6"/>
    <p:sldId id="297" r:id="rId7"/>
    <p:sldId id="300" r:id="rId8"/>
    <p:sldId id="301" r:id="rId9"/>
    <p:sldId id="302" r:id="rId10"/>
    <p:sldId id="295" r:id="rId11"/>
    <p:sldId id="296" r:id="rId12"/>
    <p:sldId id="293" r:id="rId13"/>
    <p:sldId id="291" r:id="rId14"/>
    <p:sldId id="303" r:id="rId15"/>
    <p:sldId id="304" r:id="rId1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501F"/>
    <a:srgbClr val="FFFFFE"/>
    <a:srgbClr val="FDE013"/>
    <a:srgbClr val="E37526"/>
    <a:srgbClr val="D33D20"/>
    <a:srgbClr val="585858"/>
    <a:srgbClr val="E95E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64" autoAdjust="0"/>
    <p:restoredTop sz="99472" autoAdjust="0"/>
  </p:normalViewPr>
  <p:slideViewPr>
    <p:cSldViewPr snapToGrid="0" snapToObjects="1">
      <p:cViewPr>
        <p:scale>
          <a:sx n="81" d="100"/>
          <a:sy n="81" d="100"/>
        </p:scale>
        <p:origin x="-704" y="-14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DDBA82-4E6E-904E-BF63-9E9B2793F687}" type="datetime1">
              <a:rPr lang="fr-FR" smtClean="0"/>
              <a:t>27/07/16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EC621C-0E82-A648-85A2-2F3D003BBE78}" type="slidenum">
              <a:rPr lang="fr-FR" smtClean="0"/>
              <a:t>‹#›</a:t>
            </a:fld>
            <a:endParaRPr lang="fr-FR"/>
          </a:p>
        </p:txBody>
      </p:sp>
    </p:spTree>
    <p:extLst>
      <p:ext uri="{BB962C8B-B14F-4D97-AF65-F5344CB8AC3E}">
        <p14:creationId xmlns:p14="http://schemas.microsoft.com/office/powerpoint/2010/main" val="12917047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F5D88-AE07-4C4D-B27C-D64CA4C8B2D2}" type="datetime1">
              <a:rPr lang="fr-FR" smtClean="0"/>
              <a:t>27/07/16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14DD86-B0BB-DE42-8525-DDAD8ADDBE86}" type="slidenum">
              <a:rPr lang="fr-FR" smtClean="0"/>
              <a:t>‹#›</a:t>
            </a:fld>
            <a:endParaRPr lang="fr-FR"/>
          </a:p>
        </p:txBody>
      </p:sp>
    </p:spTree>
    <p:extLst>
      <p:ext uri="{BB962C8B-B14F-4D97-AF65-F5344CB8AC3E}">
        <p14:creationId xmlns:p14="http://schemas.microsoft.com/office/powerpoint/2010/main" val="22612769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014DD86-B0BB-DE42-8525-DDAD8ADDBE86}" type="slidenum">
              <a:rPr lang="fr-FR" smtClean="0"/>
              <a:t>4</a:t>
            </a:fld>
            <a:endParaRPr lang="fr-FR"/>
          </a:p>
        </p:txBody>
      </p:sp>
    </p:spTree>
    <p:extLst>
      <p:ext uri="{BB962C8B-B14F-4D97-AF65-F5344CB8AC3E}">
        <p14:creationId xmlns:p14="http://schemas.microsoft.com/office/powerpoint/2010/main" val="242272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CF2852B-F963-7841-8E88-9DC43F7C3788}" type="slidenum">
              <a:rPr lang="fr-FR" smtClean="0"/>
              <a:t>6</a:t>
            </a:fld>
            <a:endParaRPr lang="fr-FR"/>
          </a:p>
        </p:txBody>
      </p:sp>
    </p:spTree>
    <p:extLst>
      <p:ext uri="{BB962C8B-B14F-4D97-AF65-F5344CB8AC3E}">
        <p14:creationId xmlns:p14="http://schemas.microsoft.com/office/powerpoint/2010/main" val="3675005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1 - Titre">
    <p:spTree>
      <p:nvGrpSpPr>
        <p:cNvPr id="1" name=""/>
        <p:cNvGrpSpPr/>
        <p:nvPr/>
      </p:nvGrpSpPr>
      <p:grpSpPr>
        <a:xfrm>
          <a:off x="0" y="0"/>
          <a:ext cx="0" cy="0"/>
          <a:chOff x="0" y="0"/>
          <a:chExt cx="0" cy="0"/>
        </a:xfrm>
      </p:grpSpPr>
      <p:pic>
        <p:nvPicPr>
          <p:cNvPr id="3" name="Image 2" descr="environnement.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re 1"/>
          <p:cNvSpPr>
            <a:spLocks noGrp="1"/>
          </p:cNvSpPr>
          <p:nvPr>
            <p:ph type="ctrTitle"/>
          </p:nvPr>
        </p:nvSpPr>
        <p:spPr>
          <a:xfrm>
            <a:off x="3222045" y="1679083"/>
            <a:ext cx="5047239" cy="3705503"/>
          </a:xfrm>
        </p:spPr>
        <p:txBody>
          <a:bodyPr>
            <a:noAutofit/>
          </a:bodyPr>
          <a:lstStyle>
            <a:lvl1pPr>
              <a:defRPr sz="6000" cap="all">
                <a:solidFill>
                  <a:schemeClr val="bg1"/>
                </a:solidFill>
              </a:defRPr>
            </a:lvl1pPr>
          </a:lstStyle>
          <a:p>
            <a:r>
              <a:rPr lang="fr-FR" dirty="0" smtClean="0"/>
              <a:t>Cliquez et modifiez le titre</a:t>
            </a:r>
            <a:endParaRPr lang="fr-FR" dirty="0"/>
          </a:p>
        </p:txBody>
      </p:sp>
      <p:pic>
        <p:nvPicPr>
          <p:cNvPr id="8" name="Image 7" descr="guillemet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01055" y="457201"/>
            <a:ext cx="1343396" cy="1221882"/>
          </a:xfrm>
          <a:prstGeom prst="rect">
            <a:avLst/>
          </a:prstGeom>
        </p:spPr>
      </p:pic>
      <p:pic>
        <p:nvPicPr>
          <p:cNvPr id="9" name="Image 8" descr="guillemetsbas.pn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372969" y="5189785"/>
            <a:ext cx="1085230" cy="987068"/>
          </a:xfrm>
          <a:prstGeom prst="rect">
            <a:avLst/>
          </a:prstGeom>
        </p:spPr>
      </p:pic>
    </p:spTree>
    <p:extLst>
      <p:ext uri="{BB962C8B-B14F-4D97-AF65-F5344CB8AC3E}">
        <p14:creationId xmlns:p14="http://schemas.microsoft.com/office/powerpoint/2010/main" val="222154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pic>
        <p:nvPicPr>
          <p:cNvPr id="7" name="Image 6"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2" name="Titre 1"/>
          <p:cNvSpPr>
            <a:spLocks noGrp="1"/>
          </p:cNvSpPr>
          <p:nvPr>
            <p:ph type="title" hasCustomPrompt="1"/>
          </p:nvPr>
        </p:nvSpPr>
        <p:spPr>
          <a:xfrm>
            <a:off x="457200" y="351692"/>
            <a:ext cx="8229600" cy="865875"/>
          </a:xfrm>
        </p:spPr>
        <p:txBody>
          <a:bodyPr>
            <a:normAutofit/>
          </a:bodyPr>
          <a:lstStyle>
            <a:lvl1pPr>
              <a:defRPr sz="3100" b="1" i="0">
                <a:solidFill>
                  <a:srgbClr val="E95E27"/>
                </a:solidFill>
                <a:latin typeface="Arial"/>
                <a:cs typeface="Arial"/>
              </a:defRPr>
            </a:lvl1pPr>
          </a:lstStyle>
          <a:p>
            <a:r>
              <a:rPr lang="fr-FR" dirty="0" smtClean="0"/>
              <a:t>Titre de la </a:t>
            </a:r>
            <a:r>
              <a:rPr lang="fr-FR" dirty="0" err="1" smtClean="0"/>
              <a:t>slide</a:t>
            </a:r>
            <a:endParaRPr lang="fr-FR" dirty="0"/>
          </a:p>
        </p:txBody>
      </p:sp>
      <p:sp>
        <p:nvSpPr>
          <p:cNvPr id="14" name="Rectangle à coins arrondis 13"/>
          <p:cNvSpPr/>
          <p:nvPr userDrawn="1"/>
        </p:nvSpPr>
        <p:spPr>
          <a:xfrm>
            <a:off x="-898983" y="6421087"/>
            <a:ext cx="1364384" cy="1175583"/>
          </a:xfrm>
          <a:prstGeom prst="roundRect">
            <a:avLst/>
          </a:prstGeom>
          <a:noFill/>
          <a:ln>
            <a:solidFill>
              <a:srgbClr val="E95E2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5" name="Rectangle à coins arrondis 14"/>
          <p:cNvSpPr/>
          <p:nvPr userDrawn="1"/>
        </p:nvSpPr>
        <p:spPr>
          <a:xfrm>
            <a:off x="-781244" y="6556506"/>
            <a:ext cx="1364384" cy="1175583"/>
          </a:xfrm>
          <a:prstGeom prst="roundRect">
            <a:avLst/>
          </a:prstGeom>
          <a:noFill/>
          <a:ln>
            <a:solidFill>
              <a:srgbClr val="3C3C3B"/>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6" name="Espace réservé du contenu 25"/>
          <p:cNvSpPr>
            <a:spLocks noGrp="1"/>
          </p:cNvSpPr>
          <p:nvPr>
            <p:ph sz="quarter" idx="17" hasCustomPrompt="1"/>
          </p:nvPr>
        </p:nvSpPr>
        <p:spPr>
          <a:xfrm>
            <a:off x="1412270" y="1"/>
            <a:ext cx="7010281" cy="351691"/>
          </a:xfrm>
        </p:spPr>
        <p:txBody>
          <a:bodyPr>
            <a:normAutofit/>
          </a:bodyPr>
          <a:lstStyle>
            <a:lvl1pPr marL="0" indent="0">
              <a:buNone/>
              <a:defRPr sz="1400" b="0" i="0">
                <a:solidFill>
                  <a:srgbClr val="FFFFFF"/>
                </a:solidFill>
              </a:defRPr>
            </a:lvl1pPr>
          </a:lstStyle>
          <a:p>
            <a:pPr lvl="0"/>
            <a:r>
              <a:rPr lang="fr-FR" dirty="0" smtClean="0"/>
              <a:t>TITRE DE L’EXPOSÉ</a:t>
            </a:r>
          </a:p>
        </p:txBody>
      </p:sp>
      <p:sp>
        <p:nvSpPr>
          <p:cNvPr id="16" name="Espace réservé du texte 15"/>
          <p:cNvSpPr>
            <a:spLocks noGrp="1"/>
          </p:cNvSpPr>
          <p:nvPr>
            <p:ph type="body" sz="quarter" idx="31" hasCustomPrompt="1"/>
          </p:nvPr>
        </p:nvSpPr>
        <p:spPr>
          <a:xfrm>
            <a:off x="457200" y="1408189"/>
            <a:ext cx="8229600" cy="1720650"/>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baseline="0">
                <a:solidFill>
                  <a:srgbClr val="585858"/>
                </a:solidFill>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sz="1800" dirty="0" smtClean="0"/>
              <a:t>Ta définition</a:t>
            </a:r>
            <a:endParaRPr lang="fr-FR" dirty="0" smtClean="0"/>
          </a:p>
        </p:txBody>
      </p:sp>
      <p:sp>
        <p:nvSpPr>
          <p:cNvPr id="13" name="Espace réservé du texte 15"/>
          <p:cNvSpPr>
            <a:spLocks noGrp="1"/>
          </p:cNvSpPr>
          <p:nvPr>
            <p:ph type="body" sz="quarter" idx="32" hasCustomPrompt="1"/>
          </p:nvPr>
        </p:nvSpPr>
        <p:spPr>
          <a:xfrm>
            <a:off x="457200" y="3342685"/>
            <a:ext cx="8229600" cy="1720650"/>
          </a:xfrm>
        </p:spPr>
        <p:txBody>
          <a:bodyPr>
            <a:normAutofit/>
          </a:bodyPr>
          <a:lstStyle>
            <a:lvl1pPr>
              <a:defRPr sz="1800" b="0" baseline="0">
                <a:solidFill>
                  <a:srgbClr val="585858"/>
                </a:solidFill>
              </a:defRPr>
            </a:lvl1pPr>
          </a:lstStyle>
          <a:p>
            <a:pPr lvl="0"/>
            <a:r>
              <a:rPr lang="fr-FR" sz="1800" dirty="0" smtClean="0"/>
              <a:t>Ton exemple</a:t>
            </a:r>
          </a:p>
        </p:txBody>
      </p:sp>
      <p:sp>
        <p:nvSpPr>
          <p:cNvPr id="9"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40002696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re Image ">
    <p:spTree>
      <p:nvGrpSpPr>
        <p:cNvPr id="1" name=""/>
        <p:cNvGrpSpPr/>
        <p:nvPr/>
      </p:nvGrpSpPr>
      <p:grpSpPr>
        <a:xfrm>
          <a:off x="0" y="0"/>
          <a:ext cx="0" cy="0"/>
          <a:chOff x="0" y="0"/>
          <a:chExt cx="0" cy="0"/>
        </a:xfrm>
      </p:grpSpPr>
      <p:pic>
        <p:nvPicPr>
          <p:cNvPr id="7" name="Image 6"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8" name="Titre 1"/>
          <p:cNvSpPr>
            <a:spLocks noGrp="1"/>
          </p:cNvSpPr>
          <p:nvPr>
            <p:ph type="title" hasCustomPrompt="1"/>
          </p:nvPr>
        </p:nvSpPr>
        <p:spPr>
          <a:xfrm>
            <a:off x="457200" y="274638"/>
            <a:ext cx="8229600" cy="942929"/>
          </a:xfrm>
        </p:spPr>
        <p:txBody>
          <a:bodyPr>
            <a:normAutofit/>
          </a:bodyPr>
          <a:lstStyle>
            <a:lvl1pPr>
              <a:defRPr sz="3100" b="1" i="0">
                <a:solidFill>
                  <a:srgbClr val="E95E27"/>
                </a:solidFill>
                <a:latin typeface="Arial"/>
                <a:cs typeface="Arial"/>
              </a:defRPr>
            </a:lvl1pPr>
          </a:lstStyle>
          <a:p>
            <a:r>
              <a:rPr lang="fr-FR" dirty="0" smtClean="0"/>
              <a:t>Titre de la </a:t>
            </a:r>
            <a:r>
              <a:rPr lang="fr-FR" dirty="0" err="1" smtClean="0"/>
              <a:t>slide</a:t>
            </a:r>
            <a:endParaRPr lang="fr-FR" dirty="0"/>
          </a:p>
        </p:txBody>
      </p:sp>
      <p:sp>
        <p:nvSpPr>
          <p:cNvPr id="9" name="Rectangle à coins arrondis 8"/>
          <p:cNvSpPr/>
          <p:nvPr userDrawn="1"/>
        </p:nvSpPr>
        <p:spPr>
          <a:xfrm>
            <a:off x="-898983" y="6421087"/>
            <a:ext cx="1364384" cy="1175583"/>
          </a:xfrm>
          <a:prstGeom prst="roundRect">
            <a:avLst/>
          </a:prstGeom>
          <a:noFill/>
          <a:ln>
            <a:solidFill>
              <a:srgbClr val="E95E2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0" name="Rectangle à coins arrondis 9"/>
          <p:cNvSpPr/>
          <p:nvPr userDrawn="1"/>
        </p:nvSpPr>
        <p:spPr>
          <a:xfrm>
            <a:off x="-781244" y="6556506"/>
            <a:ext cx="1364384" cy="1175583"/>
          </a:xfrm>
          <a:prstGeom prst="roundRect">
            <a:avLst/>
          </a:prstGeom>
          <a:noFill/>
          <a:ln>
            <a:solidFill>
              <a:srgbClr val="3C3C3B"/>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3" name="Espace réservé du contenu 25"/>
          <p:cNvSpPr>
            <a:spLocks noGrp="1"/>
          </p:cNvSpPr>
          <p:nvPr>
            <p:ph sz="quarter" idx="17" hasCustomPrompt="1"/>
          </p:nvPr>
        </p:nvSpPr>
        <p:spPr>
          <a:xfrm>
            <a:off x="1412270" y="1"/>
            <a:ext cx="7010281" cy="714375"/>
          </a:xfrm>
        </p:spPr>
        <p:txBody>
          <a:bodyPr>
            <a:normAutofit/>
          </a:bodyPr>
          <a:lstStyle>
            <a:lvl1pPr marL="0" indent="0">
              <a:buNone/>
              <a:defRPr sz="1400" b="0" i="0">
                <a:solidFill>
                  <a:srgbClr val="FFFFFF"/>
                </a:solidFill>
              </a:defRPr>
            </a:lvl1pPr>
          </a:lstStyle>
          <a:p>
            <a:pPr lvl="0"/>
            <a:r>
              <a:rPr lang="fr-FR" dirty="0" smtClean="0"/>
              <a:t>TITRE DE L’EXPOSÉ</a:t>
            </a:r>
          </a:p>
        </p:txBody>
      </p:sp>
      <p:sp>
        <p:nvSpPr>
          <p:cNvPr id="19" name="Espace réservé pour une image  18"/>
          <p:cNvSpPr>
            <a:spLocks noGrp="1"/>
          </p:cNvSpPr>
          <p:nvPr>
            <p:ph type="pic" sz="quarter" idx="23" hasCustomPrompt="1"/>
          </p:nvPr>
        </p:nvSpPr>
        <p:spPr>
          <a:xfrm>
            <a:off x="457200" y="1807661"/>
            <a:ext cx="8229600" cy="3600842"/>
          </a:xfrm>
        </p:spPr>
        <p:txBody>
          <a:bodyPr/>
          <a:lstStyle>
            <a:lvl1pPr algn="ctr">
              <a:defRPr/>
            </a:lvl1pPr>
          </a:lstStyle>
          <a:p>
            <a:r>
              <a:rPr lang="fr-FR" dirty="0" smtClean="0"/>
              <a:t>Glisse ton image ici</a:t>
            </a:r>
            <a:endParaRPr lang="fr-FR" dirty="0"/>
          </a:p>
        </p:txBody>
      </p:sp>
      <p:sp>
        <p:nvSpPr>
          <p:cNvPr id="24" name="Espace réservé du texte 23"/>
          <p:cNvSpPr>
            <a:spLocks noGrp="1"/>
          </p:cNvSpPr>
          <p:nvPr>
            <p:ph type="body" sz="quarter" idx="25" hasCustomPrompt="1"/>
          </p:nvPr>
        </p:nvSpPr>
        <p:spPr>
          <a:xfrm>
            <a:off x="465402" y="1239617"/>
            <a:ext cx="8221398" cy="555625"/>
          </a:xfrm>
        </p:spPr>
        <p:txBody>
          <a:bodyPr/>
          <a:lstStyle>
            <a:lvl1pPr algn="ctr">
              <a:defRPr lang="fr-FR" sz="2000" b="1" i="0" kern="1200" baseline="0" dirty="0">
                <a:solidFill>
                  <a:schemeClr val="tx1"/>
                </a:solidFill>
                <a:latin typeface="Arial"/>
                <a:ea typeface="+mn-ea"/>
                <a:cs typeface="Arial"/>
              </a:defRPr>
            </a:lvl1pPr>
            <a:lvl2pPr marL="342900" indent="-342900">
              <a:defRPr/>
            </a:lvl2pPr>
            <a:lvl3pPr marL="342900" indent="-342900">
              <a:defRPr/>
            </a:lvl3pPr>
            <a:lvl4pPr marL="342900" indent="-342900">
              <a:defRPr/>
            </a:lvl4pPr>
            <a:lvl5pPr marL="342900" indent="-342900">
              <a:defRPr/>
            </a:lvl5pPr>
          </a:lstStyle>
          <a:p>
            <a:pPr lvl="0"/>
            <a:r>
              <a:rPr lang="fr-FR" dirty="0" smtClean="0"/>
              <a:t>Entre ton titre</a:t>
            </a:r>
            <a:endParaRPr lang="fr-FR" dirty="0"/>
          </a:p>
        </p:txBody>
      </p:sp>
      <p:sp>
        <p:nvSpPr>
          <p:cNvPr id="11"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37992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 -">
    <p:spTree>
      <p:nvGrpSpPr>
        <p:cNvPr id="1" name=""/>
        <p:cNvGrpSpPr/>
        <p:nvPr/>
      </p:nvGrpSpPr>
      <p:grpSpPr>
        <a:xfrm>
          <a:off x="0" y="0"/>
          <a:ext cx="0" cy="0"/>
          <a:chOff x="0" y="0"/>
          <a:chExt cx="0" cy="0"/>
        </a:xfrm>
      </p:grpSpPr>
      <p:pic>
        <p:nvPicPr>
          <p:cNvPr id="29" name="Image 28"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20" name="Titre 1"/>
          <p:cNvSpPr>
            <a:spLocks noGrp="1"/>
          </p:cNvSpPr>
          <p:nvPr>
            <p:ph type="title" hasCustomPrompt="1"/>
          </p:nvPr>
        </p:nvSpPr>
        <p:spPr>
          <a:xfrm>
            <a:off x="457200" y="274638"/>
            <a:ext cx="8229600" cy="942929"/>
          </a:xfrm>
        </p:spPr>
        <p:txBody>
          <a:bodyPr>
            <a:normAutofit/>
          </a:bodyPr>
          <a:lstStyle>
            <a:lvl1pPr>
              <a:defRPr sz="3100" b="1" i="0">
                <a:solidFill>
                  <a:srgbClr val="E95E27"/>
                </a:solidFill>
                <a:latin typeface="Arial"/>
                <a:cs typeface="Arial"/>
              </a:defRPr>
            </a:lvl1pPr>
          </a:lstStyle>
          <a:p>
            <a:r>
              <a:rPr lang="fr-FR" dirty="0" smtClean="0"/>
              <a:t>Titre de la </a:t>
            </a:r>
            <a:r>
              <a:rPr lang="fr-FR" dirty="0" err="1" smtClean="0"/>
              <a:t>slide</a:t>
            </a:r>
            <a:endParaRPr lang="fr-FR" dirty="0"/>
          </a:p>
        </p:txBody>
      </p:sp>
      <p:sp>
        <p:nvSpPr>
          <p:cNvPr id="30" name="Espace réservé du contenu 25"/>
          <p:cNvSpPr>
            <a:spLocks noGrp="1"/>
          </p:cNvSpPr>
          <p:nvPr>
            <p:ph sz="quarter" idx="17" hasCustomPrompt="1"/>
          </p:nvPr>
        </p:nvSpPr>
        <p:spPr>
          <a:xfrm>
            <a:off x="1412270" y="1"/>
            <a:ext cx="7010281" cy="714375"/>
          </a:xfrm>
        </p:spPr>
        <p:txBody>
          <a:bodyPr>
            <a:normAutofit/>
          </a:bodyPr>
          <a:lstStyle>
            <a:lvl1pPr marL="0" indent="0">
              <a:buNone/>
              <a:defRPr sz="1400" b="0" i="0">
                <a:solidFill>
                  <a:srgbClr val="FFFFFF"/>
                </a:solidFill>
              </a:defRPr>
            </a:lvl1pPr>
          </a:lstStyle>
          <a:p>
            <a:pPr lvl="0"/>
            <a:r>
              <a:rPr lang="fr-FR" dirty="0" smtClean="0"/>
              <a:t>TITRE DE L’EXPOSÉ</a:t>
            </a:r>
          </a:p>
        </p:txBody>
      </p:sp>
      <p:sp>
        <p:nvSpPr>
          <p:cNvPr id="33" name="ZoneTexte 32"/>
          <p:cNvSpPr txBox="1"/>
          <p:nvPr userDrawn="1"/>
        </p:nvSpPr>
        <p:spPr>
          <a:xfrm>
            <a:off x="457201" y="1437989"/>
            <a:ext cx="3935876" cy="369332"/>
          </a:xfrm>
          <a:prstGeom prst="rect">
            <a:avLst/>
          </a:prstGeom>
          <a:noFill/>
        </p:spPr>
        <p:txBody>
          <a:bodyPr wrap="square" rtlCol="0">
            <a:spAutoFit/>
          </a:bodyPr>
          <a:lstStyle/>
          <a:p>
            <a:pPr algn="ctr"/>
            <a:r>
              <a:rPr lang="fr-FR" b="1" dirty="0" smtClean="0">
                <a:solidFill>
                  <a:srgbClr val="E95E27"/>
                </a:solidFill>
                <a:latin typeface="Arial"/>
                <a:cs typeface="Arial"/>
              </a:rPr>
              <a:t>Aspects positifs</a:t>
            </a:r>
            <a:endParaRPr lang="fr-FR" b="1" dirty="0">
              <a:solidFill>
                <a:srgbClr val="E95E27"/>
              </a:solidFill>
              <a:latin typeface="Arial"/>
              <a:cs typeface="Arial"/>
            </a:endParaRPr>
          </a:p>
        </p:txBody>
      </p:sp>
      <p:sp>
        <p:nvSpPr>
          <p:cNvPr id="34" name="ZoneTexte 33"/>
          <p:cNvSpPr txBox="1"/>
          <p:nvPr userDrawn="1"/>
        </p:nvSpPr>
        <p:spPr>
          <a:xfrm>
            <a:off x="4767840" y="1437989"/>
            <a:ext cx="3918959" cy="369332"/>
          </a:xfrm>
          <a:prstGeom prst="rect">
            <a:avLst/>
          </a:prstGeom>
          <a:noFill/>
        </p:spPr>
        <p:txBody>
          <a:bodyPr wrap="square" rtlCol="0">
            <a:spAutoFit/>
          </a:bodyPr>
          <a:lstStyle/>
          <a:p>
            <a:pPr algn="ctr"/>
            <a:r>
              <a:rPr lang="fr-FR" b="1" dirty="0" smtClean="0">
                <a:solidFill>
                  <a:srgbClr val="E95E27"/>
                </a:solidFill>
                <a:latin typeface="Arial"/>
                <a:cs typeface="Arial"/>
              </a:rPr>
              <a:t>Aspects négatifs</a:t>
            </a:r>
            <a:endParaRPr lang="fr-FR" b="1" dirty="0">
              <a:solidFill>
                <a:srgbClr val="E95E27"/>
              </a:solidFill>
              <a:latin typeface="Arial"/>
              <a:cs typeface="Arial"/>
            </a:endParaRPr>
          </a:p>
        </p:txBody>
      </p:sp>
      <p:sp>
        <p:nvSpPr>
          <p:cNvPr id="23" name="Espace réservé du texte 15"/>
          <p:cNvSpPr>
            <a:spLocks noGrp="1"/>
          </p:cNvSpPr>
          <p:nvPr>
            <p:ph type="body" sz="quarter" idx="31" hasCustomPrompt="1"/>
          </p:nvPr>
        </p:nvSpPr>
        <p:spPr>
          <a:xfrm>
            <a:off x="465401" y="1952642"/>
            <a:ext cx="3935877" cy="3747790"/>
          </a:xfrm>
        </p:spPr>
        <p:txBody>
          <a:bodyPr>
            <a:normAutofit/>
          </a:bodyPr>
          <a:lstStyle>
            <a:lvl1pPr>
              <a:defRPr sz="1800" b="0" baseline="0">
                <a:solidFill>
                  <a:srgbClr val="585858"/>
                </a:solidFill>
              </a:defRPr>
            </a:lvl1pPr>
          </a:lstStyle>
          <a:p>
            <a:pPr lvl="0"/>
            <a:r>
              <a:rPr lang="fr-FR" sz="1800" dirty="0" smtClean="0"/>
              <a:t>Ta réponse</a:t>
            </a:r>
            <a:endParaRPr lang="fr-FR" dirty="0"/>
          </a:p>
        </p:txBody>
      </p:sp>
      <p:sp>
        <p:nvSpPr>
          <p:cNvPr id="24" name="Espace réservé du texte 15"/>
          <p:cNvSpPr>
            <a:spLocks noGrp="1"/>
          </p:cNvSpPr>
          <p:nvPr>
            <p:ph type="body" sz="quarter" idx="32" hasCustomPrompt="1"/>
          </p:nvPr>
        </p:nvSpPr>
        <p:spPr>
          <a:xfrm>
            <a:off x="4750922" y="1952642"/>
            <a:ext cx="3935877" cy="3747790"/>
          </a:xfrm>
        </p:spPr>
        <p:txBody>
          <a:bodyPr>
            <a:normAutofit/>
          </a:bodyPr>
          <a:lstStyle>
            <a:lvl1pPr>
              <a:defRPr sz="1800" b="0" baseline="0">
                <a:solidFill>
                  <a:srgbClr val="585858"/>
                </a:solidFill>
              </a:defRPr>
            </a:lvl1pPr>
          </a:lstStyle>
          <a:p>
            <a:pPr lvl="0"/>
            <a:r>
              <a:rPr lang="fr-FR" sz="1800" dirty="0" smtClean="0"/>
              <a:t>Ta réponse</a:t>
            </a:r>
            <a:endParaRPr lang="fr-FR" dirty="0"/>
          </a:p>
        </p:txBody>
      </p:sp>
    </p:spTree>
    <p:extLst>
      <p:ext uri="{BB962C8B-B14F-4D97-AF65-F5344CB8AC3E}">
        <p14:creationId xmlns:p14="http://schemas.microsoft.com/office/powerpoint/2010/main" val="4021407977"/>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Titre Texte">
    <p:spTree>
      <p:nvGrpSpPr>
        <p:cNvPr id="1" name=""/>
        <p:cNvGrpSpPr/>
        <p:nvPr/>
      </p:nvGrpSpPr>
      <p:grpSpPr>
        <a:xfrm>
          <a:off x="0" y="0"/>
          <a:ext cx="0" cy="0"/>
          <a:chOff x="0" y="0"/>
          <a:chExt cx="0" cy="0"/>
        </a:xfrm>
      </p:grpSpPr>
      <p:pic>
        <p:nvPicPr>
          <p:cNvPr id="8" name="Image 7"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9" name="Titre 1"/>
          <p:cNvSpPr>
            <a:spLocks noGrp="1"/>
          </p:cNvSpPr>
          <p:nvPr>
            <p:ph type="title" hasCustomPrompt="1"/>
          </p:nvPr>
        </p:nvSpPr>
        <p:spPr>
          <a:xfrm>
            <a:off x="457200" y="351692"/>
            <a:ext cx="8229600" cy="865875"/>
          </a:xfrm>
        </p:spPr>
        <p:txBody>
          <a:bodyPr>
            <a:normAutofit/>
          </a:bodyPr>
          <a:lstStyle>
            <a:lvl1pPr>
              <a:defRPr sz="3100" b="1" i="0">
                <a:solidFill>
                  <a:srgbClr val="E95E27"/>
                </a:solidFill>
                <a:latin typeface="Arial"/>
                <a:cs typeface="Arial"/>
              </a:defRPr>
            </a:lvl1pPr>
          </a:lstStyle>
          <a:p>
            <a:r>
              <a:rPr lang="fr-FR" dirty="0" smtClean="0"/>
              <a:t>Titre de la </a:t>
            </a:r>
            <a:r>
              <a:rPr lang="fr-FR" dirty="0" err="1" smtClean="0"/>
              <a:t>slide</a:t>
            </a:r>
            <a:endParaRPr lang="fr-FR" dirty="0"/>
          </a:p>
        </p:txBody>
      </p:sp>
      <p:sp>
        <p:nvSpPr>
          <p:cNvPr id="10" name="Espace réservé du contenu 25"/>
          <p:cNvSpPr>
            <a:spLocks noGrp="1"/>
          </p:cNvSpPr>
          <p:nvPr>
            <p:ph sz="quarter" idx="17" hasCustomPrompt="1"/>
          </p:nvPr>
        </p:nvSpPr>
        <p:spPr>
          <a:xfrm>
            <a:off x="1412270" y="1"/>
            <a:ext cx="7010281" cy="351691"/>
          </a:xfrm>
        </p:spPr>
        <p:txBody>
          <a:bodyPr>
            <a:normAutofit/>
          </a:bodyPr>
          <a:lstStyle>
            <a:lvl1pPr marL="0" indent="0">
              <a:buNone/>
              <a:defRPr sz="1400" b="0" i="0">
                <a:solidFill>
                  <a:srgbClr val="FFFFFF"/>
                </a:solidFill>
              </a:defRPr>
            </a:lvl1pPr>
          </a:lstStyle>
          <a:p>
            <a:pPr lvl="0"/>
            <a:r>
              <a:rPr lang="fr-FR" dirty="0" smtClean="0"/>
              <a:t>TITRE DE L’EXPOSÉ</a:t>
            </a:r>
          </a:p>
        </p:txBody>
      </p:sp>
      <p:sp>
        <p:nvSpPr>
          <p:cNvPr id="17" name="Espace réservé du texte 23"/>
          <p:cNvSpPr>
            <a:spLocks noGrp="1"/>
          </p:cNvSpPr>
          <p:nvPr>
            <p:ph type="body" sz="quarter" idx="25" hasCustomPrompt="1"/>
          </p:nvPr>
        </p:nvSpPr>
        <p:spPr>
          <a:xfrm>
            <a:off x="465402" y="1354138"/>
            <a:ext cx="8221398" cy="555625"/>
          </a:xfrm>
        </p:spPr>
        <p:txBody>
          <a:bodyPr/>
          <a:lstStyle>
            <a:lvl1pPr algn="ctr">
              <a:defRPr lang="fr-FR" sz="2000" b="1" i="0" kern="1200" baseline="0" dirty="0">
                <a:solidFill>
                  <a:schemeClr val="tx1"/>
                </a:solidFill>
                <a:latin typeface="Arial"/>
                <a:ea typeface="+mn-ea"/>
                <a:cs typeface="Arial"/>
              </a:defRPr>
            </a:lvl1pPr>
            <a:lvl2pPr marL="342900" indent="-342900">
              <a:defRPr/>
            </a:lvl2pPr>
            <a:lvl3pPr marL="342900" indent="-342900">
              <a:defRPr/>
            </a:lvl3pPr>
            <a:lvl4pPr marL="342900" indent="-342900">
              <a:defRPr/>
            </a:lvl4pPr>
            <a:lvl5pPr marL="342900" indent="-342900">
              <a:defRPr/>
            </a:lvl5pPr>
          </a:lstStyle>
          <a:p>
            <a:pPr lvl="0"/>
            <a:r>
              <a:rPr lang="fr-FR" dirty="0" smtClean="0"/>
              <a:t>Ton titre</a:t>
            </a:r>
            <a:endParaRPr lang="fr-FR" dirty="0"/>
          </a:p>
        </p:txBody>
      </p:sp>
      <p:sp>
        <p:nvSpPr>
          <p:cNvPr id="19" name="Espace réservé du texte 15"/>
          <p:cNvSpPr>
            <a:spLocks noGrp="1"/>
          </p:cNvSpPr>
          <p:nvPr>
            <p:ph type="body" sz="quarter" idx="31" hasCustomPrompt="1"/>
          </p:nvPr>
        </p:nvSpPr>
        <p:spPr>
          <a:xfrm>
            <a:off x="457200" y="1909763"/>
            <a:ext cx="8229600" cy="3519562"/>
          </a:xfrm>
        </p:spPr>
        <p:txBody>
          <a:bodyPr>
            <a:normAutofit/>
          </a:bodyPr>
          <a:lstStyle>
            <a:lvl1pPr>
              <a:defRPr sz="1800" b="0" baseline="0">
                <a:solidFill>
                  <a:srgbClr val="585858"/>
                </a:solidFill>
              </a:defRPr>
            </a:lvl1pPr>
          </a:lstStyle>
          <a:p>
            <a:pPr lvl="0"/>
            <a:r>
              <a:rPr lang="fr-FR" sz="1800" dirty="0" smtClean="0"/>
              <a:t>Ta réponse</a:t>
            </a:r>
            <a:endParaRPr lang="fr-FR" dirty="0"/>
          </a:p>
        </p:txBody>
      </p:sp>
      <p:sp>
        <p:nvSpPr>
          <p:cNvPr id="11"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338439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Slide Texte">
    <p:spTree>
      <p:nvGrpSpPr>
        <p:cNvPr id="1" name=""/>
        <p:cNvGrpSpPr/>
        <p:nvPr/>
      </p:nvGrpSpPr>
      <p:grpSpPr>
        <a:xfrm>
          <a:off x="0" y="0"/>
          <a:ext cx="0" cy="0"/>
          <a:chOff x="0" y="0"/>
          <a:chExt cx="0" cy="0"/>
        </a:xfrm>
      </p:grpSpPr>
      <p:pic>
        <p:nvPicPr>
          <p:cNvPr id="7" name="Image 6"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2" name="Titre 1"/>
          <p:cNvSpPr>
            <a:spLocks noGrp="1"/>
          </p:cNvSpPr>
          <p:nvPr>
            <p:ph type="title" hasCustomPrompt="1"/>
          </p:nvPr>
        </p:nvSpPr>
        <p:spPr>
          <a:xfrm>
            <a:off x="457200" y="351692"/>
            <a:ext cx="8229600" cy="865875"/>
          </a:xfrm>
        </p:spPr>
        <p:txBody>
          <a:bodyPr numCol="1">
            <a:normAutofit/>
          </a:bodyPr>
          <a:lstStyle>
            <a:lvl1pPr>
              <a:defRPr sz="3100" b="1" i="0">
                <a:solidFill>
                  <a:srgbClr val="E95E27"/>
                </a:solidFill>
                <a:latin typeface="Arial"/>
                <a:cs typeface="Arial"/>
              </a:defRPr>
            </a:lvl1pPr>
          </a:lstStyle>
          <a:p>
            <a:r>
              <a:rPr lang="fr-FR" altLang="fr-FR" dirty="0" smtClean="0"/>
              <a:t>Titre de la </a:t>
            </a:r>
            <a:r>
              <a:rPr lang="fr-FR" altLang="fr-FR" dirty="0" err="1" smtClean="0"/>
              <a:t>slide</a:t>
            </a:r>
            <a:endParaRPr lang="fr-FR" altLang="fr-FR" dirty="0"/>
          </a:p>
        </p:txBody>
      </p:sp>
      <p:sp>
        <p:nvSpPr>
          <p:cNvPr id="14" name="Rectangle à coins arrondis 13"/>
          <p:cNvSpPr/>
          <p:nvPr userDrawn="1"/>
        </p:nvSpPr>
        <p:spPr>
          <a:xfrm>
            <a:off x="-898983" y="6421087"/>
            <a:ext cx="1364384" cy="1175583"/>
          </a:xfrm>
          <a:prstGeom prst="roundRect">
            <a:avLst/>
          </a:prstGeom>
          <a:noFill/>
          <a:ln>
            <a:solidFill>
              <a:srgbClr val="E95E27"/>
            </a:solidFill>
          </a:ln>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dirty="0"/>
          </a:p>
        </p:txBody>
      </p:sp>
      <p:sp>
        <p:nvSpPr>
          <p:cNvPr id="15" name="Rectangle à coins arrondis 14"/>
          <p:cNvSpPr/>
          <p:nvPr userDrawn="1"/>
        </p:nvSpPr>
        <p:spPr>
          <a:xfrm>
            <a:off x="-781244" y="6556506"/>
            <a:ext cx="1364384" cy="1175583"/>
          </a:xfrm>
          <a:prstGeom prst="roundRect">
            <a:avLst/>
          </a:prstGeom>
          <a:noFill/>
          <a:ln>
            <a:solidFill>
              <a:srgbClr val="3C3C3B"/>
            </a:solidFill>
          </a:ln>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dirty="0"/>
          </a:p>
        </p:txBody>
      </p:sp>
      <p:sp>
        <p:nvSpPr>
          <p:cNvPr id="26" name="Espace réservé du contenu 25"/>
          <p:cNvSpPr>
            <a:spLocks noGrp="1"/>
          </p:cNvSpPr>
          <p:nvPr>
            <p:ph sz="quarter" idx="17" hasCustomPrompt="1"/>
          </p:nvPr>
        </p:nvSpPr>
        <p:spPr>
          <a:xfrm>
            <a:off x="1412270" y="1"/>
            <a:ext cx="7010281" cy="351691"/>
          </a:xfrm>
        </p:spPr>
        <p:txBody>
          <a:bodyPr numCol="1">
            <a:normAutofit/>
          </a:bodyPr>
          <a:lstStyle>
            <a:lvl1pPr marL="0" indent="0">
              <a:buNone/>
              <a:defRPr sz="1400" b="0" i="0">
                <a:solidFill>
                  <a:srgbClr val="FFFFFF"/>
                </a:solidFill>
              </a:defRPr>
            </a:lvl1pPr>
          </a:lstStyle>
          <a:p>
            <a:pPr lvl="0"/>
            <a:r>
              <a:rPr lang="fr-FR" altLang="fr-FR" dirty="0" smtClean="0"/>
              <a:t>TITRE DE L’EXPOSÉ</a:t>
            </a:r>
          </a:p>
        </p:txBody>
      </p:sp>
      <p:sp>
        <p:nvSpPr>
          <p:cNvPr id="16" name="Espace réservé du texte 15"/>
          <p:cNvSpPr>
            <a:spLocks noGrp="1"/>
          </p:cNvSpPr>
          <p:nvPr>
            <p:ph type="body" sz="quarter" idx="31" hasCustomPrompt="1"/>
          </p:nvPr>
        </p:nvSpPr>
        <p:spPr>
          <a:xfrm>
            <a:off x="457200" y="1408189"/>
            <a:ext cx="8229600" cy="1720650"/>
          </a:xfrm>
        </p:spPr>
        <p:txBody>
          <a:bodyPr numCol="1">
            <a:normAutofit/>
          </a:bodyPr>
          <a:lstStyle>
            <a:lvl1pPr marL="0" marR="0" indent="0" algn="l" defTabSz="457200" rtl="0" eaLnBrk="1" latinLnBrk="0" hangingPunct="1">
              <a:lnSpc>
                <a:spcPct val="100000"/>
              </a:lnSpc>
              <a:spcBef>
                <a:spcPct val="20000"/>
              </a:spcBef>
              <a:spcAft>
                <a:spcPts val="0"/>
              </a:spcAft>
              <a:buClrTx/>
              <a:buSzTx/>
              <a:buFont typeface="Arial"/>
              <a:buNone/>
              <a:tabLst/>
              <a:defRPr sz="1800" b="0" baseline="0">
                <a:solidFill>
                  <a:srgbClr val="585858"/>
                </a:solidFill>
              </a:defRPr>
            </a:lvl1pPr>
          </a:lstStyle>
          <a:p>
            <a:pPr marL="0" marR="0" lvl="0" indent="0" algn="l" defTabSz="457200" rtl="0" eaLnBrk="1" latinLnBrk="0" hangingPunct="1">
              <a:lnSpc>
                <a:spcPct val="100000"/>
              </a:lnSpc>
              <a:spcBef>
                <a:spcPct val="20000"/>
              </a:spcBef>
              <a:spcAft>
                <a:spcPts val="0"/>
              </a:spcAft>
              <a:buClrTx/>
              <a:buSzTx/>
              <a:buFont typeface="Arial"/>
              <a:buNone/>
              <a:tabLst/>
              <a:defRPr/>
            </a:pPr>
            <a:r>
              <a:rPr lang="fr-FR" altLang="fr-FR" sz="1800" dirty="0" smtClean="0"/>
              <a:t>Ta définition</a:t>
            </a:r>
            <a:endParaRPr lang="fr-FR" altLang="fr-FR" dirty="0" smtClean="0"/>
          </a:p>
        </p:txBody>
      </p:sp>
      <p:sp>
        <p:nvSpPr>
          <p:cNvPr id="13" name="Espace réservé du texte 15"/>
          <p:cNvSpPr>
            <a:spLocks noGrp="1"/>
          </p:cNvSpPr>
          <p:nvPr>
            <p:ph type="body" sz="quarter" idx="32" hasCustomPrompt="1"/>
          </p:nvPr>
        </p:nvSpPr>
        <p:spPr>
          <a:xfrm>
            <a:off x="457200" y="3342685"/>
            <a:ext cx="8229600" cy="1720650"/>
          </a:xfrm>
        </p:spPr>
        <p:txBody>
          <a:bodyPr numCol="1">
            <a:normAutofit/>
          </a:bodyPr>
          <a:lstStyle>
            <a:lvl1pPr>
              <a:defRPr sz="1800" b="0" baseline="0">
                <a:solidFill>
                  <a:srgbClr val="585858"/>
                </a:solidFill>
              </a:defRPr>
            </a:lvl1pPr>
          </a:lstStyle>
          <a:p>
            <a:pPr lvl="0"/>
            <a:r>
              <a:rPr lang="fr-FR" altLang="fr-FR" sz="1800" dirty="0" smtClean="0"/>
              <a:t>Ton exemple</a:t>
            </a:r>
          </a:p>
        </p:txBody>
      </p:sp>
    </p:spTree>
    <p:extLst>
      <p:ext uri="{BB962C8B-B14F-4D97-AF65-F5344CB8AC3E}">
        <p14:creationId xmlns:p14="http://schemas.microsoft.com/office/powerpoint/2010/main" val="1919735290"/>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Slide Titre Texte">
    <p:spTree>
      <p:nvGrpSpPr>
        <p:cNvPr id="1" name=""/>
        <p:cNvGrpSpPr/>
        <p:nvPr/>
      </p:nvGrpSpPr>
      <p:grpSpPr>
        <a:xfrm>
          <a:off x="0" y="0"/>
          <a:ext cx="0" cy="0"/>
          <a:chOff x="0" y="0"/>
          <a:chExt cx="0" cy="0"/>
        </a:xfrm>
      </p:grpSpPr>
      <p:pic>
        <p:nvPicPr>
          <p:cNvPr id="8" name="Image 7"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9" name="Titre 1"/>
          <p:cNvSpPr>
            <a:spLocks noGrp="1"/>
          </p:cNvSpPr>
          <p:nvPr>
            <p:ph type="title" hasCustomPrompt="1"/>
          </p:nvPr>
        </p:nvSpPr>
        <p:spPr>
          <a:xfrm>
            <a:off x="457200" y="351692"/>
            <a:ext cx="8229600" cy="865875"/>
          </a:xfrm>
        </p:spPr>
        <p:txBody>
          <a:bodyPr numCol="1">
            <a:normAutofit/>
          </a:bodyPr>
          <a:lstStyle>
            <a:lvl1pPr>
              <a:defRPr sz="3100" b="1" i="0">
                <a:solidFill>
                  <a:srgbClr val="E95E27"/>
                </a:solidFill>
                <a:latin typeface="Arial"/>
                <a:cs typeface="Arial"/>
              </a:defRPr>
            </a:lvl1pPr>
          </a:lstStyle>
          <a:p>
            <a:r>
              <a:rPr lang="fr-FR" altLang="fr-FR" dirty="0" smtClean="0"/>
              <a:t>Titre de la </a:t>
            </a:r>
            <a:r>
              <a:rPr lang="fr-FR" altLang="fr-FR" dirty="0" err="1" smtClean="0"/>
              <a:t>slide</a:t>
            </a:r>
            <a:endParaRPr lang="fr-FR" altLang="fr-FR" dirty="0"/>
          </a:p>
        </p:txBody>
      </p:sp>
      <p:sp>
        <p:nvSpPr>
          <p:cNvPr id="10" name="Espace réservé du contenu 25"/>
          <p:cNvSpPr>
            <a:spLocks noGrp="1"/>
          </p:cNvSpPr>
          <p:nvPr>
            <p:ph sz="quarter" idx="17" hasCustomPrompt="1"/>
          </p:nvPr>
        </p:nvSpPr>
        <p:spPr>
          <a:xfrm>
            <a:off x="1412270" y="1"/>
            <a:ext cx="7010281" cy="351691"/>
          </a:xfrm>
        </p:spPr>
        <p:txBody>
          <a:bodyPr numCol="1">
            <a:normAutofit/>
          </a:bodyPr>
          <a:lstStyle>
            <a:lvl1pPr marL="0" indent="0">
              <a:buNone/>
              <a:defRPr sz="1400" b="0" i="0">
                <a:solidFill>
                  <a:srgbClr val="FFFFFF"/>
                </a:solidFill>
              </a:defRPr>
            </a:lvl1pPr>
          </a:lstStyle>
          <a:p>
            <a:pPr lvl="0"/>
            <a:r>
              <a:rPr lang="fr-FR" altLang="fr-FR" dirty="0" smtClean="0"/>
              <a:t>TITRE DE L’EXPOSÉ</a:t>
            </a:r>
          </a:p>
        </p:txBody>
      </p:sp>
      <p:sp>
        <p:nvSpPr>
          <p:cNvPr id="17" name="Espace réservé du texte 23"/>
          <p:cNvSpPr>
            <a:spLocks noGrp="1"/>
          </p:cNvSpPr>
          <p:nvPr>
            <p:ph type="body" sz="quarter" idx="25" hasCustomPrompt="1"/>
          </p:nvPr>
        </p:nvSpPr>
        <p:spPr>
          <a:xfrm>
            <a:off x="465402" y="1354138"/>
            <a:ext cx="8221398" cy="555625"/>
          </a:xfrm>
        </p:spPr>
        <p:txBody>
          <a:bodyPr numCol="1"/>
          <a:lstStyle>
            <a:lvl1pPr algn="ctr">
              <a:defRPr lang="fr-FR" altLang="fr-FR" sz="2000" b="1" i="0" kern="1200" baseline="0" dirty="0">
                <a:solidFill>
                  <a:schemeClr val="tx1"/>
                </a:solidFill>
                <a:latin typeface="Arial"/>
                <a:ea typeface="+mn-ea"/>
                <a:cs typeface="Arial"/>
              </a:defRPr>
            </a:lvl1pPr>
            <a:lvl2pPr marL="342900" indent="-342900">
              <a:defRPr/>
            </a:lvl2pPr>
            <a:lvl3pPr marL="342900" indent="-342900">
              <a:defRPr/>
            </a:lvl3pPr>
            <a:lvl4pPr marL="342900" indent="-342900">
              <a:defRPr/>
            </a:lvl4pPr>
            <a:lvl5pPr marL="342900" indent="-342900">
              <a:defRPr/>
            </a:lvl5pPr>
          </a:lstStyle>
          <a:p>
            <a:pPr lvl="0"/>
            <a:r>
              <a:rPr lang="fr-FR" altLang="fr-FR" dirty="0" smtClean="0"/>
              <a:t>Ton titre</a:t>
            </a:r>
            <a:endParaRPr lang="fr-FR" altLang="fr-FR" dirty="0"/>
          </a:p>
        </p:txBody>
      </p:sp>
      <p:sp>
        <p:nvSpPr>
          <p:cNvPr id="19" name="Espace réservé du texte 15"/>
          <p:cNvSpPr>
            <a:spLocks noGrp="1"/>
          </p:cNvSpPr>
          <p:nvPr>
            <p:ph type="body" sz="quarter" idx="31" hasCustomPrompt="1"/>
          </p:nvPr>
        </p:nvSpPr>
        <p:spPr>
          <a:xfrm>
            <a:off x="457200" y="1909763"/>
            <a:ext cx="8229600" cy="3519562"/>
          </a:xfrm>
        </p:spPr>
        <p:txBody>
          <a:bodyPr numCol="1">
            <a:normAutofit/>
          </a:bodyPr>
          <a:lstStyle>
            <a:lvl1pPr>
              <a:defRPr sz="1800" b="0" baseline="0">
                <a:solidFill>
                  <a:srgbClr val="585858"/>
                </a:solidFill>
              </a:defRPr>
            </a:lvl1pPr>
          </a:lstStyle>
          <a:p>
            <a:pPr lvl="0"/>
            <a:r>
              <a:rPr lang="fr-FR" altLang="fr-FR" sz="1800" dirty="0" smtClean="0"/>
              <a:t>Ta réponse</a:t>
            </a:r>
            <a:endParaRPr lang="fr-FR" altLang="fr-FR" dirty="0"/>
          </a:p>
        </p:txBody>
      </p:sp>
      <p:sp>
        <p:nvSpPr>
          <p:cNvPr id="11"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299735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Slide + -">
    <p:spTree>
      <p:nvGrpSpPr>
        <p:cNvPr id="1" name=""/>
        <p:cNvGrpSpPr/>
        <p:nvPr/>
      </p:nvGrpSpPr>
      <p:grpSpPr>
        <a:xfrm>
          <a:off x="0" y="0"/>
          <a:ext cx="0" cy="0"/>
          <a:chOff x="0" y="0"/>
          <a:chExt cx="0" cy="0"/>
        </a:xfrm>
      </p:grpSpPr>
      <p:pic>
        <p:nvPicPr>
          <p:cNvPr id="29" name="Image 28"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20" name="Titre 1"/>
          <p:cNvSpPr>
            <a:spLocks noGrp="1"/>
          </p:cNvSpPr>
          <p:nvPr>
            <p:ph type="title" hasCustomPrompt="1"/>
          </p:nvPr>
        </p:nvSpPr>
        <p:spPr>
          <a:xfrm>
            <a:off x="457200" y="274638"/>
            <a:ext cx="8229600" cy="942929"/>
          </a:xfrm>
        </p:spPr>
        <p:txBody>
          <a:bodyPr numCol="1">
            <a:normAutofit/>
          </a:bodyPr>
          <a:lstStyle>
            <a:lvl1pPr>
              <a:defRPr sz="3100" b="1" i="0">
                <a:solidFill>
                  <a:srgbClr val="E95E27"/>
                </a:solidFill>
                <a:latin typeface="Arial"/>
                <a:cs typeface="Arial"/>
              </a:defRPr>
            </a:lvl1pPr>
          </a:lstStyle>
          <a:p>
            <a:r>
              <a:rPr lang="fr-FR" altLang="fr-FR" dirty="0" smtClean="0"/>
              <a:t>Titre de la </a:t>
            </a:r>
            <a:r>
              <a:rPr lang="fr-FR" altLang="fr-FR" dirty="0" err="1" smtClean="0"/>
              <a:t>slide</a:t>
            </a:r>
            <a:endParaRPr lang="fr-FR" altLang="fr-FR" dirty="0"/>
          </a:p>
        </p:txBody>
      </p:sp>
      <p:sp>
        <p:nvSpPr>
          <p:cNvPr id="30" name="Espace réservé du contenu 25"/>
          <p:cNvSpPr>
            <a:spLocks noGrp="1"/>
          </p:cNvSpPr>
          <p:nvPr>
            <p:ph sz="quarter" idx="17" hasCustomPrompt="1"/>
          </p:nvPr>
        </p:nvSpPr>
        <p:spPr>
          <a:xfrm>
            <a:off x="1412270" y="1"/>
            <a:ext cx="7010281" cy="714375"/>
          </a:xfrm>
        </p:spPr>
        <p:txBody>
          <a:bodyPr numCol="1">
            <a:normAutofit/>
          </a:bodyPr>
          <a:lstStyle>
            <a:lvl1pPr marL="0" indent="0">
              <a:buNone/>
              <a:defRPr sz="1400" b="0" i="0">
                <a:solidFill>
                  <a:srgbClr val="FFFFFF"/>
                </a:solidFill>
              </a:defRPr>
            </a:lvl1pPr>
          </a:lstStyle>
          <a:p>
            <a:pPr lvl="0"/>
            <a:r>
              <a:rPr lang="fr-FR" altLang="fr-FR" dirty="0" smtClean="0"/>
              <a:t>TITRE DE L’EXPOSÉ</a:t>
            </a:r>
          </a:p>
        </p:txBody>
      </p:sp>
      <p:sp>
        <p:nvSpPr>
          <p:cNvPr id="33" name="ZoneTexte 32"/>
          <p:cNvSpPr txBox="1"/>
          <p:nvPr userDrawn="1"/>
        </p:nvSpPr>
        <p:spPr>
          <a:xfrm>
            <a:off x="457201" y="1437989"/>
            <a:ext cx="3935876" cy="369332"/>
          </a:xfrm>
          <a:prstGeom prst="rect">
            <a:avLst/>
          </a:prstGeom>
          <a:noFill/>
        </p:spPr>
        <p:txBody>
          <a:bodyPr wrap="square" numCol="1" rtlCol="0">
            <a:spAutoFit/>
          </a:bodyPr>
          <a:lstStyle/>
          <a:p>
            <a:pPr algn="ctr"/>
            <a:r>
              <a:rPr lang="fr-FR" altLang="fr-FR" b="1" dirty="0" smtClean="0">
                <a:solidFill>
                  <a:srgbClr val="E95E27"/>
                </a:solidFill>
                <a:latin typeface="Arial"/>
                <a:cs typeface="Arial"/>
              </a:rPr>
              <a:t>Points</a:t>
            </a:r>
            <a:r>
              <a:rPr lang="fr-FR" altLang="fr-FR" b="1" baseline="0" dirty="0" smtClean="0">
                <a:solidFill>
                  <a:srgbClr val="E95E27"/>
                </a:solidFill>
                <a:latin typeface="Arial"/>
                <a:cs typeface="Arial"/>
              </a:rPr>
              <a:t> </a:t>
            </a:r>
            <a:r>
              <a:rPr lang="fr-FR" altLang="fr-FR" b="1" dirty="0" smtClean="0">
                <a:solidFill>
                  <a:srgbClr val="E95E27"/>
                </a:solidFill>
                <a:latin typeface="Arial"/>
                <a:cs typeface="Arial"/>
              </a:rPr>
              <a:t>positifs</a:t>
            </a:r>
            <a:endParaRPr lang="fr-FR" altLang="fr-FR" b="1" dirty="0">
              <a:solidFill>
                <a:srgbClr val="E95E27"/>
              </a:solidFill>
              <a:latin typeface="Arial"/>
              <a:cs typeface="Arial"/>
            </a:endParaRPr>
          </a:p>
        </p:txBody>
      </p:sp>
      <p:sp>
        <p:nvSpPr>
          <p:cNvPr id="34" name="ZoneTexte 33"/>
          <p:cNvSpPr txBox="1"/>
          <p:nvPr userDrawn="1"/>
        </p:nvSpPr>
        <p:spPr>
          <a:xfrm>
            <a:off x="4767840" y="1437989"/>
            <a:ext cx="3918959" cy="369332"/>
          </a:xfrm>
          <a:prstGeom prst="rect">
            <a:avLst/>
          </a:prstGeom>
          <a:noFill/>
        </p:spPr>
        <p:txBody>
          <a:bodyPr wrap="square" numCol="1" rtlCol="0">
            <a:spAutoFit/>
          </a:bodyPr>
          <a:lstStyle/>
          <a:p>
            <a:pPr algn="ctr"/>
            <a:r>
              <a:rPr lang="fr-FR" altLang="fr-FR" b="1" dirty="0" smtClean="0">
                <a:solidFill>
                  <a:srgbClr val="E95E27"/>
                </a:solidFill>
                <a:latin typeface="Arial"/>
                <a:cs typeface="Arial"/>
              </a:rPr>
              <a:t>Difficultés rencontrées</a:t>
            </a:r>
            <a:endParaRPr lang="fr-FR" altLang="fr-FR" b="1" dirty="0">
              <a:solidFill>
                <a:srgbClr val="E95E27"/>
              </a:solidFill>
              <a:latin typeface="Arial"/>
              <a:cs typeface="Arial"/>
            </a:endParaRPr>
          </a:p>
        </p:txBody>
      </p:sp>
      <p:sp>
        <p:nvSpPr>
          <p:cNvPr id="23" name="Espace réservé du texte 15"/>
          <p:cNvSpPr>
            <a:spLocks noGrp="1"/>
          </p:cNvSpPr>
          <p:nvPr>
            <p:ph type="body" sz="quarter" idx="31" hasCustomPrompt="1"/>
          </p:nvPr>
        </p:nvSpPr>
        <p:spPr>
          <a:xfrm>
            <a:off x="465401" y="1952642"/>
            <a:ext cx="3935877" cy="3747790"/>
          </a:xfrm>
        </p:spPr>
        <p:txBody>
          <a:bodyPr numCol="1">
            <a:normAutofit/>
          </a:bodyPr>
          <a:lstStyle>
            <a:lvl1pPr>
              <a:defRPr sz="1800" b="0" baseline="0">
                <a:solidFill>
                  <a:srgbClr val="585858"/>
                </a:solidFill>
              </a:defRPr>
            </a:lvl1pPr>
          </a:lstStyle>
          <a:p>
            <a:pPr lvl="0"/>
            <a:r>
              <a:rPr lang="fr-FR" altLang="fr-FR" sz="1800" dirty="0" smtClean="0"/>
              <a:t>Ta réponse</a:t>
            </a:r>
            <a:endParaRPr lang="fr-FR" altLang="fr-FR" dirty="0"/>
          </a:p>
        </p:txBody>
      </p:sp>
      <p:sp>
        <p:nvSpPr>
          <p:cNvPr id="24" name="Espace réservé du texte 15"/>
          <p:cNvSpPr>
            <a:spLocks noGrp="1"/>
          </p:cNvSpPr>
          <p:nvPr>
            <p:ph type="body" sz="quarter" idx="32" hasCustomPrompt="1"/>
          </p:nvPr>
        </p:nvSpPr>
        <p:spPr>
          <a:xfrm>
            <a:off x="4750922" y="1952642"/>
            <a:ext cx="3935877" cy="3747790"/>
          </a:xfrm>
        </p:spPr>
        <p:txBody>
          <a:bodyPr numCol="1">
            <a:normAutofit/>
          </a:bodyPr>
          <a:lstStyle>
            <a:lvl1pPr>
              <a:defRPr sz="1800" b="0" baseline="0">
                <a:solidFill>
                  <a:srgbClr val="585858"/>
                </a:solidFill>
              </a:defRPr>
            </a:lvl1pPr>
          </a:lstStyle>
          <a:p>
            <a:pPr lvl="0"/>
            <a:r>
              <a:rPr lang="fr-FR" altLang="fr-FR" sz="1800" dirty="0" smtClean="0"/>
              <a:t>Ta réponse</a:t>
            </a:r>
            <a:endParaRPr lang="fr-FR" altLang="fr-FR" dirty="0"/>
          </a:p>
        </p:txBody>
      </p:sp>
      <p:sp>
        <p:nvSpPr>
          <p:cNvPr id="10"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1699797647"/>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Slide Texte">
    <p:spTree>
      <p:nvGrpSpPr>
        <p:cNvPr id="1" name=""/>
        <p:cNvGrpSpPr/>
        <p:nvPr/>
      </p:nvGrpSpPr>
      <p:grpSpPr>
        <a:xfrm>
          <a:off x="0" y="0"/>
          <a:ext cx="0" cy="0"/>
          <a:chOff x="0" y="0"/>
          <a:chExt cx="0" cy="0"/>
        </a:xfrm>
      </p:grpSpPr>
      <p:pic>
        <p:nvPicPr>
          <p:cNvPr id="7" name="Image 6" descr="fondslides.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018040" y="0"/>
            <a:ext cx="8125959" cy="440843"/>
          </a:xfrm>
          <a:prstGeom prst="rect">
            <a:avLst/>
          </a:prstGeom>
        </p:spPr>
      </p:pic>
      <p:sp>
        <p:nvSpPr>
          <p:cNvPr id="2" name="Titre 1"/>
          <p:cNvSpPr>
            <a:spLocks noGrp="1"/>
          </p:cNvSpPr>
          <p:nvPr>
            <p:ph type="title" hasCustomPrompt="1"/>
          </p:nvPr>
        </p:nvSpPr>
        <p:spPr>
          <a:xfrm>
            <a:off x="457200" y="351692"/>
            <a:ext cx="8229600" cy="865875"/>
          </a:xfrm>
        </p:spPr>
        <p:txBody>
          <a:bodyPr numCol="1">
            <a:normAutofit/>
          </a:bodyPr>
          <a:lstStyle>
            <a:lvl1pPr>
              <a:defRPr sz="3100" b="1" i="0">
                <a:solidFill>
                  <a:srgbClr val="E95E27"/>
                </a:solidFill>
                <a:latin typeface="Arial"/>
                <a:cs typeface="Arial"/>
              </a:defRPr>
            </a:lvl1pPr>
          </a:lstStyle>
          <a:p>
            <a:r>
              <a:rPr lang="fr-FR" altLang="fr-FR" dirty="0" smtClean="0"/>
              <a:t>Titre de la </a:t>
            </a:r>
            <a:r>
              <a:rPr lang="fr-FR" altLang="fr-FR" dirty="0" err="1" smtClean="0"/>
              <a:t>slide</a:t>
            </a:r>
            <a:endParaRPr lang="fr-FR" altLang="fr-FR" dirty="0"/>
          </a:p>
        </p:txBody>
      </p:sp>
      <p:sp>
        <p:nvSpPr>
          <p:cNvPr id="14" name="Rectangle à coins arrondis 13"/>
          <p:cNvSpPr/>
          <p:nvPr userDrawn="1"/>
        </p:nvSpPr>
        <p:spPr>
          <a:xfrm>
            <a:off x="-898983" y="6421087"/>
            <a:ext cx="1364384" cy="1175583"/>
          </a:xfrm>
          <a:prstGeom prst="roundRect">
            <a:avLst/>
          </a:prstGeom>
          <a:noFill/>
          <a:ln>
            <a:solidFill>
              <a:srgbClr val="E95E27"/>
            </a:solidFill>
          </a:ln>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dirty="0"/>
          </a:p>
        </p:txBody>
      </p:sp>
      <p:sp>
        <p:nvSpPr>
          <p:cNvPr id="15" name="Rectangle à coins arrondis 14"/>
          <p:cNvSpPr/>
          <p:nvPr userDrawn="1"/>
        </p:nvSpPr>
        <p:spPr>
          <a:xfrm>
            <a:off x="-781244" y="6556506"/>
            <a:ext cx="1364384" cy="1175583"/>
          </a:xfrm>
          <a:prstGeom prst="roundRect">
            <a:avLst/>
          </a:prstGeom>
          <a:noFill/>
          <a:ln>
            <a:solidFill>
              <a:srgbClr val="3C3C3B"/>
            </a:solidFill>
          </a:ln>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dirty="0"/>
          </a:p>
        </p:txBody>
      </p:sp>
      <p:sp>
        <p:nvSpPr>
          <p:cNvPr id="26" name="Espace réservé du contenu 25"/>
          <p:cNvSpPr>
            <a:spLocks noGrp="1"/>
          </p:cNvSpPr>
          <p:nvPr>
            <p:ph sz="quarter" idx="17" hasCustomPrompt="1"/>
          </p:nvPr>
        </p:nvSpPr>
        <p:spPr>
          <a:xfrm>
            <a:off x="1412270" y="1"/>
            <a:ext cx="7010281" cy="351691"/>
          </a:xfrm>
        </p:spPr>
        <p:txBody>
          <a:bodyPr numCol="1">
            <a:normAutofit/>
          </a:bodyPr>
          <a:lstStyle>
            <a:lvl1pPr marL="0" indent="0">
              <a:buNone/>
              <a:defRPr sz="1400" b="0" i="0">
                <a:solidFill>
                  <a:srgbClr val="FFFFFF"/>
                </a:solidFill>
              </a:defRPr>
            </a:lvl1pPr>
          </a:lstStyle>
          <a:p>
            <a:pPr lvl="0"/>
            <a:r>
              <a:rPr lang="fr-FR" altLang="fr-FR" dirty="0" smtClean="0"/>
              <a:t>TITRE DE L’EXPOSÉ</a:t>
            </a:r>
          </a:p>
        </p:txBody>
      </p:sp>
      <p:sp>
        <p:nvSpPr>
          <p:cNvPr id="16" name="Espace réservé du texte 15"/>
          <p:cNvSpPr>
            <a:spLocks noGrp="1"/>
          </p:cNvSpPr>
          <p:nvPr>
            <p:ph type="body" sz="quarter" idx="31" hasCustomPrompt="1"/>
          </p:nvPr>
        </p:nvSpPr>
        <p:spPr>
          <a:xfrm>
            <a:off x="457200" y="1408189"/>
            <a:ext cx="8229600" cy="1720650"/>
          </a:xfrm>
        </p:spPr>
        <p:txBody>
          <a:bodyPr numCol="1">
            <a:normAutofit/>
          </a:bodyPr>
          <a:lstStyle>
            <a:lvl1pPr marL="0" marR="0" indent="0" algn="l" defTabSz="457200" rtl="0" eaLnBrk="1" latinLnBrk="0" hangingPunct="1">
              <a:lnSpc>
                <a:spcPct val="100000"/>
              </a:lnSpc>
              <a:spcBef>
                <a:spcPct val="20000"/>
              </a:spcBef>
              <a:spcAft>
                <a:spcPts val="0"/>
              </a:spcAft>
              <a:buClrTx/>
              <a:buSzTx/>
              <a:buFont typeface="Arial"/>
              <a:buNone/>
              <a:tabLst/>
              <a:defRPr sz="1800" b="0" baseline="0">
                <a:solidFill>
                  <a:srgbClr val="585858"/>
                </a:solidFill>
              </a:defRPr>
            </a:lvl1pPr>
          </a:lstStyle>
          <a:p>
            <a:pPr marL="0" marR="0" lvl="0" indent="0" algn="l" defTabSz="457200" rtl="0" eaLnBrk="1" latinLnBrk="0" hangingPunct="1">
              <a:lnSpc>
                <a:spcPct val="100000"/>
              </a:lnSpc>
              <a:spcBef>
                <a:spcPct val="20000"/>
              </a:spcBef>
              <a:spcAft>
                <a:spcPts val="0"/>
              </a:spcAft>
              <a:buClrTx/>
              <a:buSzTx/>
              <a:buFont typeface="Arial"/>
              <a:buNone/>
              <a:tabLst/>
              <a:defRPr/>
            </a:pPr>
            <a:r>
              <a:rPr lang="fr-FR" altLang="fr-FR" sz="1800" dirty="0" smtClean="0"/>
              <a:t>Ta définition</a:t>
            </a:r>
            <a:endParaRPr lang="fr-FR" altLang="fr-FR" dirty="0" smtClean="0"/>
          </a:p>
        </p:txBody>
      </p:sp>
      <p:sp>
        <p:nvSpPr>
          <p:cNvPr id="13" name="Espace réservé du texte 15"/>
          <p:cNvSpPr>
            <a:spLocks noGrp="1"/>
          </p:cNvSpPr>
          <p:nvPr>
            <p:ph type="body" sz="quarter" idx="32" hasCustomPrompt="1"/>
          </p:nvPr>
        </p:nvSpPr>
        <p:spPr>
          <a:xfrm>
            <a:off x="457200" y="3342685"/>
            <a:ext cx="8229600" cy="1720650"/>
          </a:xfrm>
        </p:spPr>
        <p:txBody>
          <a:bodyPr numCol="1">
            <a:normAutofit/>
          </a:bodyPr>
          <a:lstStyle>
            <a:lvl1pPr>
              <a:defRPr sz="1800" b="0" baseline="0">
                <a:solidFill>
                  <a:srgbClr val="585858"/>
                </a:solidFill>
              </a:defRPr>
            </a:lvl1pPr>
          </a:lstStyle>
          <a:p>
            <a:pPr lvl="0"/>
            <a:r>
              <a:rPr lang="fr-FR" altLang="fr-FR" sz="1800" dirty="0" smtClean="0"/>
              <a:t>Ton exemple</a:t>
            </a:r>
          </a:p>
        </p:txBody>
      </p:sp>
      <p:sp>
        <p:nvSpPr>
          <p:cNvPr id="10"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Tree>
    <p:extLst>
      <p:ext uri="{BB962C8B-B14F-4D97-AF65-F5344CB8AC3E}">
        <p14:creationId xmlns:p14="http://schemas.microsoft.com/office/powerpoint/2010/main" val="2642456651"/>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Niveau 1</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a:t>
            </a:fld>
            <a:endParaRPr lang="fr-FR" dirty="0"/>
          </a:p>
        </p:txBody>
      </p:sp>
      <p:sp>
        <p:nvSpPr>
          <p:cNvPr id="9" name="Rectangle à coins arrondis 8"/>
          <p:cNvSpPr/>
          <p:nvPr userDrawn="1"/>
        </p:nvSpPr>
        <p:spPr>
          <a:xfrm>
            <a:off x="-898983" y="6421087"/>
            <a:ext cx="1364384" cy="1175583"/>
          </a:xfrm>
          <a:prstGeom prst="roundRect">
            <a:avLst/>
          </a:prstGeom>
          <a:noFill/>
          <a:ln>
            <a:solidFill>
              <a:srgbClr val="E95E2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0" name="Rectangle à coins arrondis 9"/>
          <p:cNvSpPr/>
          <p:nvPr userDrawn="1"/>
        </p:nvSpPr>
        <p:spPr>
          <a:xfrm>
            <a:off x="-781244" y="6556506"/>
            <a:ext cx="1364384" cy="1175583"/>
          </a:xfrm>
          <a:prstGeom prst="roundRect">
            <a:avLst/>
          </a:prstGeom>
          <a:noFill/>
          <a:ln>
            <a:solidFill>
              <a:srgbClr val="3C3C3B"/>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6" name="Espace réservé du texte 2"/>
          <p:cNvSpPr txBox="1">
            <a:spLocks/>
          </p:cNvSpPr>
          <p:nvPr userDrawn="1"/>
        </p:nvSpPr>
        <p:spPr>
          <a:xfrm>
            <a:off x="918009" y="0"/>
            <a:ext cx="8229600" cy="59828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b="1" i="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b="1" i="0" kern="1200">
                <a:solidFill>
                  <a:srgbClr val="585858"/>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rgbClr val="585858"/>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chemeClr val="bg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3"/>
            <a:r>
              <a:rPr lang="fr-FR" dirty="0" smtClean="0"/>
              <a:t>Quatrième niveau</a:t>
            </a:r>
          </a:p>
        </p:txBody>
      </p:sp>
      <p:pic>
        <p:nvPicPr>
          <p:cNvPr id="12" name="Image 11" descr="IT_LOGO_VECT_FERME_OK.jpg"/>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8154193" y="6256383"/>
            <a:ext cx="993415" cy="465092"/>
          </a:xfrm>
          <a:prstGeom prst="rect">
            <a:avLst/>
          </a:prstGeom>
        </p:spPr>
      </p:pic>
    </p:spTree>
    <p:extLst>
      <p:ext uri="{BB962C8B-B14F-4D97-AF65-F5344CB8AC3E}">
        <p14:creationId xmlns:p14="http://schemas.microsoft.com/office/powerpoint/2010/main" val="3931622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6" r:id="rId5"/>
    <p:sldLayoutId id="2147483657" r:id="rId6"/>
    <p:sldLayoutId id="2147483658" r:id="rId7"/>
    <p:sldLayoutId id="2147483659" r:id="rId8"/>
    <p:sldLayoutId id="2147483660" r:id="rId9"/>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sz="3100" b="1" i="0"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000" b="1" i="0" kern="1200" baseline="0">
          <a:solidFill>
            <a:schemeClr val="tx1"/>
          </a:solidFill>
          <a:latin typeface="Arial"/>
          <a:ea typeface="+mn-ea"/>
          <a:cs typeface="Arial"/>
        </a:defRPr>
      </a:lvl1pPr>
      <a:lvl2pPr marL="457200" indent="0" algn="l" defTabSz="457200" rtl="0" eaLnBrk="1" latinLnBrk="0" hangingPunct="1">
        <a:spcBef>
          <a:spcPct val="20000"/>
        </a:spcBef>
        <a:buFont typeface="Arial"/>
        <a:buNone/>
        <a:defRPr sz="1800" b="1" i="0" kern="1200">
          <a:solidFill>
            <a:srgbClr val="585858"/>
          </a:solidFill>
          <a:latin typeface="Arial"/>
          <a:ea typeface="+mn-ea"/>
          <a:cs typeface="Arial"/>
        </a:defRPr>
      </a:lvl2pPr>
      <a:lvl3pPr marL="914400" indent="0" algn="l" defTabSz="457200" rtl="0" eaLnBrk="1" latinLnBrk="0" hangingPunct="1">
        <a:spcBef>
          <a:spcPct val="20000"/>
        </a:spcBef>
        <a:buFont typeface="Arial"/>
        <a:buNone/>
        <a:defRPr sz="1800" kern="1200">
          <a:solidFill>
            <a:srgbClr val="585858"/>
          </a:solidFill>
          <a:latin typeface="Arial"/>
          <a:ea typeface="+mn-ea"/>
          <a:cs typeface="Arial"/>
        </a:defRPr>
      </a:lvl3pPr>
      <a:lvl4pPr marL="1371600" indent="0" algn="l" defTabSz="457200" rtl="0" eaLnBrk="1" latinLnBrk="0" hangingPunct="1">
        <a:spcBef>
          <a:spcPct val="20000"/>
        </a:spcBef>
        <a:buFont typeface="Arial"/>
        <a:buNone/>
        <a:defRPr lang="fr-FR" sz="1400" kern="1200" dirty="0" smtClean="0">
          <a:solidFill>
            <a:srgbClr val="585858"/>
          </a:solidFill>
          <a:latin typeface="Arial"/>
          <a:ea typeface="+mn-ea"/>
          <a:cs typeface="Arial"/>
        </a:defRPr>
      </a:lvl4pPr>
      <a:lvl5pPr marL="1828800" indent="0" algn="l" defTabSz="457200" rtl="0" eaLnBrk="1" latinLnBrk="0" hangingPunct="1">
        <a:spcBef>
          <a:spcPct val="20000"/>
        </a:spcBef>
        <a:buFont typeface="Arial"/>
        <a:buNone/>
        <a:defRPr sz="1200" b="0" i="0" kern="1200">
          <a:solidFill>
            <a:srgbClr val="585858"/>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9" Type="http://schemas.openxmlformats.org/officeDocument/2006/relationships/hyperlink" Target="http://www.lemonde.fr/planete/article/2015/12/19/nouveau-pic-de-pollution-de-l-air-a-pekin-et-teheran_4835239_3244.html" TargetMode="External"/><Relationship Id="rId20" Type="http://schemas.openxmlformats.org/officeDocument/2006/relationships/hyperlink" Target="http://www.les-industries-technologiques.fr/actualite/tendances/chez-cermex-ecoresponsabilite-rime-avec-competitivite-/" TargetMode="External"/><Relationship Id="rId21" Type="http://schemas.openxmlformats.org/officeDocument/2006/relationships/hyperlink" Target="http://www.les-industries-technologiques.fr/actualite/innovation/produire-de-lelectricite-grace-aux-energies-marines-renouvelables-/" TargetMode="External"/><Relationship Id="rId22" Type="http://schemas.openxmlformats.org/officeDocument/2006/relationships/hyperlink" Target="http://www.les-industries-technologiques.fr/actualite/innovation/elleo-le-moulin-a-eau-du-xxie-siecle-qui-produit-de-lelectricite-/" TargetMode="External"/><Relationship Id="rId23" Type="http://schemas.openxmlformats.org/officeDocument/2006/relationships/hyperlink" Target="http://www.les-industries-technologiques.fr/actualite/innovation/immortus-la-premiere-voiture-capable-de-rouler-a-linfini-/" TargetMode="External"/><Relationship Id="rId24" Type="http://schemas.openxmlformats.org/officeDocument/2006/relationships/hyperlink" Target="http://www.les-industries-technologiques.fr/actualite/metiers-2/des-stations-de-recharge-pour-vehicules-electriques-qui-fonctionnent-grace-au-soleil-/" TargetMode="External"/><Relationship Id="rId25" Type="http://schemas.openxmlformats.org/officeDocument/2006/relationships/hyperlink" Target="http://www.les-industries-technologiques.fr/actualite/tendances/-avec-lhydrogene-plus-besoin-de-stocker-lenergie-dans-des-batteries-/" TargetMode="External"/><Relationship Id="rId26" Type="http://schemas.openxmlformats.org/officeDocument/2006/relationships/hyperlink" Target="http://www.les-industries-technologiques.fr/actualite/innovation/des-navires-plus-rapides-et-plus-economes-en-energie-grace-a-leur-design-/" TargetMode="External"/><Relationship Id="rId27" Type="http://schemas.openxmlformats.org/officeDocument/2006/relationships/hyperlink" Target="http://www.les-industries-technologiques.fr/industrie/tous-les-secteurs/aeronautique-et-spatial/" TargetMode="External"/><Relationship Id="rId28" Type="http://schemas.openxmlformats.org/officeDocument/2006/relationships/hyperlink" Target="http://www.les-industries-technologiques.fr/innovation/des-camions-plus-economes-en-carburnant/" TargetMode="External"/><Relationship Id="rId10" Type="http://schemas.openxmlformats.org/officeDocument/2006/relationships/hyperlink" Target="http://www.banquemondiale.org/fr/topic/environment/overview%231" TargetMode="External"/><Relationship Id="rId11" Type="http://schemas.openxmlformats.org/officeDocument/2006/relationships/hyperlink" Target="http://www.wwf.fr/vous_informer/rapports_pdf_a_telecharger/planete_vivante/?3420/rapport-planete-vivante-2014" TargetMode="External"/><Relationship Id="rId12" Type="http://schemas.openxmlformats.org/officeDocument/2006/relationships/hyperlink" Target="http://www.cop21.gouv.fr/comprendre/" TargetMode="External"/><Relationship Id="rId13" Type="http://schemas.openxmlformats.org/officeDocument/2006/relationships/hyperlink" Target="http://leclimatchange.fr/" TargetMode="External"/><Relationship Id="rId14" Type="http://schemas.openxmlformats.org/officeDocument/2006/relationships/hyperlink" Target="http://www.cnrs.fr/cw/dossiers/doseau/decouv/degradation/12_pollution.htm" TargetMode="External"/><Relationship Id="rId15" Type="http://schemas.openxmlformats.org/officeDocument/2006/relationships/hyperlink" Target="http://www.eau-seine-normandie.fr/index.php?id=3441" TargetMode="External"/><Relationship Id="rId16" Type="http://schemas.openxmlformats.org/officeDocument/2006/relationships/hyperlink" Target="http://www.stac.aviation-civile.gouv.fr/environ/air/avia_poll_atmos.php" TargetMode="External"/><Relationship Id="rId17" Type="http://schemas.openxmlformats.org/officeDocument/2006/relationships/hyperlink" Target="http://www.lemonde.fr/planete/article/2014/03/17/quelle-est-la-responsabilite-de-la-voiture-dans-la-pollution-de-l-air_4384198_3244.html" TargetMode="External"/><Relationship Id="rId18" Type="http://schemas.openxmlformats.org/officeDocument/2006/relationships/hyperlink" Target="http://www.les-industries-technologiques.fr/industrie/innovation-et-developpement-durable/" TargetMode="External"/><Relationship Id="rId19" Type="http://schemas.openxmlformats.org/officeDocument/2006/relationships/hyperlink" Target="http://www.les-industries-technologiques.fr/actualite/innovation/sunna-design-eclaire-lafrique-grace-a-sa-technologie-solaire-/" TargetMode="External"/><Relationship Id="rId1" Type="http://schemas.openxmlformats.org/officeDocument/2006/relationships/slideLayout" Target="../slideLayouts/slideLayout5.xml"/><Relationship Id="rId2" Type="http://schemas.openxmlformats.org/officeDocument/2006/relationships/hyperlink" Target="http://www.polymtl.ca/durable/doc/capsule2.pdf" TargetMode="External"/><Relationship Id="rId3" Type="http://schemas.openxmlformats.org/officeDocument/2006/relationships/hyperlink" Target="http://www.oecd.org/fr/environnement/indicateurs-modelisation-perspectives/40200611.pdf" TargetMode="External"/><Relationship Id="rId4" Type="http://schemas.openxmlformats.org/officeDocument/2006/relationships/hyperlink" Target="http://www.eea.europa.eu/fr/themes" TargetMode="External"/><Relationship Id="rId5" Type="http://schemas.openxmlformats.org/officeDocument/2006/relationships/hyperlink" Target="http://www.cnrs.fr/cw/dossiers/doseau/decouv/degradation/10_pollution.htm" TargetMode="External"/><Relationship Id="rId6" Type="http://schemas.openxmlformats.org/officeDocument/2006/relationships/hyperlink" Target="http://www.statistiques.developpement-durable.gouv.fr/fileadmin/documents/Produits_editoriaux/Publications/La_revue_du_CGDD/2010/Revue%20CGDD_Indicateurs%20DD_janv%202010.pdf" TargetMode="External"/><Relationship Id="rId7" Type="http://schemas.openxmlformats.org/officeDocument/2006/relationships/hyperlink" Target="http://www.ecometiers.com/index.asp?r=9" TargetMode="External"/><Relationship Id="rId8" Type="http://schemas.openxmlformats.org/officeDocument/2006/relationships/hyperlink" Target="http://www.actualites-news-environnement.com/20035-attitudes-actions-grandes-entreprises-developpement-durable.html" TargetMode="External"/></Relationships>
</file>

<file path=ppt/slides/_rels/slide13.xml.rels><?xml version="1.0" encoding="UTF-8" standalone="yes"?>
<Relationships xmlns="http://schemas.openxmlformats.org/package/2006/relationships"><Relationship Id="rId11" Type="http://schemas.openxmlformats.org/officeDocument/2006/relationships/image" Target="../media/image15.png"/><Relationship Id="rId12" Type="http://schemas.openxmlformats.org/officeDocument/2006/relationships/image" Target="../media/image16.jpeg"/><Relationship Id="rId1" Type="http://schemas.openxmlformats.org/officeDocument/2006/relationships/slideLayout" Target="../slideLayouts/slideLayout5.xml"/><Relationship Id="rId2" Type="http://schemas.openxmlformats.org/officeDocument/2006/relationships/image" Target="../media/image6.jpeg"/><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image" Target="../media/image11.png"/><Relationship Id="rId8" Type="http://schemas.openxmlformats.org/officeDocument/2006/relationships/image" Target="../media/image12.jpg"/><Relationship Id="rId9" Type="http://schemas.openxmlformats.org/officeDocument/2006/relationships/image" Target="../media/image13.jpg"/><Relationship Id="rId10"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1.jpg"/><Relationship Id="rId7" Type="http://schemas.openxmlformats.org/officeDocument/2006/relationships/image" Target="../media/image22.jpeg"/><Relationship Id="rId8" Type="http://schemas.openxmlformats.org/officeDocument/2006/relationships/image" Target="../media/image23.jpeg"/><Relationship Id="rId9" Type="http://schemas.openxmlformats.org/officeDocument/2006/relationships/image" Target="../media/image24.jpeg"/><Relationship Id="rId1" Type="http://schemas.openxmlformats.org/officeDocument/2006/relationships/slideLayout" Target="../slideLayouts/slideLayout5.xml"/><Relationship Id="rId2" Type="http://schemas.openxmlformats.org/officeDocument/2006/relationships/image" Target="../media/image1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les-industries-technologiques.fr/industrie/tous-les-secteur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wf.fr/vous_informer/rapports_pdf_a_telecharger/planete_vivante/?3420/rapport-planete-vivante-2014" TargetMode="External"/><Relationship Id="rId4" Type="http://schemas.openxmlformats.org/officeDocument/2006/relationships/hyperlink" Target="http://leclimatchange.fr/" TargetMode="External"/><Relationship Id="rId5" Type="http://schemas.openxmlformats.org/officeDocument/2006/relationships/hyperlink" Target="http://www.cop21.gouv.fr/comprendre/" TargetMode="External"/><Relationship Id="rId1" Type="http://schemas.openxmlformats.org/officeDocument/2006/relationships/slideLayout" Target="../slideLayouts/slideLayout6.xml"/><Relationship Id="rId2" Type="http://schemas.openxmlformats.org/officeDocument/2006/relationships/hyperlink" Target="http://www.banquemondiale.org/fr/topic/environment/overview%23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olymtl.ca/durable/doc/capsule2.pdf" TargetMode="External"/><Relationship Id="rId4" Type="http://schemas.openxmlformats.org/officeDocument/2006/relationships/hyperlink" Target="http://www.eea.europa.eu/fr/themes"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es-industries-technologiques.fr/industrie/innovation-et-developpement-durable/" TargetMode="External"/><Relationship Id="rId3" Type="http://schemas.openxmlformats.org/officeDocument/2006/relationships/hyperlink" Target="http://www.observatoire-metallurgie.fr/l-observatoir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les-industries-technologiques.fr/actualite/metiers-2/chacun-peut-trouver-sa-place-dans-les-industries-technologiques-/" TargetMode="External"/><Relationship Id="rId4" Type="http://schemas.openxmlformats.org/officeDocument/2006/relationships/hyperlink" Target="http://www.les-industries-technologiques.fr/industrie/dans-notre-quotidien/" TargetMode="External"/><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es-industries-technologiques.fr/industrie/tous-les-secteur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es-industries-technologiques.fr/innovation-continue/l-innovation-produit/" TargetMode="External"/><Relationship Id="rId3" Type="http://schemas.openxmlformats.org/officeDocument/2006/relationships/hyperlink" Target="http://www.les-industries-technologiques.fr/innovation-continue/linnovation-proces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les-industries-technologiques.fr/actualite/innov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000" dirty="0" smtClean="0"/>
              <a:t>LES INDUSTRIES TECHNOLOGIQUES AU SERVICE DE NOTRE ENVIRONNEMENT</a:t>
            </a:r>
            <a:endParaRPr lang="fr-FR" sz="4000" dirty="0"/>
          </a:p>
        </p:txBody>
      </p:sp>
      <p:sp>
        <p:nvSpPr>
          <p:cNvPr id="3" name="ZoneTexte 2"/>
          <p:cNvSpPr txBox="1"/>
          <p:nvPr/>
        </p:nvSpPr>
        <p:spPr>
          <a:xfrm>
            <a:off x="1920246" y="5742205"/>
            <a:ext cx="2442608" cy="646331"/>
          </a:xfrm>
          <a:prstGeom prst="rect">
            <a:avLst/>
          </a:prstGeom>
          <a:noFill/>
        </p:spPr>
        <p:txBody>
          <a:bodyPr wrap="none" rtlCol="0">
            <a:spAutoFit/>
          </a:bodyPr>
          <a:lstStyle/>
          <a:p>
            <a:pPr algn="ctr"/>
            <a:r>
              <a:rPr lang="fr-FR" dirty="0" smtClean="0">
                <a:solidFill>
                  <a:schemeClr val="bg1"/>
                </a:solidFill>
              </a:rPr>
              <a:t>Entre ici ton nom</a:t>
            </a:r>
          </a:p>
          <a:p>
            <a:pPr algn="ctr"/>
            <a:r>
              <a:rPr lang="fr-FR" dirty="0" smtClean="0">
                <a:solidFill>
                  <a:schemeClr val="bg1"/>
                </a:solidFill>
              </a:rPr>
              <a:t>et la date de ton exposé</a:t>
            </a:r>
            <a:endParaRPr lang="fr-FR" dirty="0">
              <a:solidFill>
                <a:schemeClr val="bg1"/>
              </a:solidFill>
            </a:endParaRPr>
          </a:p>
        </p:txBody>
      </p:sp>
      <p:sp>
        <p:nvSpPr>
          <p:cNvPr id="6" name="ZoneTexte 5"/>
          <p:cNvSpPr txBox="1"/>
          <p:nvPr/>
        </p:nvSpPr>
        <p:spPr>
          <a:xfrm>
            <a:off x="895973" y="6472597"/>
            <a:ext cx="880657" cy="369332"/>
          </a:xfrm>
          <a:prstGeom prst="rect">
            <a:avLst/>
          </a:prstGeom>
          <a:noFill/>
        </p:spPr>
        <p:txBody>
          <a:bodyPr wrap="none" rtlCol="0">
            <a:spAutoFit/>
          </a:bodyPr>
          <a:lstStyle/>
          <a:p>
            <a:pPr algn="ctr"/>
            <a:r>
              <a:rPr lang="fr-FR" dirty="0" smtClean="0">
                <a:solidFill>
                  <a:schemeClr val="bg1"/>
                </a:solidFill>
              </a:rPr>
              <a:t>Classe : </a:t>
            </a:r>
            <a:endParaRPr lang="fr-FR" dirty="0">
              <a:solidFill>
                <a:schemeClr val="bg1"/>
              </a:solidFill>
            </a:endParaRPr>
          </a:p>
        </p:txBody>
      </p:sp>
    </p:spTree>
    <p:extLst>
      <p:ext uri="{BB962C8B-B14F-4D97-AF65-F5344CB8AC3E}">
        <p14:creationId xmlns:p14="http://schemas.microsoft.com/office/powerpoint/2010/main" val="21373283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dirty="0"/>
              <a:t>Ce qu’il faut </a:t>
            </a:r>
            <a:r>
              <a:rPr lang="fr-FR" altLang="fr-FR" dirty="0" smtClean="0"/>
              <a:t>retenir</a:t>
            </a:r>
            <a:endParaRPr lang="fr-FR" altLang="fr-FR" dirty="0"/>
          </a:p>
        </p:txBody>
      </p:sp>
      <p:sp>
        <p:nvSpPr>
          <p:cNvPr id="3" name="Espace réservé du contenu 2"/>
          <p:cNvSpPr>
            <a:spLocks noGrp="1"/>
          </p:cNvSpPr>
          <p:nvPr>
            <p:ph sz="quarter" idx="17"/>
          </p:nvPr>
        </p:nvSpPr>
        <p:spPr/>
        <p:txBody>
          <a:bodyPr numCol="1">
            <a:normAutofit fontScale="92500"/>
          </a:bodyPr>
          <a:lstStyle/>
          <a:p>
            <a:r>
              <a:rPr lang="fr-FR" dirty="0"/>
              <a:t>LES INDUSTRIES TECHNOLOGIQUES AU SERVICE DE NOTRE ENVIRONNEMENT</a:t>
            </a:r>
          </a:p>
        </p:txBody>
      </p:sp>
      <p:sp>
        <p:nvSpPr>
          <p:cNvPr id="10" name="Espace réservé du texte 9"/>
          <p:cNvSpPr>
            <a:spLocks noGrp="1"/>
          </p:cNvSpPr>
          <p:nvPr>
            <p:ph type="body" sz="quarter" idx="31"/>
          </p:nvPr>
        </p:nvSpPr>
        <p:spPr>
          <a:xfrm>
            <a:off x="948051" y="2110842"/>
            <a:ext cx="7137218" cy="2826382"/>
          </a:xfrm>
        </p:spPr>
        <p:txBody>
          <a:bodyPr numCol="1">
            <a:normAutofit/>
          </a:bodyPr>
          <a:lstStyle/>
          <a:p>
            <a:r>
              <a:rPr lang="fr-FR" altLang="fr-FR" sz="1400" dirty="0" smtClean="0"/>
              <a:t>J’ai appris…</a:t>
            </a:r>
            <a:endParaRPr lang="fr-FR" altLang="fr-FR" sz="1400" dirty="0"/>
          </a:p>
        </p:txBody>
      </p:sp>
      <p:sp>
        <p:nvSpPr>
          <p:cNvPr id="13" name="Rectangle à coins arrondis 12"/>
          <p:cNvSpPr/>
          <p:nvPr/>
        </p:nvSpPr>
        <p:spPr>
          <a:xfrm>
            <a:off x="772882" y="1909763"/>
            <a:ext cx="7562815" cy="3144083"/>
          </a:xfrm>
          <a:prstGeom prst="roundRect">
            <a:avLst>
              <a:gd name="adj" fmla="val 10767"/>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1" name="Rogner un rectangle à un seul coin 10"/>
          <p:cNvSpPr/>
          <p:nvPr/>
        </p:nvSpPr>
        <p:spPr>
          <a:xfrm>
            <a:off x="220173" y="4128475"/>
            <a:ext cx="3281846" cy="1490052"/>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chemeClr val="tx1"/>
                </a:solidFill>
                <a:latin typeface="Arial"/>
                <a:cs typeface="Arial"/>
              </a:rPr>
              <a:t>Résume ce que tu as appris sur les liens unissant les industries technologiques et l’environnement.</a:t>
            </a:r>
          </a:p>
          <a:p>
            <a:endParaRPr lang="fr-FR" altLang="fr-FR" sz="1200" b="1" dirty="0">
              <a:solidFill>
                <a:schemeClr val="tx1"/>
              </a:solidFill>
              <a:latin typeface="Arial"/>
              <a:cs typeface="Arial"/>
            </a:endParaRPr>
          </a:p>
          <a:p>
            <a:r>
              <a:rPr lang="fr-FR" altLang="fr-FR" sz="1200" b="1" dirty="0" smtClean="0">
                <a:solidFill>
                  <a:schemeClr val="tx1"/>
                </a:solidFill>
                <a:latin typeface="Arial"/>
                <a:cs typeface="Arial"/>
              </a:rPr>
              <a:t>Note quatre points qui te semblent essentiels. </a:t>
            </a:r>
          </a:p>
        </p:txBody>
      </p:sp>
      <p:sp>
        <p:nvSpPr>
          <p:cNvPr id="5" name="Espace réservé du texte 4"/>
          <p:cNvSpPr>
            <a:spLocks noGrp="1"/>
          </p:cNvSpPr>
          <p:nvPr>
            <p:ph type="body" sz="quarter" idx="25"/>
          </p:nvPr>
        </p:nvSpPr>
        <p:spPr>
          <a:xfrm>
            <a:off x="772883" y="1216504"/>
            <a:ext cx="7562814" cy="693259"/>
          </a:xfrm>
        </p:spPr>
        <p:txBody>
          <a:bodyPr>
            <a:normAutofit/>
          </a:bodyPr>
          <a:lstStyle/>
          <a:p>
            <a:r>
              <a:rPr lang="fr-FR" sz="1400" dirty="0" smtClean="0"/>
              <a:t>L’essentiel sur les industries technologiques et l’environnement</a:t>
            </a:r>
            <a:endParaRPr lang="fr-FR" sz="1400" dirty="0"/>
          </a:p>
        </p:txBody>
      </p:sp>
      <p:sp>
        <p:nvSpPr>
          <p:cNvPr id="9"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10</a:t>
            </a:fld>
            <a:endParaRPr lang="fr-FR" dirty="0"/>
          </a:p>
        </p:txBody>
      </p:sp>
    </p:spTree>
    <p:extLst>
      <p:ext uri="{BB962C8B-B14F-4D97-AF65-F5344CB8AC3E}">
        <p14:creationId xmlns:p14="http://schemas.microsoft.com/office/powerpoint/2010/main" val="15786742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dirty="0" smtClean="0">
                <a:solidFill>
                  <a:schemeClr val="tx1"/>
                </a:solidFill>
              </a:rPr>
              <a:t>Bilan</a:t>
            </a:r>
            <a:endParaRPr lang="fr-FR" altLang="fr-FR" dirty="0">
              <a:solidFill>
                <a:schemeClr val="tx1"/>
              </a:solidFill>
            </a:endParaRPr>
          </a:p>
        </p:txBody>
      </p:sp>
      <p:sp>
        <p:nvSpPr>
          <p:cNvPr id="4" name="Espace réservé du contenu 3"/>
          <p:cNvSpPr>
            <a:spLocks noGrp="1"/>
          </p:cNvSpPr>
          <p:nvPr>
            <p:ph sz="quarter" idx="17"/>
          </p:nvPr>
        </p:nvSpPr>
        <p:spPr>
          <a:xfrm>
            <a:off x="1412270" y="1"/>
            <a:ext cx="7630130" cy="714375"/>
          </a:xfrm>
        </p:spPr>
        <p:txBody>
          <a:bodyPr numCol="1"/>
          <a:lstStyle/>
          <a:p>
            <a:r>
              <a:rPr lang="fr-FR" dirty="0"/>
              <a:t>LES INDUSTRIES TECHNOLOGIQUES AU SERVICE DE NOTRE </a:t>
            </a:r>
            <a:r>
              <a:rPr lang="fr-FR" dirty="0" smtClean="0"/>
              <a:t>ENVIRONNEMENT</a:t>
            </a:r>
          </a:p>
          <a:p>
            <a:endParaRPr lang="fr-FR" dirty="0"/>
          </a:p>
        </p:txBody>
      </p:sp>
      <p:sp>
        <p:nvSpPr>
          <p:cNvPr id="9" name="Espace réservé du texte 8"/>
          <p:cNvSpPr>
            <a:spLocks noGrp="1"/>
          </p:cNvSpPr>
          <p:nvPr>
            <p:ph type="body" sz="quarter" idx="31"/>
          </p:nvPr>
        </p:nvSpPr>
        <p:spPr>
          <a:xfrm>
            <a:off x="874890" y="1952642"/>
            <a:ext cx="3142074" cy="3983432"/>
          </a:xfrm>
        </p:spPr>
        <p:txBody>
          <a:bodyPr numCol="1">
            <a:normAutofit/>
          </a:bodyPr>
          <a:lstStyle/>
          <a:p>
            <a:pPr algn="ctr"/>
            <a:endParaRPr lang="fr-FR" altLang="fr-FR" sz="1400" dirty="0"/>
          </a:p>
        </p:txBody>
      </p:sp>
      <p:sp>
        <p:nvSpPr>
          <p:cNvPr id="10" name="Espace réservé du texte 9"/>
          <p:cNvSpPr>
            <a:spLocks noGrp="1"/>
          </p:cNvSpPr>
          <p:nvPr>
            <p:ph type="body" sz="quarter" idx="32"/>
          </p:nvPr>
        </p:nvSpPr>
        <p:spPr>
          <a:xfrm>
            <a:off x="5202295" y="1952642"/>
            <a:ext cx="3113853" cy="4077506"/>
          </a:xfrm>
        </p:spPr>
        <p:txBody>
          <a:bodyPr numCol="1">
            <a:normAutofit/>
          </a:bodyPr>
          <a:lstStyle/>
          <a:p>
            <a:pPr algn="ctr"/>
            <a:endParaRPr lang="fr-FR" altLang="fr-FR" sz="1400" dirty="0"/>
          </a:p>
        </p:txBody>
      </p:sp>
      <p:sp>
        <p:nvSpPr>
          <p:cNvPr id="11" name="Rectangle à coins arrondis 10"/>
          <p:cNvSpPr/>
          <p:nvPr/>
        </p:nvSpPr>
        <p:spPr>
          <a:xfrm>
            <a:off x="5090900" y="1341985"/>
            <a:ext cx="3335005" cy="4913941"/>
          </a:xfrm>
          <a:prstGeom prst="roundRect">
            <a:avLst>
              <a:gd name="adj" fmla="val 10767"/>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2" name="Rectangle à coins arrondis 11"/>
          <p:cNvSpPr/>
          <p:nvPr/>
        </p:nvSpPr>
        <p:spPr>
          <a:xfrm>
            <a:off x="772882" y="1341985"/>
            <a:ext cx="3335005" cy="4913941"/>
          </a:xfrm>
          <a:prstGeom prst="roundRect">
            <a:avLst>
              <a:gd name="adj" fmla="val 10767"/>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3" name="Rogner un rectangle à un seul coin 12"/>
          <p:cNvSpPr/>
          <p:nvPr/>
        </p:nvSpPr>
        <p:spPr>
          <a:xfrm>
            <a:off x="3283795" y="4747069"/>
            <a:ext cx="2788294" cy="1547340"/>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a:solidFill>
                  <a:schemeClr val="tx1"/>
                </a:solidFill>
                <a:latin typeface="Arial"/>
                <a:cs typeface="Arial"/>
              </a:rPr>
              <a:t>Explique ce que t’a apporté ce travail et les difficultés que tu as rencontrées</a:t>
            </a:r>
            <a:r>
              <a:rPr lang="fr-FR" altLang="fr-FR" sz="1200" b="1" dirty="0" smtClean="0">
                <a:solidFill>
                  <a:schemeClr val="tx1"/>
                </a:solidFill>
                <a:latin typeface="Arial"/>
                <a:cs typeface="Arial"/>
              </a:rPr>
              <a:t>.</a:t>
            </a:r>
            <a:endParaRPr lang="fr-FR" altLang="fr-FR" sz="1200" b="1" dirty="0">
              <a:solidFill>
                <a:schemeClr val="tx1"/>
              </a:solidFill>
              <a:latin typeface="Arial"/>
              <a:cs typeface="Arial"/>
            </a:endParaRPr>
          </a:p>
        </p:txBody>
      </p:sp>
      <p:sp>
        <p:nvSpPr>
          <p:cNvPr id="14"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11</a:t>
            </a:fld>
            <a:endParaRPr lang="fr-FR" dirty="0"/>
          </a:p>
        </p:txBody>
      </p:sp>
    </p:spTree>
    <p:extLst>
      <p:ext uri="{BB962C8B-B14F-4D97-AF65-F5344CB8AC3E}">
        <p14:creationId xmlns:p14="http://schemas.microsoft.com/office/powerpoint/2010/main" val="21987614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589869815"/>
              </p:ext>
            </p:extLst>
          </p:nvPr>
        </p:nvGraphicFramePr>
        <p:xfrm>
          <a:off x="109744" y="541099"/>
          <a:ext cx="8920593" cy="5543985"/>
        </p:xfrm>
        <a:graphic>
          <a:graphicData uri="http://schemas.openxmlformats.org/drawingml/2006/table">
            <a:tbl>
              <a:tblPr firstRow="1" lastRow="1" bandRow="1">
                <a:tableStyleId>{5C22544A-7EE6-4342-B048-85BDC9FD1C3A}</a:tableStyleId>
              </a:tblPr>
              <a:tblGrid>
                <a:gridCol w="1397525"/>
                <a:gridCol w="7523068"/>
              </a:tblGrid>
              <a:tr h="269734">
                <a:tc>
                  <a:txBody>
                    <a:bodyPr/>
                    <a:lstStyle/>
                    <a:p>
                      <a:pPr algn="ctr"/>
                      <a:r>
                        <a:rPr lang="fr-FR" sz="1400" dirty="0" smtClean="0">
                          <a:latin typeface="Arial"/>
                          <a:cs typeface="Arial"/>
                        </a:rPr>
                        <a:t>Sujets</a:t>
                      </a:r>
                      <a:endParaRPr lang="fr-FR" sz="14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33D20"/>
                    </a:solidFill>
                  </a:tcPr>
                </a:tc>
                <a:tc>
                  <a:txBody>
                    <a:bodyPr/>
                    <a:lstStyle/>
                    <a:p>
                      <a:pPr algn="ctr"/>
                      <a:r>
                        <a:rPr lang="fr-FR" sz="1400" dirty="0" smtClean="0">
                          <a:latin typeface="Arial"/>
                          <a:cs typeface="Arial"/>
                        </a:rPr>
                        <a:t>Sources en ligne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33D20"/>
                    </a:solidFill>
                  </a:tcPr>
                </a:tc>
              </a:tr>
              <a:tr h="485521">
                <a:tc>
                  <a:txBody>
                    <a:bodyPr/>
                    <a:lstStyle/>
                    <a:p>
                      <a:r>
                        <a:rPr lang="fr-FR" sz="1000" dirty="0" smtClean="0"/>
                        <a:t>Définition Brundtland du développement durable </a:t>
                      </a:r>
                      <a:endParaRPr lang="fr-FR" sz="1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900" dirty="0" smtClean="0">
                          <a:solidFill>
                            <a:srgbClr val="585858"/>
                          </a:solidFill>
                          <a:latin typeface="Arial"/>
                          <a:cs typeface="Arial"/>
                          <a:hlinkClick r:id="rId2"/>
                        </a:rPr>
                        <a:t>http://www.polymtl.ca/durable/doc/capsule2.pdf</a:t>
                      </a:r>
                      <a:endParaRPr lang="fr-FR" sz="900" dirty="0" smtClean="0">
                        <a:solidFill>
                          <a:srgbClr val="585858"/>
                        </a:solidFill>
                        <a:latin typeface="Arial"/>
                        <a:cs typeface="Arial"/>
                      </a:endParaRPr>
                    </a:p>
                    <a:p>
                      <a:pPr marL="0" indent="0">
                        <a:buNone/>
                      </a:pPr>
                      <a:endParaRPr lang="fr-FR" sz="9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01625">
                <a:tc>
                  <a:txBody>
                    <a:bodyPr/>
                    <a:lstStyle/>
                    <a:p>
                      <a:r>
                        <a:rPr lang="fr-FR" sz="1000" dirty="0" smtClean="0"/>
                        <a:t>Thématiques et exemples environnementaux</a:t>
                      </a:r>
                      <a:endParaRPr lang="fr-FR" sz="1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r>
                        <a:rPr lang="fr-FR" sz="900" dirty="0" smtClean="0">
                          <a:solidFill>
                            <a:srgbClr val="585858"/>
                          </a:solidFill>
                          <a:latin typeface="Arial"/>
                          <a:cs typeface="Arial"/>
                          <a:hlinkClick r:id="rId3"/>
                        </a:rPr>
                        <a:t>http://www.oecd.org/fr/environnement/indicateurs-modelisation-perspectives/40200611.pdf</a:t>
                      </a:r>
                      <a:r>
                        <a:rPr lang="fr-FR" sz="900" dirty="0" smtClean="0">
                          <a:solidFill>
                            <a:srgbClr val="585858"/>
                          </a:solidFill>
                          <a:latin typeface="Arial"/>
                          <a:cs typeface="Arial"/>
                        </a:rPr>
                        <a:t/>
                      </a:r>
                      <a:br>
                        <a:rPr lang="fr-FR" sz="900" dirty="0" smtClean="0">
                          <a:solidFill>
                            <a:srgbClr val="585858"/>
                          </a:solidFill>
                          <a:latin typeface="Arial"/>
                          <a:cs typeface="Arial"/>
                        </a:rPr>
                      </a:br>
                      <a:r>
                        <a:rPr lang="fr-FR" sz="900" dirty="0" smtClean="0">
                          <a:solidFill>
                            <a:srgbClr val="585858"/>
                          </a:solidFill>
                          <a:latin typeface="Arial"/>
                          <a:cs typeface="Arial"/>
                          <a:hlinkClick r:id="rId4"/>
                        </a:rPr>
                        <a:t>http://www.eea.europa.eu/fr/themes</a:t>
                      </a:r>
                    </a:p>
                    <a:p>
                      <a:r>
                        <a:rPr lang="fr-FR" sz="900" dirty="0" smtClean="0">
                          <a:solidFill>
                            <a:srgbClr val="585858"/>
                          </a:solidFill>
                          <a:latin typeface="Arial"/>
                          <a:cs typeface="Arial"/>
                          <a:hlinkClick r:id="rId4"/>
                        </a:rPr>
                        <a:t>http://www.les-industries-technologiques.fr/actualite/tendances/les-industries-technologiques-face-au-defi-climatique-/</a:t>
                      </a:r>
                      <a:br>
                        <a:rPr lang="fr-FR" sz="900" dirty="0" smtClean="0">
                          <a:solidFill>
                            <a:srgbClr val="585858"/>
                          </a:solidFill>
                          <a:latin typeface="Arial"/>
                          <a:cs typeface="Arial"/>
                          <a:hlinkClick r:id="rId4"/>
                        </a:rPr>
                      </a:br>
                      <a:r>
                        <a:rPr lang="fr-FR" sz="900" dirty="0" smtClean="0">
                          <a:solidFill>
                            <a:srgbClr val="585858"/>
                          </a:solidFill>
                          <a:latin typeface="Arial"/>
                          <a:cs typeface="Arial"/>
                          <a:hlinkClick r:id="rId4"/>
                        </a:rPr>
                        <a:t>http://www.les-industries-technologiques.fr/developpement-durable/lindustrie-durable/</a:t>
                      </a:r>
                      <a:r>
                        <a:rPr lang="fr-FR" sz="900" dirty="0" smtClean="0">
                          <a:solidFill>
                            <a:srgbClr val="585858"/>
                          </a:solidFill>
                          <a:latin typeface="Arial"/>
                          <a:cs typeface="Arial"/>
                        </a:rPr>
                        <a:t/>
                      </a:r>
                      <a:br>
                        <a:rPr lang="fr-FR" sz="900" dirty="0" smtClean="0">
                          <a:solidFill>
                            <a:srgbClr val="585858"/>
                          </a:solidFill>
                          <a:latin typeface="Arial"/>
                          <a:cs typeface="Arial"/>
                        </a:rPr>
                      </a:br>
                      <a:r>
                        <a:rPr lang="fr-FR" sz="900" dirty="0" smtClean="0">
                          <a:solidFill>
                            <a:srgbClr val="585858"/>
                          </a:solidFill>
                          <a:latin typeface="Arial"/>
                          <a:cs typeface="Arial"/>
                          <a:hlinkClick r:id="rId5"/>
                        </a:rPr>
                        <a:t>http://www.cnrs.fr/cw/dossiers/doseau/decouv/degradation/10_pollution.htm</a:t>
                      </a:r>
                      <a:r>
                        <a:rPr lang="fr-FR" sz="900" dirty="0" smtClean="0">
                          <a:solidFill>
                            <a:srgbClr val="585858"/>
                          </a:solidFill>
                          <a:latin typeface="Arial"/>
                          <a:cs typeface="Arial"/>
                        </a:rPr>
                        <a:t/>
                      </a:r>
                      <a:br>
                        <a:rPr lang="fr-FR" sz="900" dirty="0" smtClean="0">
                          <a:solidFill>
                            <a:srgbClr val="585858"/>
                          </a:solidFill>
                          <a:latin typeface="Arial"/>
                          <a:cs typeface="Arial"/>
                        </a:rPr>
                      </a:br>
                      <a:r>
                        <a:rPr lang="fr-FR" sz="900" dirty="0" smtClean="0">
                          <a:solidFill>
                            <a:srgbClr val="585858"/>
                          </a:solidFill>
                          <a:latin typeface="Arial"/>
                          <a:cs typeface="Arial"/>
                          <a:hlinkClick r:id="rId6"/>
                        </a:rPr>
                        <a:t>http://www.statistiques.developpement-durable.gouv.fr/fileadmin/documents/Produits_editoriaux/Publications/La_revue_du_CGDD/2010/Revue%20CGDD_Indicateurs%20DD_janv%202010.pdf</a:t>
                      </a:r>
                      <a:endParaRPr lang="fr-FR" sz="900" dirty="0" smtClean="0">
                        <a:solidFill>
                          <a:srgbClr val="585858"/>
                        </a:solidFill>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tx1"/>
                          </a:solidFill>
                          <a:latin typeface="Arial"/>
                          <a:cs typeface="Arial"/>
                          <a:hlinkClick r:id="rId7"/>
                        </a:rPr>
                        <a:t>http://www.ecometiers.com/index.asp?r=9</a:t>
                      </a:r>
                      <a:br>
                        <a:rPr lang="fr-FR" sz="900" dirty="0" smtClean="0">
                          <a:solidFill>
                            <a:schemeClr val="tx1"/>
                          </a:solidFill>
                          <a:latin typeface="Arial"/>
                          <a:cs typeface="Arial"/>
                          <a:hlinkClick r:id="rId7"/>
                        </a:rPr>
                      </a:br>
                      <a:r>
                        <a:rPr lang="fr-FR" sz="900" dirty="0" smtClean="0">
                          <a:solidFill>
                            <a:schemeClr val="tx1"/>
                          </a:solidFill>
                          <a:latin typeface="Arial"/>
                          <a:cs typeface="Arial"/>
                          <a:hlinkClick r:id="rId8"/>
                        </a:rPr>
                        <a:t>http://www.actualites-news-environnement.com/20035-attitudes-actions-grandes-entreprises-developpement-durable.html</a:t>
                      </a:r>
                      <a:r>
                        <a:rPr lang="fr-FR" sz="900" dirty="0" smtClean="0">
                          <a:solidFill>
                            <a:schemeClr val="tx1"/>
                          </a:solidFill>
                          <a:latin typeface="Arial"/>
                          <a:cs typeface="Arial"/>
                        </a:rPr>
                        <a:t/>
                      </a:r>
                      <a:br>
                        <a:rPr lang="fr-FR" sz="900" dirty="0" smtClean="0">
                          <a:solidFill>
                            <a:schemeClr val="tx1"/>
                          </a:solidFill>
                          <a:latin typeface="Arial"/>
                          <a:cs typeface="Arial"/>
                        </a:rPr>
                      </a:br>
                      <a:r>
                        <a:rPr lang="fr-FR" sz="900" dirty="0" smtClean="0">
                          <a:hlinkClick r:id="rId9"/>
                        </a:rPr>
                        <a:t>http://www.lemonde.fr/planete/article/2015/12/19/nouveau-pic-de-pollution-de-l-air-a-pekin-et-teheran_4835239_3244.html</a:t>
                      </a:r>
                      <a:endParaRPr lang="fr-FR" sz="9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altLang="fr-FR" sz="900" dirty="0" smtClean="0">
                          <a:solidFill>
                            <a:schemeClr val="tx1"/>
                          </a:solidFill>
                          <a:latin typeface="Arial"/>
                          <a:cs typeface="Arial"/>
                          <a:hlinkClick r:id="rId10"/>
                        </a:rPr>
                        <a:t>http://www.banquemondiale.org/fr/topic/environment/overview#1</a:t>
                      </a:r>
                      <a:endParaRPr lang="fr-FR" altLang="fr-FR" sz="900" dirty="0" smtClean="0">
                        <a:solidFill>
                          <a:schemeClr val="tx1"/>
                        </a:solidFill>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altLang="fr-FR" sz="900" dirty="0" smtClean="0">
                          <a:solidFill>
                            <a:schemeClr val="tx1"/>
                          </a:solidFill>
                          <a:latin typeface="Arial"/>
                          <a:cs typeface="Arial"/>
                          <a:hlinkClick r:id="rId11"/>
                        </a:rPr>
                        <a:t>http://www.wwf.fr/vous_informer/rapports_pdf_a_telecharger/planete_vivante/?3420/rapport-planete-vivante-2014</a:t>
                      </a:r>
                      <a:endParaRPr lang="fr-FR" altLang="fr-FR" sz="900" dirty="0" smtClean="0">
                        <a:solidFill>
                          <a:schemeClr val="tx1"/>
                        </a:solidFill>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altLang="fr-FR" sz="900" dirty="0" smtClean="0">
                          <a:solidFill>
                            <a:schemeClr val="tx1"/>
                          </a:solidFill>
                          <a:latin typeface="Arial"/>
                          <a:cs typeface="Arial"/>
                          <a:hlinkClick r:id="rId12"/>
                        </a:rPr>
                        <a:t>www.cop21.gouv.fr/comprendre/	</a:t>
                      </a:r>
                      <a:endParaRPr lang="fr-FR" altLang="fr-FR" sz="900" dirty="0" smtClean="0">
                        <a:solidFill>
                          <a:schemeClr val="tx1"/>
                        </a:solidFill>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altLang="fr-FR" sz="900" dirty="0" smtClean="0">
                          <a:solidFill>
                            <a:schemeClr val="tx1"/>
                          </a:solidFill>
                          <a:latin typeface="Arial"/>
                          <a:cs typeface="Arial"/>
                          <a:hlinkClick r:id="rId13"/>
                        </a:rPr>
                        <a:t>http://leclimatchange.fr/</a:t>
                      </a:r>
                      <a:endParaRPr lang="fr-FR" altLang="fr-FR" sz="900" dirty="0" smtClean="0">
                        <a:solidFill>
                          <a:schemeClr val="tx1"/>
                        </a:solidFill>
                        <a:latin typeface="Arial"/>
                        <a:cs typeface="Arial"/>
                      </a:endParaRPr>
                    </a:p>
                    <a:p>
                      <a:endParaRPr lang="fr-FR" sz="900" dirty="0" smtClean="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566441">
                <a:tc>
                  <a:txBody>
                    <a:bodyPr/>
                    <a:lstStyle/>
                    <a:p>
                      <a:r>
                        <a:rPr lang="fr-FR" sz="1000" b="0" dirty="0" smtClean="0">
                          <a:solidFill>
                            <a:srgbClr val="000000"/>
                          </a:solidFill>
                        </a:rPr>
                        <a:t>Dangers</a:t>
                      </a:r>
                      <a:r>
                        <a:rPr lang="fr-FR" sz="1000" b="0" baseline="0" dirty="0" smtClean="0">
                          <a:solidFill>
                            <a:srgbClr val="000000"/>
                          </a:solidFill>
                        </a:rPr>
                        <a:t> pour l’environnement</a:t>
                      </a:r>
                      <a:endParaRPr lang="fr-FR" sz="1000" b="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900" b="0" dirty="0" smtClean="0">
                          <a:solidFill>
                            <a:schemeClr val="tx1"/>
                          </a:solidFill>
                          <a:latin typeface="Arial"/>
                          <a:cs typeface="Arial"/>
                          <a:hlinkClick r:id="rId14"/>
                        </a:rPr>
                        <a:t>http://www.cnrs.fr/cw/dossiers/doseau/decouv/degradation/12_pollution.htm</a:t>
                      </a:r>
                      <a:r>
                        <a:rPr lang="fr-FR" sz="900" b="0" dirty="0" smtClean="0">
                          <a:solidFill>
                            <a:schemeClr val="tx1"/>
                          </a:solidFill>
                          <a:latin typeface="Arial"/>
                          <a:cs typeface="Arial"/>
                        </a:rPr>
                        <a:t/>
                      </a:r>
                      <a:br>
                        <a:rPr lang="fr-FR" sz="900" b="0" dirty="0" smtClean="0">
                          <a:solidFill>
                            <a:schemeClr val="tx1"/>
                          </a:solidFill>
                          <a:latin typeface="Arial"/>
                          <a:cs typeface="Arial"/>
                        </a:rPr>
                      </a:br>
                      <a:r>
                        <a:rPr lang="fr-FR" sz="900" b="0" dirty="0" smtClean="0">
                          <a:solidFill>
                            <a:schemeClr val="tx1"/>
                          </a:solidFill>
                          <a:latin typeface="Arial"/>
                          <a:cs typeface="Arial"/>
                          <a:hlinkClick r:id="rId15"/>
                        </a:rPr>
                        <a:t>http://www.eau-seine-normandie.fr/index.php?id=3441</a:t>
                      </a:r>
                      <a:endParaRPr lang="fr-FR" sz="900" b="0" dirty="0" smtClean="0">
                        <a:solidFill>
                          <a:schemeClr val="tx1"/>
                        </a:solidFill>
                        <a:latin typeface="Arial"/>
                        <a:cs typeface="Arial"/>
                      </a:endParaRPr>
                    </a:p>
                    <a:p>
                      <a:r>
                        <a:rPr lang="fr-FR" sz="900" b="0" dirty="0" smtClean="0">
                          <a:latin typeface="Arial"/>
                          <a:cs typeface="Arial"/>
                          <a:hlinkClick r:id="rId16"/>
                        </a:rPr>
                        <a:t>http://www.stac.aviation-civile.gouv.fr/environ/air/avia_poll_atmos.php</a:t>
                      </a:r>
                      <a:endParaRPr lang="fr-FR" sz="900" b="0" dirty="0" smtClean="0">
                        <a:latin typeface="Arial"/>
                        <a:cs typeface="Arial"/>
                      </a:endParaRPr>
                    </a:p>
                    <a:p>
                      <a:r>
                        <a:rPr lang="fr-FR" sz="900" b="0" dirty="0" smtClean="0">
                          <a:latin typeface="Arial"/>
                          <a:cs typeface="Arial"/>
                          <a:hlinkClick r:id="rId17"/>
                        </a:rPr>
                        <a:t>http://www.lemonde.fr/planete/article/2014/03/17/quelle-est-la-responsabilite-de-la-voiture-dans-la-pollution-de-l-air_4384198_3244.html</a:t>
                      </a:r>
                      <a:endParaRPr lang="fr-FR" sz="900" b="0" dirty="0" smtClean="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901625">
                <a:tc>
                  <a:txBody>
                    <a:bodyPr/>
                    <a:lstStyle/>
                    <a:p>
                      <a:r>
                        <a:rPr lang="fr-FR" sz="1000" b="0" dirty="0" smtClean="0">
                          <a:solidFill>
                            <a:srgbClr val="000000"/>
                          </a:solidFill>
                        </a:rPr>
                        <a:t>Améliorations</a:t>
                      </a:r>
                      <a:r>
                        <a:rPr lang="fr-FR" sz="1000" b="0" baseline="0" dirty="0" smtClean="0">
                          <a:solidFill>
                            <a:srgbClr val="000000"/>
                          </a:solidFill>
                        </a:rPr>
                        <a:t> industrielles axées sur l’environnement</a:t>
                      </a:r>
                      <a:endParaRPr lang="fr-FR" sz="1000" b="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900" b="0" dirty="0" smtClean="0">
                          <a:solidFill>
                            <a:srgbClr val="585858"/>
                          </a:solidFill>
                          <a:latin typeface="Arial"/>
                          <a:cs typeface="Arial"/>
                          <a:hlinkClick r:id="rId18"/>
                        </a:rPr>
                        <a:t>http://www.les-industries-technologiques.fr/industrie/innovation-et-developpement-durable/</a:t>
                      </a:r>
                      <a:endParaRPr lang="fr-FR" sz="900" b="0" dirty="0" smtClean="0">
                        <a:solidFill>
                          <a:srgbClr val="585858"/>
                        </a:solidFill>
                        <a:latin typeface="Arial"/>
                        <a:cs typeface="Arial"/>
                      </a:endParaRPr>
                    </a:p>
                    <a:p>
                      <a:r>
                        <a:rPr lang="fr-FR" sz="900" b="0" u="sng" dirty="0" smtClean="0">
                          <a:latin typeface="Arial"/>
                          <a:cs typeface="Arial"/>
                          <a:hlinkClick r:id="rId19"/>
                        </a:rPr>
                        <a:t>http://www.les-industries-technologiques.fr/actualite/innovation/sunna-design-eclaire-lafrique-grace-a-sa-technologie-solaire-/</a:t>
                      </a:r>
                      <a:endParaRPr lang="fr-FR" sz="900" b="0" dirty="0" smtClean="0">
                        <a:latin typeface="Arial"/>
                        <a:cs typeface="Arial"/>
                      </a:endParaRPr>
                    </a:p>
                    <a:p>
                      <a:r>
                        <a:rPr lang="fr-FR" sz="900" b="0" u="sng" dirty="0" smtClean="0">
                          <a:latin typeface="Arial"/>
                          <a:cs typeface="Arial"/>
                          <a:hlinkClick r:id="rId20"/>
                        </a:rPr>
                        <a:t>http://www.les-industries-technologiques.fr/actualite/tendances/chez-cermex-ecoresponsabilite-rime-avec-competitivite-/</a:t>
                      </a:r>
                      <a:endParaRPr lang="fr-FR" sz="900" b="0" dirty="0" smtClean="0">
                        <a:latin typeface="Arial"/>
                        <a:cs typeface="Arial"/>
                      </a:endParaRPr>
                    </a:p>
                    <a:p>
                      <a:r>
                        <a:rPr lang="fr-FR" sz="900" b="0" u="sng" dirty="0" smtClean="0">
                          <a:latin typeface="Arial"/>
                          <a:cs typeface="Arial"/>
                          <a:hlinkClick r:id="rId21"/>
                        </a:rPr>
                        <a:t>http://www.les-industries-technologiques.fr/actualite/innovation/produire-de-lelectricite-grace-aux-energies-marines-renouvelables-/</a:t>
                      </a:r>
                      <a:endParaRPr lang="fr-FR" sz="900" b="0" dirty="0" smtClean="0">
                        <a:latin typeface="Arial"/>
                        <a:cs typeface="Arial"/>
                      </a:endParaRPr>
                    </a:p>
                    <a:p>
                      <a:r>
                        <a:rPr lang="fr-FR" sz="900" b="0" u="sng" dirty="0" smtClean="0">
                          <a:latin typeface="Arial"/>
                          <a:cs typeface="Arial"/>
                          <a:hlinkClick r:id="rId22"/>
                        </a:rPr>
                        <a:t>http://www.les-industries-technologiques.fr/actualite/innovation/elleo-le-moulin-a-eau-du-xxie-siecle-qui-produit-de-lelectricite-/</a:t>
                      </a:r>
                      <a:endParaRPr lang="fr-FR" sz="900" b="0" dirty="0" smtClean="0">
                        <a:latin typeface="Arial"/>
                        <a:cs typeface="Arial"/>
                      </a:endParaRPr>
                    </a:p>
                    <a:p>
                      <a:r>
                        <a:rPr lang="fr-FR" sz="900" b="0" u="sng" dirty="0" smtClean="0">
                          <a:latin typeface="Arial"/>
                          <a:cs typeface="Arial"/>
                          <a:hlinkClick r:id="rId23"/>
                        </a:rPr>
                        <a:t>http://www.les-industries-technologiques.fr/actualite/innovation/immortus-la-premiere-voiture-capable-de-rouler-a-linfini-/</a:t>
                      </a:r>
                      <a:endParaRPr lang="fr-FR" sz="900" b="0" dirty="0" smtClean="0">
                        <a:latin typeface="Arial"/>
                        <a:cs typeface="Arial"/>
                      </a:endParaRPr>
                    </a:p>
                    <a:p>
                      <a:r>
                        <a:rPr lang="fr-FR" sz="900" b="0" dirty="0" smtClean="0">
                          <a:latin typeface="Arial"/>
                          <a:cs typeface="Arial"/>
                          <a:hlinkClick r:id="rId24"/>
                        </a:rPr>
                        <a:t>http://www.les-industries-technologiques.fr/actualite/metiers-2/des-stations-de-recharge-pour-vehicules-electriques-qui-fonctionnent-grace-au-soleil-/</a:t>
                      </a:r>
                      <a:endParaRPr lang="fr-FR" sz="900" b="0" dirty="0" smtClean="0">
                        <a:latin typeface="Arial"/>
                        <a:cs typeface="Arial"/>
                      </a:endParaRPr>
                    </a:p>
                    <a:p>
                      <a:pPr lvl="0"/>
                      <a:r>
                        <a:rPr lang="fr-FR" sz="900" b="0" dirty="0" smtClean="0">
                          <a:solidFill>
                            <a:schemeClr val="tx1"/>
                          </a:solidFill>
                          <a:latin typeface="Arial"/>
                          <a:cs typeface="Arial"/>
                          <a:hlinkClick r:id="rId25"/>
                        </a:rPr>
                        <a:t>http://www.les-industries-technologiques.fr/actualite/tendances/-avec-lhydrogene-plus-besoin-de-stocker-lenergie-dans-des-batteries-/</a:t>
                      </a:r>
                      <a:endParaRPr lang="fr-FR" sz="900" b="0" dirty="0" smtClean="0">
                        <a:solidFill>
                          <a:schemeClr val="tx1"/>
                        </a:solidFill>
                        <a:latin typeface="Arial"/>
                        <a:cs typeface="Arial"/>
                      </a:endParaRPr>
                    </a:p>
                    <a:p>
                      <a:pPr lvl="0"/>
                      <a:r>
                        <a:rPr lang="fr-FR" sz="900" b="0" dirty="0" smtClean="0">
                          <a:solidFill>
                            <a:schemeClr val="tx1"/>
                          </a:solidFill>
                          <a:latin typeface="Arial"/>
                          <a:cs typeface="Arial"/>
                          <a:hlinkClick r:id="rId26"/>
                        </a:rPr>
                        <a:t>http://www.les-industries-technologiques.fr/actualite/innovation/des-navires-plus-rapides-et-plus-economes-en-energie-grace-a-leur-design-/</a:t>
                      </a:r>
                      <a:endParaRPr lang="fr-FR" sz="900" b="0" dirty="0" smtClean="0">
                        <a:solidFill>
                          <a:schemeClr val="tx1"/>
                        </a:solidFill>
                        <a:latin typeface="Arial"/>
                        <a:cs typeface="Arial"/>
                      </a:endParaRPr>
                    </a:p>
                    <a:p>
                      <a:pPr lvl="0"/>
                      <a:r>
                        <a:rPr lang="fr-FR" sz="900" b="0" dirty="0" smtClean="0">
                          <a:solidFill>
                            <a:schemeClr val="tx1"/>
                          </a:solidFill>
                          <a:latin typeface="Arial"/>
                          <a:cs typeface="Arial"/>
                          <a:hlinkClick r:id="rId26"/>
                        </a:rPr>
                        <a:t>http://www.les-industries-technologiques.fr/actualite/tendances/la-plus-grande-usine-automobile-du-monde-roule-aux-energies-renouvelables-/</a:t>
                      </a:r>
                      <a:endParaRPr lang="fr-FR" sz="900" b="0" dirty="0" smtClean="0">
                        <a:solidFill>
                          <a:schemeClr val="tx1"/>
                        </a:solidFill>
                        <a:latin typeface="Arial"/>
                        <a:cs typeface="Arial"/>
                      </a:endParaRPr>
                    </a:p>
                    <a:p>
                      <a:r>
                        <a:rPr lang="fr-FR" sz="900" b="0" dirty="0" smtClean="0">
                          <a:latin typeface="Arial"/>
                          <a:cs typeface="Arial"/>
                          <a:hlinkClick r:id="rId27"/>
                        </a:rPr>
                        <a:t>http://www.les-industries-technologiques.fr/industrie/tous-les-secteurs/aeronautique-et-spatial/</a:t>
                      </a:r>
                      <a:endParaRPr lang="fr-FR" sz="900" b="0" dirty="0" smtClean="0">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sz="900" b="0" dirty="0" smtClean="0">
                          <a:latin typeface="Arial"/>
                          <a:cs typeface="Arial"/>
                          <a:hlinkClick r:id="rId28"/>
                        </a:rPr>
                        <a:t>http://www.les-industries-technologiques.fr/innovation/des-camions-plus-economes-en-carburnant</a:t>
                      </a:r>
                      <a:endParaRPr lang="fr-FR" sz="9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4" name="Espace réservé du contenu 3"/>
          <p:cNvSpPr>
            <a:spLocks noGrp="1"/>
          </p:cNvSpPr>
          <p:nvPr>
            <p:ph sz="quarter" idx="17"/>
          </p:nvPr>
        </p:nvSpPr>
        <p:spPr/>
        <p:txBody>
          <a:bodyPr/>
          <a:lstStyle/>
          <a:p>
            <a:r>
              <a:rPr lang="fr-FR" dirty="0" smtClean="0"/>
              <a:t>ANNEXE : SITOGRAPHIE</a:t>
            </a:r>
            <a:endParaRPr lang="fr-FR" dirty="0"/>
          </a:p>
        </p:txBody>
      </p:sp>
      <p:sp>
        <p:nvSpPr>
          <p:cNvPr id="5"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12</a:t>
            </a:fld>
            <a:endParaRPr lang="fr-FR" dirty="0"/>
          </a:p>
        </p:txBody>
      </p:sp>
    </p:spTree>
    <p:extLst>
      <p:ext uri="{BB962C8B-B14F-4D97-AF65-F5344CB8AC3E}">
        <p14:creationId xmlns:p14="http://schemas.microsoft.com/office/powerpoint/2010/main" val="181610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7"/>
          </p:nvPr>
        </p:nvSpPr>
        <p:spPr/>
        <p:txBody>
          <a:bodyPr/>
          <a:lstStyle/>
          <a:p>
            <a:r>
              <a:rPr lang="fr-FR" dirty="0" smtClean="0"/>
              <a:t>ANNEXE : BANQUE D’IMAGES</a:t>
            </a:r>
            <a:endParaRPr lang="fr-FR" dirty="0"/>
          </a:p>
        </p:txBody>
      </p:sp>
      <p:pic>
        <p:nvPicPr>
          <p:cNvPr id="18" name="Image 17" descr="ThinkstockPhotos-179087426.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83548" y="833158"/>
            <a:ext cx="1964979" cy="1310295"/>
          </a:xfrm>
          <a:prstGeom prst="rect">
            <a:avLst/>
          </a:prstGeom>
        </p:spPr>
      </p:pic>
      <p:pic>
        <p:nvPicPr>
          <p:cNvPr id="7" name="Image 6" descr="ThinkstockPhotos-183078068.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46392" y="4083951"/>
            <a:ext cx="2033876" cy="2149684"/>
          </a:xfrm>
          <a:prstGeom prst="rect">
            <a:avLst/>
          </a:prstGeom>
        </p:spPr>
      </p:pic>
      <p:pic>
        <p:nvPicPr>
          <p:cNvPr id="20" name="Image 19" descr="ThinkstockPhotos-459109233.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35536" y="839393"/>
            <a:ext cx="2044732" cy="1363476"/>
          </a:xfrm>
          <a:prstGeom prst="rect">
            <a:avLst/>
          </a:prstGeom>
        </p:spPr>
      </p:pic>
      <p:pic>
        <p:nvPicPr>
          <p:cNvPr id="21" name="Image 20" descr="ThinkstockPhotos-521106845.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435536" y="2385008"/>
            <a:ext cx="2054768" cy="1351568"/>
          </a:xfrm>
          <a:prstGeom prst="rect">
            <a:avLst/>
          </a:prstGeom>
        </p:spPr>
      </p:pic>
      <p:pic>
        <p:nvPicPr>
          <p:cNvPr id="22" name="Image 21" descr="ThinkstockPhotos-504479896.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703539" y="839393"/>
            <a:ext cx="2054768" cy="1304060"/>
          </a:xfrm>
          <a:prstGeom prst="rect">
            <a:avLst/>
          </a:prstGeom>
        </p:spPr>
      </p:pic>
      <p:pic>
        <p:nvPicPr>
          <p:cNvPr id="14" name="Image 13" descr="2331-a22281.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867418" y="2385008"/>
            <a:ext cx="1890889" cy="1208396"/>
          </a:xfrm>
          <a:prstGeom prst="rect">
            <a:avLst/>
          </a:prstGeom>
        </p:spPr>
      </p:pic>
      <p:sp>
        <p:nvSpPr>
          <p:cNvPr id="19"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13</a:t>
            </a:fld>
            <a:endParaRPr lang="fr-FR" dirty="0"/>
          </a:p>
        </p:txBody>
      </p:sp>
      <p:pic>
        <p:nvPicPr>
          <p:cNvPr id="2" name="Image 1" descr="2602-eb0c7b.jpg"/>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6941074" y="2515323"/>
            <a:ext cx="2007453" cy="1338302"/>
          </a:xfrm>
          <a:prstGeom prst="rect">
            <a:avLst/>
          </a:prstGeom>
        </p:spPr>
      </p:pic>
      <p:pic>
        <p:nvPicPr>
          <p:cNvPr id="3" name="Image 2" descr="1712-e67cbc.jpg"/>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6983548" y="4083951"/>
            <a:ext cx="2007453" cy="1431983"/>
          </a:xfrm>
          <a:prstGeom prst="rect">
            <a:avLst/>
          </a:prstGeom>
        </p:spPr>
      </p:pic>
      <p:pic>
        <p:nvPicPr>
          <p:cNvPr id="6" name="Image 5" descr="1718-41072f.jpg"/>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4703539" y="3736576"/>
            <a:ext cx="2139787" cy="1996537"/>
          </a:xfrm>
          <a:prstGeom prst="rect">
            <a:avLst/>
          </a:prstGeom>
        </p:spPr>
      </p:pic>
      <p:pic>
        <p:nvPicPr>
          <p:cNvPr id="8" name="Image 7" descr="1579-e90bd6.png"/>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flipH="1">
            <a:off x="125421" y="4083951"/>
            <a:ext cx="1959708" cy="1084372"/>
          </a:xfrm>
          <a:prstGeom prst="rect">
            <a:avLst/>
          </a:prstGeom>
        </p:spPr>
      </p:pic>
      <p:pic>
        <p:nvPicPr>
          <p:cNvPr id="10" name="Image 9" descr="3582-f860b4 (1).jpg"/>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125421" y="839393"/>
            <a:ext cx="2085130" cy="2085130"/>
          </a:xfrm>
          <a:prstGeom prst="rect">
            <a:avLst/>
          </a:prstGeom>
        </p:spPr>
      </p:pic>
      <p:sp>
        <p:nvSpPr>
          <p:cNvPr id="15" name="Rogner un rectangle à un seul coin 14"/>
          <p:cNvSpPr/>
          <p:nvPr/>
        </p:nvSpPr>
        <p:spPr>
          <a:xfrm>
            <a:off x="2375405" y="5367148"/>
            <a:ext cx="4656268" cy="1732974"/>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chemeClr val="tx1"/>
                </a:solidFill>
                <a:latin typeface="Arial"/>
                <a:cs typeface="Arial"/>
              </a:rPr>
              <a:t>Voici une série d’images pour t’aider à illustrer ton exposé.</a:t>
            </a:r>
          </a:p>
          <a:p>
            <a:endParaRPr lang="fr-FR" altLang="fr-FR" sz="1200" b="1" dirty="0">
              <a:solidFill>
                <a:schemeClr val="tx1"/>
              </a:solidFill>
              <a:latin typeface="Arial"/>
              <a:cs typeface="Arial"/>
            </a:endParaRPr>
          </a:p>
          <a:p>
            <a:r>
              <a:rPr lang="fr-FR" altLang="fr-FR" sz="1200" b="1" i="1" dirty="0">
                <a:solidFill>
                  <a:srgbClr val="000000"/>
                </a:solidFill>
              </a:rPr>
              <a:t>Les images sont à utiliser uniquement dans le cadre de ce diaporama</a:t>
            </a:r>
            <a:r>
              <a:rPr lang="fr-FR" altLang="fr-FR" sz="1200" b="1" i="1" dirty="0" smtClean="0">
                <a:solidFill>
                  <a:srgbClr val="000000"/>
                </a:solidFill>
              </a:rPr>
              <a:t>.</a:t>
            </a:r>
          </a:p>
          <a:p>
            <a:endParaRPr lang="fr-FR" altLang="fr-FR" sz="1400" dirty="0">
              <a:solidFill>
                <a:schemeClr val="tx1"/>
              </a:solidFill>
            </a:endParaRPr>
          </a:p>
          <a:p>
            <a:r>
              <a:rPr lang="fr-FR" altLang="fr-FR" sz="1000" dirty="0" smtClean="0">
                <a:solidFill>
                  <a:srgbClr val="585858"/>
                </a:solidFill>
                <a:latin typeface="Arial"/>
                <a:cs typeface="Arial"/>
              </a:rPr>
              <a:t>N’oublies pas de la supprimer dès que tu as terminé.</a:t>
            </a:r>
          </a:p>
          <a:p>
            <a:endParaRPr lang="fr-FR" altLang="fr-FR" sz="1400" dirty="0" smtClean="0">
              <a:solidFill>
                <a:schemeClr val="tx1"/>
              </a:solidFill>
            </a:endParaRPr>
          </a:p>
          <a:p>
            <a:r>
              <a:rPr lang="fr-FR" altLang="fr-FR" sz="1200" b="1" dirty="0" smtClean="0">
                <a:solidFill>
                  <a:srgbClr val="D33D20"/>
                </a:solidFill>
              </a:rPr>
              <a:t>N’oublies pas de supprimer ce post-it dès que tu as terminé.</a:t>
            </a:r>
            <a:endParaRPr lang="fr-FR" altLang="fr-FR" sz="1200" b="1" dirty="0">
              <a:solidFill>
                <a:srgbClr val="D33D20"/>
              </a:solidFill>
            </a:endParaRPr>
          </a:p>
        </p:txBody>
      </p:sp>
    </p:spTree>
    <p:extLst>
      <p:ext uri="{BB962C8B-B14F-4D97-AF65-F5344CB8AC3E}">
        <p14:creationId xmlns:p14="http://schemas.microsoft.com/office/powerpoint/2010/main" val="291066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7"/>
          </p:nvPr>
        </p:nvSpPr>
        <p:spPr/>
        <p:txBody>
          <a:bodyPr/>
          <a:lstStyle/>
          <a:p>
            <a:r>
              <a:rPr lang="fr-FR" dirty="0" smtClean="0"/>
              <a:t>ANNEXE : BANQUE D’IMAGES</a:t>
            </a:r>
            <a:endParaRPr lang="fr-FR" dirty="0"/>
          </a:p>
        </p:txBody>
      </p:sp>
      <p:pic>
        <p:nvPicPr>
          <p:cNvPr id="3" name="Image 2" descr="3563-630e82.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91201" y="561516"/>
            <a:ext cx="2857500" cy="1813384"/>
          </a:xfrm>
          <a:prstGeom prst="rect">
            <a:avLst/>
          </a:prstGeom>
        </p:spPr>
      </p:pic>
      <p:pic>
        <p:nvPicPr>
          <p:cNvPr id="5" name="Image 4" descr="3556-d24d9a.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791201" y="4298183"/>
            <a:ext cx="2963426" cy="1975617"/>
          </a:xfrm>
          <a:prstGeom prst="rect">
            <a:avLst/>
          </a:prstGeom>
        </p:spPr>
      </p:pic>
      <p:pic>
        <p:nvPicPr>
          <p:cNvPr id="6" name="Image 5" descr="3540-0f44b7.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175000" y="3097266"/>
            <a:ext cx="1934726" cy="1289817"/>
          </a:xfrm>
          <a:prstGeom prst="rect">
            <a:avLst/>
          </a:prstGeom>
        </p:spPr>
      </p:pic>
      <p:pic>
        <p:nvPicPr>
          <p:cNvPr id="8" name="Image 7" descr="3493-b78783.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98827" y="2658533"/>
            <a:ext cx="1955800" cy="1303867"/>
          </a:xfrm>
          <a:prstGeom prst="rect">
            <a:avLst/>
          </a:prstGeom>
        </p:spPr>
      </p:pic>
      <p:pic>
        <p:nvPicPr>
          <p:cNvPr id="10" name="Image 9" descr="3317-bd7e3b.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380770" y="1132013"/>
            <a:ext cx="1864330" cy="1242887"/>
          </a:xfrm>
          <a:prstGeom prst="rect">
            <a:avLst/>
          </a:prstGeom>
        </p:spPr>
      </p:pic>
      <p:pic>
        <p:nvPicPr>
          <p:cNvPr id="11" name="Image 10" descr="3069-d5fc1e.jp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15900" y="3193283"/>
            <a:ext cx="1790700" cy="1193800"/>
          </a:xfrm>
          <a:prstGeom prst="rect">
            <a:avLst/>
          </a:prstGeom>
        </p:spPr>
      </p:pic>
      <p:pic>
        <p:nvPicPr>
          <p:cNvPr id="12" name="Image 11" descr="3111-584ee4.jp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15900" y="4521200"/>
            <a:ext cx="2628900" cy="1752600"/>
          </a:xfrm>
          <a:prstGeom prst="rect">
            <a:avLst/>
          </a:prstGeom>
        </p:spPr>
      </p:pic>
      <p:pic>
        <p:nvPicPr>
          <p:cNvPr id="13" name="Image 12" descr="3202-80d81d.jpg"/>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15900" y="759115"/>
            <a:ext cx="2633227" cy="1755485"/>
          </a:xfrm>
          <a:prstGeom prst="rect">
            <a:avLst/>
          </a:prstGeom>
        </p:spPr>
      </p:pic>
      <p:sp>
        <p:nvSpPr>
          <p:cNvPr id="14"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14</a:t>
            </a:fld>
            <a:endParaRPr lang="fr-FR" dirty="0"/>
          </a:p>
        </p:txBody>
      </p:sp>
      <p:sp>
        <p:nvSpPr>
          <p:cNvPr id="16" name="Rogner un rectangle à un seul coin 15"/>
          <p:cNvSpPr/>
          <p:nvPr/>
        </p:nvSpPr>
        <p:spPr>
          <a:xfrm>
            <a:off x="1282287" y="6013049"/>
            <a:ext cx="3626192" cy="1086914"/>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i="1" dirty="0" smtClean="0">
                <a:solidFill>
                  <a:srgbClr val="000000"/>
                </a:solidFill>
              </a:rPr>
              <a:t>Les images sont à utiliser uniquement dans le cadre de ce diaporama.</a:t>
            </a:r>
          </a:p>
          <a:p>
            <a:endParaRPr lang="fr-FR" altLang="fr-FR" sz="1200" b="1" dirty="0" smtClean="0">
              <a:solidFill>
                <a:srgbClr val="D33D20"/>
              </a:solidFill>
            </a:endParaRPr>
          </a:p>
          <a:p>
            <a:r>
              <a:rPr lang="fr-FR" altLang="fr-FR" sz="1200" b="1" dirty="0" smtClean="0">
                <a:solidFill>
                  <a:srgbClr val="D33D20"/>
                </a:solidFill>
              </a:rPr>
              <a:t>Tu </a:t>
            </a:r>
            <a:r>
              <a:rPr lang="fr-FR" altLang="fr-FR" sz="1200" b="1" dirty="0">
                <a:solidFill>
                  <a:srgbClr val="D33D20"/>
                </a:solidFill>
              </a:rPr>
              <a:t>peux supprimer cette diapositive lorsque ton exposé sera finalisé.</a:t>
            </a:r>
          </a:p>
        </p:txBody>
      </p:sp>
    </p:spTree>
    <p:extLst>
      <p:ext uri="{BB962C8B-B14F-4D97-AF65-F5344CB8AC3E}">
        <p14:creationId xmlns:p14="http://schemas.microsoft.com/office/powerpoint/2010/main" val="282890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7"/>
          </p:nvPr>
        </p:nvSpPr>
        <p:spPr/>
        <p:txBody>
          <a:bodyPr/>
          <a:lstStyle/>
          <a:p>
            <a:r>
              <a:rPr lang="fr-FR" dirty="0" smtClean="0"/>
              <a:t>ANNEXE : BANQUE D’IMAGES – CRÉDITS PHOTOS</a:t>
            </a:r>
            <a:endParaRPr lang="fr-FR" dirty="0"/>
          </a:p>
        </p:txBody>
      </p:sp>
      <p:sp>
        <p:nvSpPr>
          <p:cNvPr id="14"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15</a:t>
            </a:fld>
            <a:endParaRPr lang="fr-FR" dirty="0"/>
          </a:p>
        </p:txBody>
      </p:sp>
      <p:sp>
        <p:nvSpPr>
          <p:cNvPr id="15" name="Espace réservé du texte 4"/>
          <p:cNvSpPr>
            <a:spLocks noGrp="1"/>
          </p:cNvSpPr>
          <p:nvPr>
            <p:ph type="body" sz="quarter" idx="31"/>
          </p:nvPr>
        </p:nvSpPr>
        <p:spPr>
          <a:xfrm>
            <a:off x="457200" y="627196"/>
            <a:ext cx="8229600" cy="5393889"/>
          </a:xfrm>
        </p:spPr>
        <p:txBody>
          <a:bodyPr>
            <a:normAutofit fontScale="85000" lnSpcReduction="20000"/>
          </a:bodyPr>
          <a:lstStyle/>
          <a:p>
            <a:r>
              <a:rPr lang="fr-FR" dirty="0"/>
              <a:t>Les images sont numérotées en partant du coin supérieur gauche et en allant horizontalement puis en descendant d’une ligne et ainsi de suite par ordre croissant.</a:t>
            </a:r>
          </a:p>
          <a:p>
            <a:endParaRPr lang="fr-FR" dirty="0" smtClean="0"/>
          </a:p>
          <a:p>
            <a:r>
              <a:rPr lang="fr-FR" dirty="0" smtClean="0"/>
              <a:t>Couverture et image 12 </a:t>
            </a:r>
            <a:r>
              <a:rPr lang="fr-FR" dirty="0"/>
              <a:t>: </a:t>
            </a:r>
            <a:r>
              <a:rPr lang="fr-FR" dirty="0" smtClean="0"/>
              <a:t>© </a:t>
            </a:r>
            <a:r>
              <a:rPr lang="fr-FR" dirty="0" err="1" smtClean="0"/>
              <a:t>Echy</a:t>
            </a:r>
            <a:r>
              <a:rPr lang="fr-FR" dirty="0" smtClean="0"/>
              <a:t> </a:t>
            </a:r>
            <a:r>
              <a:rPr lang="fr-FR" dirty="0"/>
              <a:t>( 2015 Les Industries Technologiques – Tous droits réservés</a:t>
            </a:r>
            <a:r>
              <a:rPr lang="fr-FR" dirty="0" smtClean="0"/>
              <a:t>)</a:t>
            </a:r>
            <a:endParaRPr lang="fr-FR" dirty="0" smtClean="0"/>
          </a:p>
          <a:p>
            <a:r>
              <a:rPr lang="fr-FR" dirty="0" smtClean="0"/>
              <a:t>Image 1 </a:t>
            </a:r>
            <a:r>
              <a:rPr lang="fr-FR" dirty="0"/>
              <a:t>: © Thales Alenia </a:t>
            </a:r>
            <a:r>
              <a:rPr lang="fr-FR" dirty="0" err="1" smtClean="0"/>
              <a:t>Space</a:t>
            </a:r>
            <a:endParaRPr lang="fr-FR" dirty="0" smtClean="0"/>
          </a:p>
          <a:p>
            <a:r>
              <a:rPr lang="fr-FR" dirty="0" smtClean="0"/>
              <a:t>Image 2, 3, 9</a:t>
            </a:r>
            <a:r>
              <a:rPr lang="fr-FR" dirty="0" smtClean="0"/>
              <a:t>: </a:t>
            </a:r>
            <a:r>
              <a:rPr lang="fr-FR" dirty="0"/>
              <a:t>© </a:t>
            </a:r>
            <a:r>
              <a:rPr lang="fr-FR" dirty="0" smtClean="0"/>
              <a:t> </a:t>
            </a:r>
            <a:r>
              <a:rPr lang="fr-FR" dirty="0" err="1" smtClean="0"/>
              <a:t>Shutterstock</a:t>
            </a:r>
            <a:endParaRPr lang="fr-FR" dirty="0" smtClean="0"/>
          </a:p>
          <a:p>
            <a:r>
              <a:rPr lang="fr-FR" dirty="0" smtClean="0"/>
              <a:t>Image 4 : © </a:t>
            </a:r>
            <a:r>
              <a:rPr lang="fr-FR" dirty="0" err="1" smtClean="0"/>
              <a:t>dreamstime</a:t>
            </a:r>
            <a:endParaRPr lang="fr-FR" dirty="0" smtClean="0"/>
          </a:p>
          <a:p>
            <a:r>
              <a:rPr lang="fr-FR" dirty="0" smtClean="0"/>
              <a:t>Image 5 et 6 : © </a:t>
            </a:r>
            <a:r>
              <a:rPr lang="fr-FR" dirty="0" err="1" smtClean="0"/>
              <a:t>iStock</a:t>
            </a:r>
            <a:endParaRPr lang="fr-FR" dirty="0" smtClean="0"/>
          </a:p>
          <a:p>
            <a:r>
              <a:rPr lang="fr-FR" dirty="0" smtClean="0"/>
              <a:t>Image 7 : © </a:t>
            </a:r>
            <a:r>
              <a:rPr lang="fr-FR" dirty="0" err="1" smtClean="0"/>
              <a:t>SeaOrbiter</a:t>
            </a:r>
            <a:endParaRPr lang="fr-FR" dirty="0" smtClean="0"/>
          </a:p>
          <a:p>
            <a:r>
              <a:rPr lang="fr-FR" dirty="0" smtClean="0"/>
              <a:t>Image 8 : © Renault Trucks</a:t>
            </a:r>
          </a:p>
          <a:p>
            <a:r>
              <a:rPr lang="fr-FR" dirty="0" smtClean="0"/>
              <a:t>Image 10 : © </a:t>
            </a:r>
            <a:r>
              <a:rPr lang="fr-FR" dirty="0" err="1" smtClean="0"/>
              <a:t>Fotolia</a:t>
            </a:r>
            <a:endParaRPr lang="fr-FR" dirty="0" smtClean="0"/>
          </a:p>
          <a:p>
            <a:r>
              <a:rPr lang="fr-FR" dirty="0" smtClean="0"/>
              <a:t>Image 11 : </a:t>
            </a:r>
            <a:r>
              <a:rPr lang="fr-FR" dirty="0"/>
              <a:t>© </a:t>
            </a:r>
            <a:r>
              <a:rPr lang="fr-FR" dirty="0" smtClean="0"/>
              <a:t>AIRBUS S.A.S</a:t>
            </a:r>
          </a:p>
          <a:p>
            <a:r>
              <a:rPr lang="fr-FR" dirty="0" smtClean="0"/>
              <a:t>Image 13 </a:t>
            </a:r>
            <a:r>
              <a:rPr lang="fr-FR" dirty="0"/>
              <a:t>: © </a:t>
            </a:r>
            <a:r>
              <a:rPr lang="fr-FR" dirty="0" err="1" smtClean="0"/>
              <a:t>Flocoon</a:t>
            </a:r>
            <a:r>
              <a:rPr lang="fr-FR" dirty="0" smtClean="0"/>
              <a:t> Pixel / Legrand (2015 </a:t>
            </a:r>
            <a:r>
              <a:rPr lang="fr-FR" dirty="0"/>
              <a:t>Les Industries Technologiques – Tous droits réservés</a:t>
            </a:r>
            <a:r>
              <a:rPr lang="fr-FR" dirty="0" smtClean="0"/>
              <a:t>)</a:t>
            </a:r>
          </a:p>
          <a:p>
            <a:r>
              <a:rPr lang="fr-FR" dirty="0"/>
              <a:t>Image </a:t>
            </a:r>
            <a:r>
              <a:rPr lang="fr-FR" dirty="0" smtClean="0"/>
              <a:t>14 </a:t>
            </a:r>
            <a:r>
              <a:rPr lang="fr-FR" dirty="0"/>
              <a:t>: </a:t>
            </a:r>
            <a:r>
              <a:rPr lang="fr-FR" dirty="0" smtClean="0"/>
              <a:t>© </a:t>
            </a:r>
            <a:r>
              <a:rPr lang="fr-FR" dirty="0"/>
              <a:t>M-Liner / </a:t>
            </a:r>
            <a:r>
              <a:rPr lang="fr-FR" dirty="0" err="1"/>
              <a:t>Geps</a:t>
            </a:r>
            <a:r>
              <a:rPr lang="fr-FR" dirty="0"/>
              <a:t> Techno (2015 Les Industries Technologiques – Tous droits réservés)</a:t>
            </a:r>
          </a:p>
          <a:p>
            <a:r>
              <a:rPr lang="fr-FR" dirty="0" smtClean="0"/>
              <a:t>Image 15 : </a:t>
            </a:r>
            <a:r>
              <a:rPr lang="fr-FR" dirty="0"/>
              <a:t>© </a:t>
            </a:r>
            <a:r>
              <a:rPr lang="fr-FR" dirty="0" err="1" smtClean="0"/>
              <a:t>Soccket</a:t>
            </a:r>
            <a:r>
              <a:rPr lang="fr-FR" dirty="0" smtClean="0"/>
              <a:t> / </a:t>
            </a:r>
            <a:r>
              <a:rPr lang="fr-FR" dirty="0" err="1" smtClean="0"/>
              <a:t>Uncharted</a:t>
            </a:r>
            <a:r>
              <a:rPr lang="fr-FR" dirty="0" smtClean="0"/>
              <a:t> Play (2014 </a:t>
            </a:r>
            <a:r>
              <a:rPr lang="fr-FR" dirty="0"/>
              <a:t>Les Industries Technologiques – Tous droits réservés</a:t>
            </a:r>
            <a:r>
              <a:rPr lang="fr-FR" dirty="0" smtClean="0"/>
              <a:t>)</a:t>
            </a:r>
          </a:p>
          <a:p>
            <a:r>
              <a:rPr lang="fr-FR" dirty="0"/>
              <a:t>Image </a:t>
            </a:r>
            <a:r>
              <a:rPr lang="fr-FR" dirty="0" smtClean="0"/>
              <a:t>16 </a:t>
            </a:r>
            <a:r>
              <a:rPr lang="fr-FR" dirty="0"/>
              <a:t>: © </a:t>
            </a:r>
            <a:r>
              <a:rPr lang="fr-FR" dirty="0" err="1"/>
              <a:t>Immortus</a:t>
            </a:r>
            <a:r>
              <a:rPr lang="fr-FR" dirty="0"/>
              <a:t> / EVX Ventures (2015 Les Industries Technologiques – Tous droits réservés)</a:t>
            </a:r>
            <a:endParaRPr lang="fr-FR" dirty="0" smtClean="0"/>
          </a:p>
          <a:p>
            <a:r>
              <a:rPr lang="fr-FR" dirty="0"/>
              <a:t>Image </a:t>
            </a:r>
            <a:r>
              <a:rPr lang="fr-FR" dirty="0" smtClean="0"/>
              <a:t>17 </a:t>
            </a:r>
            <a:r>
              <a:rPr lang="fr-FR" dirty="0"/>
              <a:t>: </a:t>
            </a:r>
            <a:r>
              <a:rPr lang="fr-FR" dirty="0" smtClean="0"/>
              <a:t>© Advanced </a:t>
            </a:r>
            <a:r>
              <a:rPr lang="fr-FR" dirty="0" err="1" smtClean="0"/>
              <a:t>Aerodynamic</a:t>
            </a:r>
            <a:r>
              <a:rPr lang="fr-FR" dirty="0" smtClean="0"/>
              <a:t> </a:t>
            </a:r>
            <a:r>
              <a:rPr lang="fr-FR" dirty="0" err="1" smtClean="0"/>
              <a:t>Vessels</a:t>
            </a:r>
            <a:r>
              <a:rPr lang="fr-FR" dirty="0" smtClean="0"/>
              <a:t> (</a:t>
            </a:r>
            <a:r>
              <a:rPr lang="fr-FR" dirty="0"/>
              <a:t>2015 Les Industries Technologiques – Tous droits réservés</a:t>
            </a:r>
            <a:r>
              <a:rPr lang="fr-FR" dirty="0" smtClean="0"/>
              <a:t>)</a:t>
            </a:r>
          </a:p>
          <a:p>
            <a:r>
              <a:rPr lang="fr-FR" dirty="0"/>
              <a:t>Image </a:t>
            </a:r>
            <a:r>
              <a:rPr lang="fr-FR" dirty="0" smtClean="0"/>
              <a:t>18 </a:t>
            </a:r>
            <a:r>
              <a:rPr lang="fr-FR" dirty="0"/>
              <a:t>: © </a:t>
            </a:r>
            <a:r>
              <a:rPr lang="fr-FR" dirty="0" smtClean="0"/>
              <a:t>New Wind (2014 </a:t>
            </a:r>
            <a:r>
              <a:rPr lang="fr-FR" dirty="0"/>
              <a:t>Les Industries Technologiques – Tous droits réservés</a:t>
            </a:r>
            <a:r>
              <a:rPr lang="fr-FR" dirty="0" smtClean="0"/>
              <a:t>)</a:t>
            </a:r>
          </a:p>
          <a:p>
            <a:r>
              <a:rPr lang="fr-FR" dirty="0"/>
              <a:t>Image </a:t>
            </a:r>
            <a:r>
              <a:rPr lang="fr-FR" dirty="0" smtClean="0"/>
              <a:t>19 </a:t>
            </a:r>
            <a:r>
              <a:rPr lang="fr-FR" dirty="0"/>
              <a:t>: © </a:t>
            </a:r>
            <a:r>
              <a:rPr lang="fr-FR" dirty="0" smtClean="0"/>
              <a:t>NCS environnement</a:t>
            </a:r>
            <a:endParaRPr lang="fr-FR" dirty="0"/>
          </a:p>
          <a:p>
            <a:endParaRPr lang="fr-FR" dirty="0"/>
          </a:p>
          <a:p>
            <a:endParaRPr lang="fr-FR" dirty="0"/>
          </a:p>
          <a:p>
            <a:endParaRPr lang="fr-FR" dirty="0"/>
          </a:p>
          <a:p>
            <a:endParaRPr lang="fr-FR" dirty="0"/>
          </a:p>
          <a:p>
            <a:endParaRPr lang="fr-FR" dirty="0"/>
          </a:p>
          <a:p>
            <a:endParaRPr lang="fr-FR" dirty="0" smtClean="0"/>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84887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normAutofit/>
          </a:bodyPr>
          <a:lstStyle/>
          <a:p>
            <a:r>
              <a:rPr lang="fr-FR" altLang="fr-FR" dirty="0"/>
              <a:t>Comment faire ton exposé ?</a:t>
            </a:r>
          </a:p>
        </p:txBody>
      </p:sp>
      <p:sp>
        <p:nvSpPr>
          <p:cNvPr id="3" name="Espace réservé du contenu 2"/>
          <p:cNvSpPr>
            <a:spLocks noGrp="1"/>
          </p:cNvSpPr>
          <p:nvPr>
            <p:ph sz="quarter" idx="17"/>
          </p:nvPr>
        </p:nvSpPr>
        <p:spPr/>
        <p:txBody>
          <a:bodyPr numCol="1"/>
          <a:lstStyle/>
          <a:p>
            <a:r>
              <a:rPr lang="fr-FR" altLang="fr-FR" dirty="0" smtClean="0"/>
              <a:t>MODE D’EMPLOI</a:t>
            </a:r>
            <a:endParaRPr lang="fr-FR" altLang="fr-FR" dirty="0"/>
          </a:p>
        </p:txBody>
      </p:sp>
      <p:sp>
        <p:nvSpPr>
          <p:cNvPr id="8" name="Espace réservé du texte 4"/>
          <p:cNvSpPr>
            <a:spLocks noGrp="1"/>
          </p:cNvSpPr>
          <p:nvPr>
            <p:ph type="body" sz="quarter" idx="31"/>
          </p:nvPr>
        </p:nvSpPr>
        <p:spPr>
          <a:xfrm>
            <a:off x="457200" y="1417133"/>
            <a:ext cx="8229600" cy="1720650"/>
          </a:xfrm>
          <a:ln>
            <a:noFill/>
          </a:ln>
        </p:spPr>
        <p:txBody>
          <a:bodyPr numCol="1">
            <a:normAutofit/>
          </a:bodyPr>
          <a:lstStyle/>
          <a:p>
            <a:r>
              <a:rPr lang="fr-FR" altLang="fr-FR" sz="1400" dirty="0" smtClean="0">
                <a:solidFill>
                  <a:schemeClr val="tx1"/>
                </a:solidFill>
              </a:rPr>
              <a:t>Dans ces espaces, tu peux écrire, ajouter des images pour remplir la diapositive avec le résultat de tes recherches sur l’industrie..</a:t>
            </a:r>
          </a:p>
          <a:p>
            <a:endParaRPr lang="fr-FR" altLang="fr-FR" sz="1400" dirty="0">
              <a:solidFill>
                <a:schemeClr val="tx1"/>
              </a:solidFill>
            </a:endParaRPr>
          </a:p>
          <a:p>
            <a:r>
              <a:rPr lang="fr-FR" altLang="fr-FR" sz="1400" dirty="0" smtClean="0">
                <a:solidFill>
                  <a:schemeClr val="tx1"/>
                </a:solidFill>
              </a:rPr>
              <a:t>Si tu as beaucoup de choses à raconter, tu peux créer de nouvelles diapositives.</a:t>
            </a:r>
            <a:endParaRPr lang="fr-FR" altLang="fr-FR" sz="1400" dirty="0">
              <a:solidFill>
                <a:schemeClr val="tx1"/>
              </a:solidFill>
            </a:endParaRPr>
          </a:p>
        </p:txBody>
      </p:sp>
      <p:sp>
        <p:nvSpPr>
          <p:cNvPr id="9" name="Rectangle à coins arrondis 8"/>
          <p:cNvSpPr/>
          <p:nvPr/>
        </p:nvSpPr>
        <p:spPr>
          <a:xfrm>
            <a:off x="387940" y="1271231"/>
            <a:ext cx="8298860" cy="4971852"/>
          </a:xfrm>
          <a:prstGeom prst="roundRect">
            <a:avLst>
              <a:gd name="adj" fmla="val 8752"/>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7" name="Rogner un rectangle à un seul coin 6"/>
          <p:cNvSpPr/>
          <p:nvPr/>
        </p:nvSpPr>
        <p:spPr>
          <a:xfrm>
            <a:off x="6639831" y="3045806"/>
            <a:ext cx="3565439" cy="4009420"/>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rgbClr val="000000"/>
                </a:solidFill>
                <a:latin typeface="Arial"/>
                <a:cs typeface="Arial"/>
              </a:rPr>
              <a:t>Ici, tu trouveras une consigne et des pistes de réflexion pour répondre au sujet.</a:t>
            </a:r>
            <a:endParaRPr lang="fr-FR" altLang="fr-FR" sz="1200" dirty="0">
              <a:solidFill>
                <a:srgbClr val="000000"/>
              </a:solidFill>
              <a:latin typeface="Arial"/>
              <a:cs typeface="Arial"/>
            </a:endParaRPr>
          </a:p>
          <a:p>
            <a:endParaRPr lang="fr-FR" altLang="fr-FR" sz="1200" dirty="0" smtClean="0">
              <a:solidFill>
                <a:srgbClr val="000000"/>
              </a:solidFill>
              <a:latin typeface="Arial"/>
              <a:cs typeface="Arial"/>
            </a:endParaRPr>
          </a:p>
          <a:p>
            <a:r>
              <a:rPr lang="fr-FR" altLang="fr-FR" sz="1200" dirty="0" smtClean="0">
                <a:solidFill>
                  <a:srgbClr val="000000"/>
                </a:solidFill>
                <a:latin typeface="Arial"/>
                <a:cs typeface="Arial"/>
              </a:rPr>
              <a:t>Des liens comme celui-ci te permettront d’enrichir ta réponse :</a:t>
            </a:r>
            <a:r>
              <a:rPr lang="fr-FR" altLang="fr-FR" sz="1200" dirty="0" smtClean="0">
                <a:solidFill>
                  <a:schemeClr val="tx1"/>
                </a:solidFill>
                <a:latin typeface="Arial"/>
                <a:cs typeface="Arial"/>
                <a:hlinkClick r:id="rId2"/>
              </a:rPr>
              <a:t>http</a:t>
            </a:r>
            <a:r>
              <a:rPr lang="fr-FR" altLang="fr-FR" sz="1200" dirty="0">
                <a:solidFill>
                  <a:schemeClr val="tx1"/>
                </a:solidFill>
                <a:latin typeface="Arial"/>
                <a:cs typeface="Arial"/>
                <a:hlinkClick r:id="rId2"/>
              </a:rPr>
              <a:t>://www.les-industries-technologiques.fr</a:t>
            </a:r>
            <a:r>
              <a:rPr lang="fr-FR" altLang="fr-FR" sz="1200" dirty="0" smtClean="0">
                <a:solidFill>
                  <a:schemeClr val="tx1"/>
                </a:solidFill>
                <a:latin typeface="Arial"/>
                <a:cs typeface="Arial"/>
                <a:hlinkClick r:id="rId2"/>
              </a:rPr>
              <a:t>/</a:t>
            </a:r>
            <a:endParaRPr lang="fr-FR" altLang="fr-FR" sz="1200" dirty="0" smtClean="0">
              <a:solidFill>
                <a:schemeClr val="tx1"/>
              </a:solidFill>
              <a:latin typeface="Arial"/>
              <a:cs typeface="Arial"/>
            </a:endParaRPr>
          </a:p>
          <a:p>
            <a:r>
              <a:rPr lang="fr-FR" altLang="fr-FR" sz="1200" dirty="0" smtClean="0">
                <a:solidFill>
                  <a:schemeClr val="tx1"/>
                </a:solidFill>
                <a:latin typeface="Arial"/>
                <a:cs typeface="Arial"/>
              </a:rPr>
              <a:t>Pour y accéder, c’est facile, il suffit de cliquer dessus.</a:t>
            </a:r>
          </a:p>
          <a:p>
            <a:endParaRPr lang="fr-FR" altLang="fr-FR" sz="1200" dirty="0" smtClean="0">
              <a:solidFill>
                <a:schemeClr val="tx1"/>
              </a:solidFill>
              <a:latin typeface="Arial"/>
              <a:cs typeface="Arial"/>
            </a:endParaRPr>
          </a:p>
          <a:p>
            <a:r>
              <a:rPr lang="fr-FR" altLang="fr-FR" sz="1200" dirty="0" smtClean="0">
                <a:solidFill>
                  <a:schemeClr val="tx1"/>
                </a:solidFill>
                <a:latin typeface="Arial"/>
                <a:cs typeface="Arial"/>
              </a:rPr>
              <a:t>Mais, bien entendu, rien ne t’empêche d’aller chercher d’autres sources pour compléter tes propos ! </a:t>
            </a:r>
          </a:p>
          <a:p>
            <a:endParaRPr lang="fr-FR" altLang="fr-FR" sz="1200" b="1" dirty="0">
              <a:solidFill>
                <a:schemeClr val="tx1"/>
              </a:solidFill>
              <a:latin typeface="Arial"/>
              <a:cs typeface="Arial"/>
            </a:endParaRPr>
          </a:p>
          <a:p>
            <a:r>
              <a:rPr lang="fr-FR" altLang="fr-FR" sz="1200" b="1" dirty="0" smtClean="0">
                <a:solidFill>
                  <a:srgbClr val="D33D20"/>
                </a:solidFill>
                <a:latin typeface="Arial"/>
                <a:cs typeface="Arial"/>
              </a:rPr>
              <a:t>N’oublie pas d’effacer ce mémo dès que tu as terminé (sélectionne l’objet et fait « supprimer »).</a:t>
            </a:r>
          </a:p>
          <a:p>
            <a:endParaRPr lang="fr-FR" altLang="fr-FR" sz="1200" b="1" dirty="0">
              <a:solidFill>
                <a:srgbClr val="D33D20"/>
              </a:solidFill>
              <a:latin typeface="Arial"/>
              <a:cs typeface="Arial"/>
            </a:endParaRPr>
          </a:p>
          <a:p>
            <a:r>
              <a:rPr lang="fr-FR" altLang="fr-FR" sz="1200" b="1" dirty="0" smtClean="0">
                <a:solidFill>
                  <a:srgbClr val="FF0000"/>
                </a:solidFill>
                <a:latin typeface="Arial"/>
                <a:cs typeface="Arial"/>
              </a:rPr>
              <a:t>N’hésite pas à supprimer cette page lorsque tu auras terminé ton exposé.</a:t>
            </a:r>
            <a:endParaRPr lang="fr-FR" altLang="fr-FR" sz="1200" b="1" dirty="0">
              <a:solidFill>
                <a:srgbClr val="FF0000"/>
              </a:solidFill>
              <a:latin typeface="Arial"/>
              <a:cs typeface="Arial"/>
            </a:endParaRPr>
          </a:p>
        </p:txBody>
      </p:sp>
      <p:sp>
        <p:nvSpPr>
          <p:cNvPr id="10" name="ZoneTexte 9"/>
          <p:cNvSpPr txBox="1"/>
          <p:nvPr/>
        </p:nvSpPr>
        <p:spPr>
          <a:xfrm>
            <a:off x="2590800" y="3419385"/>
            <a:ext cx="2413000" cy="1200329"/>
          </a:xfrm>
          <a:prstGeom prst="rect">
            <a:avLst/>
          </a:prstGeom>
          <a:noFill/>
          <a:ln w="19050" cmpd="sng">
            <a:solidFill>
              <a:srgbClr val="FF0000"/>
            </a:solidFill>
          </a:ln>
        </p:spPr>
        <p:txBody>
          <a:bodyPr wrap="square" rtlCol="0">
            <a:spAutoFit/>
          </a:bodyPr>
          <a:lstStyle/>
          <a:p>
            <a:r>
              <a:rPr lang="fr-FR" dirty="0" smtClean="0">
                <a:solidFill>
                  <a:srgbClr val="FF0000"/>
                </a:solidFill>
              </a:rPr>
              <a:t>À chaque page, une note te guidera dans la construction de ton exposé !</a:t>
            </a:r>
            <a:endParaRPr lang="fr-FR" dirty="0">
              <a:solidFill>
                <a:srgbClr val="FF0000"/>
              </a:solidFill>
            </a:endParaRPr>
          </a:p>
        </p:txBody>
      </p:sp>
      <p:cxnSp>
        <p:nvCxnSpPr>
          <p:cNvPr id="11" name="Connecteur droit avec flèche 10"/>
          <p:cNvCxnSpPr>
            <a:stCxn id="10" idx="3"/>
          </p:cNvCxnSpPr>
          <p:nvPr/>
        </p:nvCxnSpPr>
        <p:spPr>
          <a:xfrm>
            <a:off x="5003800" y="4019550"/>
            <a:ext cx="1566570" cy="1554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2" name="Espace réservé du numéro de diapositive 5"/>
          <p:cNvSpPr txBox="1">
            <a:spLocks/>
          </p:cNvSpPr>
          <p:nvPr/>
        </p:nvSpPr>
        <p:spPr>
          <a:xfrm>
            <a:off x="0" y="6556506"/>
            <a:ext cx="457200" cy="301494"/>
          </a:xfrm>
          <a:prstGeom prst="rect">
            <a:avLst/>
          </a:prstGeom>
        </p:spPr>
        <p:txBody>
          <a:bodyPr vert="horz" lIns="91440" tIns="45720" rIns="91440" bIns="45720" rtlCol="0" anchor="ctr"/>
          <a:lstStyle>
            <a:defPPr>
              <a:defRPr lang="fr-FR"/>
            </a:defPPr>
            <a:lvl1pPr marL="0" algn="ctr" defTabSz="457200" rtl="0" eaLnBrk="1" latinLnBrk="0" hangingPunct="1">
              <a:defRPr sz="1200" kern="1200">
                <a:solidFill>
                  <a:srgbClr val="E95E27"/>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384559-06EA-684C-829B-A96D13D5876D}" type="slidenum">
              <a:rPr lang="fr-FR" smtClean="0"/>
              <a:pPr/>
              <a:t>2</a:t>
            </a:fld>
            <a:endParaRPr lang="fr-FR" dirty="0"/>
          </a:p>
        </p:txBody>
      </p:sp>
    </p:spTree>
    <p:extLst>
      <p:ext uri="{BB962C8B-B14F-4D97-AF65-F5344CB8AC3E}">
        <p14:creationId xmlns:p14="http://schemas.microsoft.com/office/powerpoint/2010/main" val="13793180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va notre planète ?</a:t>
            </a:r>
            <a:endParaRPr lang="fr-FR" dirty="0"/>
          </a:p>
        </p:txBody>
      </p:sp>
      <p:sp>
        <p:nvSpPr>
          <p:cNvPr id="3" name="Espace réservé du contenu 2"/>
          <p:cNvSpPr>
            <a:spLocks noGrp="1"/>
          </p:cNvSpPr>
          <p:nvPr>
            <p:ph sz="quarter" idx="17"/>
          </p:nvPr>
        </p:nvSpPr>
        <p:spPr/>
        <p:txBody>
          <a:bodyPr>
            <a:normAutofit fontScale="92500"/>
          </a:bodyPr>
          <a:lstStyle/>
          <a:p>
            <a:r>
              <a:rPr lang="fr-FR" dirty="0" smtClean="0"/>
              <a:t>LES INDUSTRIES TECHNOLOGIQUES AU SERVICE DE NOTRE ENVIRONNEMENT</a:t>
            </a:r>
            <a:endParaRPr lang="fr-FR" dirty="0"/>
          </a:p>
        </p:txBody>
      </p:sp>
      <p:sp>
        <p:nvSpPr>
          <p:cNvPr id="9" name="Rectangle à coins arrondis 8"/>
          <p:cNvSpPr/>
          <p:nvPr/>
        </p:nvSpPr>
        <p:spPr>
          <a:xfrm>
            <a:off x="426426" y="1714500"/>
            <a:ext cx="3942374" cy="10774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0" name="Rectangle à coins arrondis 9"/>
          <p:cNvSpPr/>
          <p:nvPr/>
        </p:nvSpPr>
        <p:spPr>
          <a:xfrm>
            <a:off x="426426" y="5016500"/>
            <a:ext cx="3942374" cy="11536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1" name="Rectangle à coins arrondis 10"/>
          <p:cNvSpPr/>
          <p:nvPr/>
        </p:nvSpPr>
        <p:spPr>
          <a:xfrm>
            <a:off x="457200" y="3340100"/>
            <a:ext cx="3942374" cy="11536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2" name="Flèche vers la droite 11"/>
          <p:cNvSpPr/>
          <p:nvPr/>
        </p:nvSpPr>
        <p:spPr>
          <a:xfrm>
            <a:off x="4736592" y="20711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Flèche vers la droite 12"/>
          <p:cNvSpPr/>
          <p:nvPr/>
        </p:nvSpPr>
        <p:spPr>
          <a:xfrm>
            <a:off x="4736592" y="36586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Flèche vers la droite 13"/>
          <p:cNvSpPr/>
          <p:nvPr/>
        </p:nvSpPr>
        <p:spPr>
          <a:xfrm>
            <a:off x="4736592" y="53477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ogner un rectangle à un seul coin 14"/>
          <p:cNvSpPr/>
          <p:nvPr/>
        </p:nvSpPr>
        <p:spPr>
          <a:xfrm>
            <a:off x="8069660" y="691507"/>
            <a:ext cx="3565439" cy="5140841"/>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rgbClr val="000000"/>
                </a:solidFill>
                <a:latin typeface="Arial"/>
                <a:cs typeface="Arial"/>
              </a:rPr>
              <a:t>Donne trois exemples qui montrent que notre planète ne va pas très bien (comme la qualité de l’eau ou le changement climatique). Pour chaque exemple que tu donnes, glisse une photo à côté de la flèche correspondante. </a:t>
            </a:r>
            <a:endParaRPr lang="fr-FR" altLang="fr-FR" sz="1200" dirty="0" smtClean="0">
              <a:solidFill>
                <a:srgbClr val="000000"/>
              </a:solidFill>
              <a:latin typeface="Arial"/>
              <a:cs typeface="Arial"/>
            </a:endParaRPr>
          </a:p>
          <a:p>
            <a:endParaRPr lang="fr-FR" altLang="fr-FR" sz="1200" dirty="0" smtClean="0">
              <a:solidFill>
                <a:srgbClr val="000000"/>
              </a:solidFill>
              <a:latin typeface="Arial"/>
              <a:cs typeface="Arial"/>
            </a:endParaRPr>
          </a:p>
          <a:p>
            <a:r>
              <a:rPr lang="fr-FR" altLang="fr-FR" sz="1200" dirty="0" smtClean="0">
                <a:solidFill>
                  <a:srgbClr val="000000"/>
                </a:solidFill>
                <a:latin typeface="Arial"/>
                <a:cs typeface="Arial"/>
              </a:rPr>
              <a:t>Le site de la </a:t>
            </a:r>
            <a:r>
              <a:rPr lang="fr-FR" altLang="fr-FR" sz="1200" i="1" dirty="0" smtClean="0">
                <a:solidFill>
                  <a:srgbClr val="000000"/>
                </a:solidFill>
                <a:latin typeface="Arial"/>
                <a:cs typeface="Arial"/>
              </a:rPr>
              <a:t>Banque mondiale </a:t>
            </a:r>
            <a:r>
              <a:rPr lang="fr-FR" altLang="fr-FR" sz="1200" dirty="0" smtClean="0">
                <a:solidFill>
                  <a:srgbClr val="000000"/>
                </a:solidFill>
                <a:latin typeface="Arial"/>
                <a:cs typeface="Arial"/>
              </a:rPr>
              <a:t>donne plusieurs exemples que tu peux utiliser :</a:t>
            </a:r>
          </a:p>
          <a:p>
            <a:r>
              <a:rPr lang="fr-FR" altLang="fr-FR" sz="1200" dirty="0" smtClean="0">
                <a:solidFill>
                  <a:schemeClr val="tx1"/>
                </a:solidFill>
                <a:latin typeface="Arial"/>
                <a:cs typeface="Arial"/>
                <a:hlinkClick r:id="rId2"/>
              </a:rPr>
              <a:t>http://www.banquemondiale.org/fr/topic/environment/overview#1</a:t>
            </a:r>
            <a:endParaRPr lang="fr-FR" altLang="fr-FR" sz="1200" dirty="0" smtClean="0">
              <a:solidFill>
                <a:schemeClr val="tx1"/>
              </a:solidFill>
              <a:latin typeface="Arial"/>
              <a:cs typeface="Arial"/>
            </a:endParaRPr>
          </a:p>
          <a:p>
            <a:endParaRPr lang="fr-FR" altLang="fr-FR" sz="1200" dirty="0">
              <a:solidFill>
                <a:schemeClr val="tx1"/>
              </a:solidFill>
              <a:latin typeface="Arial"/>
              <a:cs typeface="Arial"/>
            </a:endParaRPr>
          </a:p>
          <a:p>
            <a:r>
              <a:rPr lang="fr-FR" altLang="fr-FR" sz="1200" dirty="0" smtClean="0">
                <a:solidFill>
                  <a:schemeClr val="tx1"/>
                </a:solidFill>
                <a:latin typeface="Arial"/>
                <a:cs typeface="Arial"/>
              </a:rPr>
              <a:t>L’association </a:t>
            </a:r>
            <a:r>
              <a:rPr lang="fr-FR" altLang="fr-FR" sz="1200" i="1" dirty="0" smtClean="0">
                <a:solidFill>
                  <a:schemeClr val="tx1"/>
                </a:solidFill>
                <a:latin typeface="Arial"/>
                <a:cs typeface="Arial"/>
              </a:rPr>
              <a:t>World </a:t>
            </a:r>
            <a:r>
              <a:rPr lang="fr-FR" altLang="fr-FR" sz="1200" i="1" dirty="0" err="1" smtClean="0">
                <a:solidFill>
                  <a:schemeClr val="tx1"/>
                </a:solidFill>
                <a:latin typeface="Arial"/>
                <a:cs typeface="Arial"/>
              </a:rPr>
              <a:t>Wildlife</a:t>
            </a:r>
            <a:r>
              <a:rPr lang="fr-FR" altLang="fr-FR" sz="1200" i="1" dirty="0" smtClean="0">
                <a:solidFill>
                  <a:schemeClr val="tx1"/>
                </a:solidFill>
                <a:latin typeface="Arial"/>
                <a:cs typeface="Arial"/>
              </a:rPr>
              <a:t> </a:t>
            </a:r>
            <a:r>
              <a:rPr lang="fr-FR" altLang="fr-FR" sz="1200" i="1" dirty="0" err="1" smtClean="0">
                <a:solidFill>
                  <a:schemeClr val="tx1"/>
                </a:solidFill>
                <a:latin typeface="Arial"/>
                <a:cs typeface="Arial"/>
              </a:rPr>
              <a:t>Fund</a:t>
            </a:r>
            <a:r>
              <a:rPr lang="fr-FR" altLang="fr-FR" sz="1200" dirty="0" smtClean="0">
                <a:solidFill>
                  <a:schemeClr val="tx1"/>
                </a:solidFill>
                <a:latin typeface="Arial"/>
                <a:cs typeface="Arial"/>
              </a:rPr>
              <a:t> (WWF) indique l’état actuel de la biodiversité sur </a:t>
            </a:r>
            <a:r>
              <a:rPr lang="fr-FR" altLang="fr-FR" sz="1200" dirty="0">
                <a:solidFill>
                  <a:schemeClr val="tx1"/>
                </a:solidFill>
                <a:latin typeface="Arial"/>
                <a:cs typeface="Arial"/>
              </a:rPr>
              <a:t>notre planète </a:t>
            </a:r>
            <a:r>
              <a:rPr lang="fr-FR" altLang="fr-FR" sz="1200" dirty="0" smtClean="0">
                <a:solidFill>
                  <a:schemeClr val="tx1"/>
                </a:solidFill>
                <a:latin typeface="Arial"/>
                <a:cs typeface="Arial"/>
              </a:rPr>
              <a:t>: </a:t>
            </a:r>
            <a:r>
              <a:rPr lang="fr-FR" altLang="fr-FR" sz="1200" dirty="0">
                <a:solidFill>
                  <a:schemeClr val="tx1"/>
                </a:solidFill>
                <a:latin typeface="Arial"/>
                <a:cs typeface="Arial"/>
                <a:hlinkClick r:id="rId3"/>
              </a:rPr>
              <a:t>http://www.wwf.fr/vous_informer/rapports_pdf_a_telecharger/planete_vivante/?3420/rapport-planete-vivante-</a:t>
            </a:r>
            <a:r>
              <a:rPr lang="fr-FR" altLang="fr-FR" sz="1200" dirty="0" smtClean="0">
                <a:solidFill>
                  <a:schemeClr val="tx1"/>
                </a:solidFill>
                <a:latin typeface="Arial"/>
                <a:cs typeface="Arial"/>
                <a:hlinkClick r:id="rId3"/>
              </a:rPr>
              <a:t>2014</a:t>
            </a:r>
            <a:endParaRPr lang="fr-FR" altLang="fr-FR" sz="1200" dirty="0" smtClean="0">
              <a:solidFill>
                <a:schemeClr val="tx1"/>
              </a:solidFill>
              <a:latin typeface="Arial"/>
              <a:cs typeface="Arial"/>
            </a:endParaRPr>
          </a:p>
          <a:p>
            <a:endParaRPr lang="fr-FR" altLang="fr-FR" sz="1200" dirty="0">
              <a:solidFill>
                <a:schemeClr val="tx1"/>
              </a:solidFill>
              <a:latin typeface="Arial"/>
              <a:cs typeface="Arial"/>
            </a:endParaRPr>
          </a:p>
          <a:p>
            <a:r>
              <a:rPr lang="fr-FR" altLang="fr-FR" sz="1200" dirty="0" smtClean="0">
                <a:solidFill>
                  <a:schemeClr val="tx1"/>
                </a:solidFill>
                <a:latin typeface="Arial"/>
                <a:cs typeface="Arial"/>
              </a:rPr>
              <a:t>Le changement </a:t>
            </a:r>
            <a:r>
              <a:rPr lang="fr-FR" altLang="fr-FR" sz="1200" dirty="0">
                <a:solidFill>
                  <a:schemeClr val="tx1"/>
                </a:solidFill>
                <a:latin typeface="Arial"/>
                <a:cs typeface="Arial"/>
              </a:rPr>
              <a:t>climatique expliqué : </a:t>
            </a:r>
            <a:r>
              <a:rPr lang="fr-FR" altLang="fr-FR" sz="1200" dirty="0">
                <a:solidFill>
                  <a:schemeClr val="tx1"/>
                </a:solidFill>
                <a:latin typeface="Arial"/>
                <a:cs typeface="Arial"/>
                <a:hlinkClick r:id="rId4"/>
              </a:rPr>
              <a:t>http://leclimatchange.fr</a:t>
            </a:r>
            <a:r>
              <a:rPr lang="fr-FR" altLang="fr-FR" sz="1200" dirty="0" smtClean="0">
                <a:solidFill>
                  <a:schemeClr val="tx1"/>
                </a:solidFill>
                <a:latin typeface="Arial"/>
                <a:cs typeface="Arial"/>
                <a:hlinkClick r:id="rId4"/>
              </a:rPr>
              <a:t>/</a:t>
            </a:r>
            <a:endParaRPr lang="fr-FR" altLang="fr-FR" sz="1200" dirty="0" smtClean="0">
              <a:solidFill>
                <a:schemeClr val="tx1"/>
              </a:solidFill>
              <a:latin typeface="Arial"/>
              <a:cs typeface="Arial"/>
            </a:endParaRPr>
          </a:p>
          <a:p>
            <a:endParaRPr lang="fr-FR" altLang="fr-FR" sz="1200" dirty="0">
              <a:solidFill>
                <a:schemeClr val="tx1"/>
              </a:solidFill>
              <a:latin typeface="Arial"/>
              <a:cs typeface="Arial"/>
            </a:endParaRPr>
          </a:p>
          <a:p>
            <a:r>
              <a:rPr lang="fr-FR" altLang="fr-FR" sz="1200" dirty="0" smtClean="0">
                <a:solidFill>
                  <a:schemeClr val="tx1"/>
                </a:solidFill>
                <a:latin typeface="Arial"/>
                <a:cs typeface="Arial"/>
              </a:rPr>
              <a:t>Le site de la COP21 est une vraie mine d’informations sur l’état de </a:t>
            </a:r>
            <a:r>
              <a:rPr lang="fr-FR" altLang="fr-FR" sz="1200" dirty="0">
                <a:solidFill>
                  <a:schemeClr val="tx1"/>
                </a:solidFill>
                <a:latin typeface="Arial"/>
                <a:cs typeface="Arial"/>
              </a:rPr>
              <a:t>notre planète </a:t>
            </a:r>
            <a:r>
              <a:rPr lang="fr-FR" altLang="fr-FR" sz="1200" dirty="0" smtClean="0">
                <a:solidFill>
                  <a:schemeClr val="tx1"/>
                </a:solidFill>
                <a:latin typeface="Arial"/>
                <a:cs typeface="Arial"/>
              </a:rPr>
              <a:t>: </a:t>
            </a:r>
            <a:r>
              <a:rPr lang="fr-FR" altLang="fr-FR" sz="1200" dirty="0" smtClean="0">
                <a:solidFill>
                  <a:schemeClr val="tx1"/>
                </a:solidFill>
                <a:latin typeface="Arial"/>
                <a:cs typeface="Arial"/>
                <a:hlinkClick r:id="rId5"/>
              </a:rPr>
              <a:t>www.cop21</a:t>
            </a:r>
            <a:r>
              <a:rPr lang="fr-FR" altLang="fr-FR" sz="1200" dirty="0">
                <a:solidFill>
                  <a:schemeClr val="tx1"/>
                </a:solidFill>
                <a:latin typeface="Arial"/>
                <a:cs typeface="Arial"/>
                <a:hlinkClick r:id="rId5"/>
              </a:rPr>
              <a:t>.gouv.fr/comprendre/</a:t>
            </a:r>
            <a:r>
              <a:rPr lang="fr-FR" altLang="fr-FR" sz="1200" dirty="0" smtClean="0">
                <a:solidFill>
                  <a:schemeClr val="tx1"/>
                </a:solidFill>
                <a:latin typeface="Arial"/>
                <a:cs typeface="Arial"/>
                <a:hlinkClick r:id="rId5"/>
              </a:rPr>
              <a:t>	</a:t>
            </a:r>
            <a:endParaRPr lang="fr-FR" altLang="fr-FR" sz="1200" dirty="0">
              <a:solidFill>
                <a:schemeClr val="tx1"/>
              </a:solidFill>
              <a:latin typeface="Arial"/>
              <a:cs typeface="Arial"/>
            </a:endParaRPr>
          </a:p>
        </p:txBody>
      </p:sp>
      <p:sp>
        <p:nvSpPr>
          <p:cNvPr id="17" name="Espace réservé du numéro de diapositive 5"/>
          <p:cNvSpPr txBox="1">
            <a:spLocks/>
          </p:cNvSpPr>
          <p:nvPr/>
        </p:nvSpPr>
        <p:spPr>
          <a:xfrm>
            <a:off x="0" y="6556506"/>
            <a:ext cx="457200" cy="301494"/>
          </a:xfrm>
          <a:prstGeom prst="rect">
            <a:avLst/>
          </a:prstGeom>
        </p:spPr>
        <p:txBody>
          <a:bodyPr vert="horz" lIns="91440" tIns="45720" rIns="91440" bIns="45720" rtlCol="0" anchor="ctr"/>
          <a:lstStyle>
            <a:defPPr>
              <a:defRPr lang="fr-FR"/>
            </a:defPPr>
            <a:lvl1pPr marL="0" algn="ctr" defTabSz="457200" rtl="0" eaLnBrk="1" latinLnBrk="0" hangingPunct="1">
              <a:defRPr sz="1200" kern="1200">
                <a:solidFill>
                  <a:srgbClr val="E95E27"/>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384559-06EA-684C-829B-A96D13D5876D}" type="slidenum">
              <a:rPr lang="fr-FR" smtClean="0"/>
              <a:pPr/>
              <a:t>3</a:t>
            </a:fld>
            <a:endParaRPr lang="fr-FR" dirty="0"/>
          </a:p>
        </p:txBody>
      </p:sp>
    </p:spTree>
    <p:extLst>
      <p:ext uri="{BB962C8B-B14F-4D97-AF65-F5344CB8AC3E}">
        <p14:creationId xmlns:p14="http://schemas.microsoft.com/office/powerpoint/2010/main" val="530398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200" y="515264"/>
            <a:ext cx="8724900" cy="865875"/>
          </a:xfrm>
        </p:spPr>
        <p:txBody>
          <a:bodyPr>
            <a:normAutofit fontScale="90000"/>
          </a:bodyPr>
          <a:lstStyle/>
          <a:p>
            <a:r>
              <a:rPr lang="fr-FR" dirty="0" smtClean="0"/>
              <a:t>Guérir notre planète </a:t>
            </a:r>
            <a:r>
              <a:rPr lang="fr-FR" dirty="0" smtClean="0">
                <a:sym typeface="Wingdings"/>
              </a:rPr>
              <a:t>= </a:t>
            </a:r>
            <a:r>
              <a:rPr lang="fr-FR" dirty="0" smtClean="0"/>
              <a:t>le développement durable</a:t>
            </a:r>
            <a:endParaRPr lang="fr-FR" dirty="0"/>
          </a:p>
        </p:txBody>
      </p:sp>
      <p:sp>
        <p:nvSpPr>
          <p:cNvPr id="3" name="Espace réservé du contenu 2"/>
          <p:cNvSpPr>
            <a:spLocks noGrp="1"/>
          </p:cNvSpPr>
          <p:nvPr>
            <p:ph sz="quarter" idx="17"/>
          </p:nvPr>
        </p:nvSpPr>
        <p:spPr/>
        <p:txBody>
          <a:bodyPr>
            <a:normAutofit fontScale="92500"/>
          </a:bodyPr>
          <a:lstStyle/>
          <a:p>
            <a:r>
              <a:rPr lang="fr-FR" dirty="0"/>
              <a:t>LES INDUSTRIES TECHNOLOGIQUES AU SERVICE DE NOTRE ENVIRONNEMENT</a:t>
            </a:r>
          </a:p>
        </p:txBody>
      </p:sp>
      <p:sp>
        <p:nvSpPr>
          <p:cNvPr id="5" name="Espace réservé du texte 4"/>
          <p:cNvSpPr>
            <a:spLocks noGrp="1"/>
          </p:cNvSpPr>
          <p:nvPr>
            <p:ph type="body" sz="quarter" idx="31"/>
          </p:nvPr>
        </p:nvSpPr>
        <p:spPr>
          <a:xfrm>
            <a:off x="457200" y="1712285"/>
            <a:ext cx="8229600" cy="1178849"/>
          </a:xfrm>
          <a:ln>
            <a:noFill/>
          </a:ln>
        </p:spPr>
        <p:txBody>
          <a:bodyPr>
            <a:normAutofit/>
          </a:bodyPr>
          <a:lstStyle/>
          <a:p>
            <a:r>
              <a:rPr lang="fr-FR" sz="1400" dirty="0" smtClean="0"/>
              <a:t>Le </a:t>
            </a:r>
            <a:r>
              <a:rPr lang="fr-FR" sz="1400" b="1" dirty="0" smtClean="0"/>
              <a:t>développement durable</a:t>
            </a:r>
            <a:r>
              <a:rPr lang="fr-FR" sz="1400" dirty="0" smtClean="0"/>
              <a:t>, </a:t>
            </a:r>
            <a:r>
              <a:rPr lang="fr-FR" sz="1400" dirty="0"/>
              <a:t>c’est </a:t>
            </a:r>
            <a:r>
              <a:rPr lang="fr-FR" sz="1400" dirty="0" smtClean="0"/>
              <a:t>« un </a:t>
            </a:r>
            <a:r>
              <a:rPr lang="fr-FR" sz="1400" dirty="0"/>
              <a:t>développement qui répond aux besoins du présent sans compromettre la capacité des générations futures de répondre aux </a:t>
            </a:r>
            <a:r>
              <a:rPr lang="fr-FR" sz="1400" dirty="0" smtClean="0"/>
              <a:t>leurs » d’après le rapport </a:t>
            </a:r>
            <a:r>
              <a:rPr lang="fr-FR" sz="1400" dirty="0" err="1" smtClean="0"/>
              <a:t>Bruntland</a:t>
            </a:r>
            <a:r>
              <a:rPr lang="fr-FR" sz="1400" dirty="0" smtClean="0"/>
              <a:t>.</a:t>
            </a:r>
            <a:endParaRPr lang="fr-FR" sz="1400" dirty="0"/>
          </a:p>
        </p:txBody>
      </p:sp>
      <p:sp>
        <p:nvSpPr>
          <p:cNvPr id="9" name="Rectangle à coins arrondis 8"/>
          <p:cNvSpPr/>
          <p:nvPr/>
        </p:nvSpPr>
        <p:spPr>
          <a:xfrm>
            <a:off x="387940" y="1566383"/>
            <a:ext cx="8298860" cy="1523950"/>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ogner un rectangle à un seul coin 7"/>
          <p:cNvSpPr/>
          <p:nvPr/>
        </p:nvSpPr>
        <p:spPr>
          <a:xfrm>
            <a:off x="9093200" y="2628900"/>
            <a:ext cx="3154952" cy="4229100"/>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fr-FR" sz="1200" b="1" dirty="0" smtClean="0">
                <a:solidFill>
                  <a:schemeClr val="tx1"/>
                </a:solidFill>
                <a:latin typeface="Arial"/>
                <a:cs typeface="Arial"/>
              </a:rPr>
              <a:t>Explique ce qu’est le développement durable. Qu’est-ce que le rapport Brundtland  ? </a:t>
            </a:r>
            <a:endParaRPr lang="fr-FR" sz="1200" b="1" dirty="0">
              <a:solidFill>
                <a:schemeClr val="tx1"/>
              </a:solidFill>
              <a:latin typeface="Arial"/>
              <a:cs typeface="Arial"/>
            </a:endParaRPr>
          </a:p>
          <a:p>
            <a:endParaRPr lang="fr-FR" sz="1200" dirty="0">
              <a:solidFill>
                <a:schemeClr val="tx1"/>
              </a:solidFill>
              <a:latin typeface="Arial"/>
              <a:cs typeface="Arial"/>
            </a:endParaRPr>
          </a:p>
          <a:p>
            <a:r>
              <a:rPr lang="fr-FR" sz="1200" dirty="0" smtClean="0">
                <a:solidFill>
                  <a:srgbClr val="585858"/>
                </a:solidFill>
                <a:latin typeface="Arial"/>
                <a:cs typeface="Arial"/>
              </a:rPr>
              <a:t>Tu trouveras ici la définition du développement durable selon le rapport </a:t>
            </a:r>
            <a:r>
              <a:rPr lang="fr-FR" sz="1200" dirty="0" err="1" smtClean="0">
                <a:solidFill>
                  <a:srgbClr val="585858"/>
                </a:solidFill>
                <a:latin typeface="Arial"/>
                <a:cs typeface="Arial"/>
              </a:rPr>
              <a:t>Bruntdland</a:t>
            </a:r>
            <a:r>
              <a:rPr lang="fr-FR" sz="1200" dirty="0" smtClean="0">
                <a:solidFill>
                  <a:srgbClr val="585858"/>
                </a:solidFill>
                <a:latin typeface="Arial"/>
                <a:cs typeface="Arial"/>
              </a:rPr>
              <a:t> : </a:t>
            </a:r>
            <a:br>
              <a:rPr lang="fr-FR" sz="1200" dirty="0" smtClean="0">
                <a:solidFill>
                  <a:srgbClr val="585858"/>
                </a:solidFill>
                <a:latin typeface="Arial"/>
                <a:cs typeface="Arial"/>
              </a:rPr>
            </a:br>
            <a:r>
              <a:rPr lang="fr-FR" sz="1200" dirty="0" smtClean="0">
                <a:solidFill>
                  <a:srgbClr val="585858"/>
                </a:solidFill>
                <a:latin typeface="Arial"/>
                <a:cs typeface="Arial"/>
                <a:hlinkClick r:id="rId3"/>
              </a:rPr>
              <a:t>http://www.polymtl.ca/durable/doc/capsule2.pdf</a:t>
            </a:r>
            <a:endParaRPr lang="fr-FR" sz="1200" dirty="0" smtClean="0">
              <a:solidFill>
                <a:srgbClr val="585858"/>
              </a:solidFill>
              <a:latin typeface="Arial"/>
              <a:cs typeface="Arial"/>
            </a:endParaRPr>
          </a:p>
          <a:p>
            <a:endParaRPr lang="fr-FR" sz="1200" b="1" dirty="0" smtClean="0">
              <a:solidFill>
                <a:schemeClr val="tx1"/>
              </a:solidFill>
              <a:latin typeface="Arial"/>
              <a:cs typeface="Arial"/>
            </a:endParaRPr>
          </a:p>
          <a:p>
            <a:r>
              <a:rPr lang="fr-FR" sz="1200" b="1" dirty="0" smtClean="0">
                <a:solidFill>
                  <a:schemeClr val="tx1"/>
                </a:solidFill>
                <a:latin typeface="Arial"/>
                <a:cs typeface="Arial"/>
              </a:rPr>
              <a:t>Le développement durable englobe plusieurs domaines de l’environnement. </a:t>
            </a:r>
            <a:br>
              <a:rPr lang="fr-FR" sz="1200" b="1" dirty="0" smtClean="0">
                <a:solidFill>
                  <a:schemeClr val="tx1"/>
                </a:solidFill>
                <a:latin typeface="Arial"/>
                <a:cs typeface="Arial"/>
              </a:rPr>
            </a:br>
            <a:r>
              <a:rPr lang="fr-FR" sz="1200" b="1" dirty="0" smtClean="0">
                <a:solidFill>
                  <a:schemeClr val="tx1"/>
                </a:solidFill>
                <a:latin typeface="Arial"/>
                <a:cs typeface="Arial"/>
              </a:rPr>
              <a:t>Donnes-en 5 en les expliquant et en donnant un exemple</a:t>
            </a:r>
          </a:p>
          <a:p>
            <a:endParaRPr lang="fr-FR" sz="1200" b="1" dirty="0">
              <a:solidFill>
                <a:schemeClr val="tx1"/>
              </a:solidFill>
              <a:latin typeface="Arial"/>
              <a:cs typeface="Arial"/>
            </a:endParaRPr>
          </a:p>
          <a:p>
            <a:r>
              <a:rPr lang="fr-FR" sz="1200" dirty="0" smtClean="0">
                <a:solidFill>
                  <a:srgbClr val="585858"/>
                </a:solidFill>
                <a:latin typeface="Arial"/>
                <a:cs typeface="Arial"/>
              </a:rPr>
              <a:t>Ici, tu trouveras 5 domaines environnementaux que tu peux expliquer : </a:t>
            </a:r>
            <a:r>
              <a:rPr lang="fr-FR" sz="1200" dirty="0">
                <a:solidFill>
                  <a:srgbClr val="585858"/>
                </a:solidFill>
                <a:latin typeface="Arial"/>
                <a:cs typeface="Arial"/>
              </a:rPr>
              <a:t/>
            </a:r>
            <a:br>
              <a:rPr lang="fr-FR" sz="1200" dirty="0">
                <a:solidFill>
                  <a:srgbClr val="585858"/>
                </a:solidFill>
                <a:latin typeface="Arial"/>
                <a:cs typeface="Arial"/>
              </a:rPr>
            </a:br>
            <a:r>
              <a:rPr lang="fr-FR" sz="1200" dirty="0">
                <a:solidFill>
                  <a:srgbClr val="585858"/>
                </a:solidFill>
                <a:latin typeface="Arial"/>
                <a:cs typeface="Arial"/>
                <a:hlinkClick r:id="rId4"/>
              </a:rPr>
              <a:t>http://www.eea.europa.eu/fr/themes</a:t>
            </a:r>
            <a:endParaRPr lang="fr-FR" sz="1200" b="1" dirty="0" smtClean="0">
              <a:solidFill>
                <a:schemeClr val="tx1"/>
              </a:solidFill>
              <a:latin typeface="Arial"/>
              <a:cs typeface="Arial"/>
            </a:endParaRPr>
          </a:p>
        </p:txBody>
      </p:sp>
      <p:sp>
        <p:nvSpPr>
          <p:cNvPr id="11" name="Rectangle à coins arrondis 10"/>
          <p:cNvSpPr/>
          <p:nvPr/>
        </p:nvSpPr>
        <p:spPr>
          <a:xfrm>
            <a:off x="426426" y="3381720"/>
            <a:ext cx="8260374" cy="278839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graphicFrame>
        <p:nvGraphicFramePr>
          <p:cNvPr id="13" name="Tableau 12"/>
          <p:cNvGraphicFramePr>
            <a:graphicFrameLocks noGrp="1"/>
          </p:cNvGraphicFramePr>
          <p:nvPr>
            <p:extLst>
              <p:ext uri="{D42A27DB-BD31-4B8C-83A1-F6EECF244321}">
                <p14:modId xmlns:p14="http://schemas.microsoft.com/office/powerpoint/2010/main" val="2630586136"/>
              </p:ext>
            </p:extLst>
          </p:nvPr>
        </p:nvGraphicFramePr>
        <p:xfrm>
          <a:off x="863599" y="3670299"/>
          <a:ext cx="7558951" cy="2339558"/>
        </p:xfrm>
        <a:graphic>
          <a:graphicData uri="http://schemas.openxmlformats.org/drawingml/2006/table">
            <a:tbl>
              <a:tblPr firstRow="1" bandRow="1">
                <a:tableStyleId>{5C22544A-7EE6-4342-B048-85BDC9FD1C3A}</a:tableStyleId>
              </a:tblPr>
              <a:tblGrid>
                <a:gridCol w="2641601"/>
                <a:gridCol w="4917350"/>
              </a:tblGrid>
              <a:tr h="463821">
                <a:tc>
                  <a:txBody>
                    <a:bodyPr/>
                    <a:lstStyle/>
                    <a:p>
                      <a:pPr algn="ctr"/>
                      <a:r>
                        <a:rPr lang="fr-FR" sz="1400" dirty="0" smtClean="0">
                          <a:latin typeface="Arial"/>
                          <a:cs typeface="Arial"/>
                        </a:rPr>
                        <a:t>Domaines</a:t>
                      </a:r>
                      <a:r>
                        <a:rPr lang="fr-FR" sz="1400" baseline="0" dirty="0" smtClean="0">
                          <a:latin typeface="Arial"/>
                          <a:cs typeface="Arial"/>
                        </a:rPr>
                        <a:t> du développement durable</a:t>
                      </a:r>
                      <a:endParaRPr lang="fr-FR" sz="1400" dirty="0">
                        <a:latin typeface="Arial"/>
                        <a:cs typeface="Arial"/>
                      </a:endParaRPr>
                    </a:p>
                  </a:txBody>
                  <a:tcPr>
                    <a:solidFill>
                      <a:srgbClr val="D33D20"/>
                    </a:solidFill>
                  </a:tcPr>
                </a:tc>
                <a:tc>
                  <a:txBody>
                    <a:bodyPr/>
                    <a:lstStyle/>
                    <a:p>
                      <a:pPr algn="ctr"/>
                      <a:r>
                        <a:rPr lang="fr-FR" sz="1400" dirty="0" smtClean="0">
                          <a:latin typeface="Arial"/>
                          <a:cs typeface="Arial"/>
                        </a:rPr>
                        <a:t>Explications</a:t>
                      </a:r>
                      <a:endParaRPr lang="fr-FR" sz="1400" dirty="0">
                        <a:latin typeface="Arial"/>
                        <a:cs typeface="Arial"/>
                      </a:endParaRPr>
                    </a:p>
                  </a:txBody>
                  <a:tcPr>
                    <a:solidFill>
                      <a:srgbClr val="D33D20"/>
                    </a:solidFill>
                  </a:tcPr>
                </a:tc>
              </a:tr>
              <a:tr h="442742">
                <a:tc>
                  <a:txBody>
                    <a:bodyPr/>
                    <a:lstStyle/>
                    <a:p>
                      <a:r>
                        <a:rPr lang="fr-FR" sz="1400" dirty="0" smtClean="0">
                          <a:latin typeface="Arial"/>
                          <a:cs typeface="Arial"/>
                        </a:rPr>
                        <a:t>1.</a:t>
                      </a:r>
                      <a:r>
                        <a:rPr lang="fr-FR" sz="1400" baseline="0" dirty="0" smtClean="0">
                          <a:latin typeface="Arial"/>
                          <a:cs typeface="Arial"/>
                        </a:rPr>
                        <a:t> Pollution de l’air (atmosphérique)</a:t>
                      </a:r>
                      <a:endParaRPr lang="fr-FR" sz="1400" dirty="0">
                        <a:latin typeface="Arial"/>
                        <a:cs typeface="Arial"/>
                      </a:endParaRPr>
                    </a:p>
                  </a:txBody>
                  <a:tcPr>
                    <a:solidFill>
                      <a:schemeClr val="bg1"/>
                    </a:solidFill>
                  </a:tcPr>
                </a:tc>
                <a:tc>
                  <a:txBody>
                    <a:bodyPr/>
                    <a:lstStyle/>
                    <a:p>
                      <a:pPr marL="285750" indent="-285750">
                        <a:lnSpc>
                          <a:spcPct val="100000"/>
                        </a:lnSpc>
                        <a:buFont typeface="Arial"/>
                        <a:buChar char="•"/>
                      </a:pPr>
                      <a:endParaRPr lang="fr-FR" sz="1400" dirty="0" smtClean="0">
                        <a:latin typeface="Arial"/>
                        <a:cs typeface="Arial"/>
                      </a:endParaRPr>
                    </a:p>
                  </a:txBody>
                  <a:tcPr>
                    <a:solidFill>
                      <a:srgbClr val="FFFFFF"/>
                    </a:solidFill>
                  </a:tcPr>
                </a:tc>
              </a:tr>
              <a:tr h="307506">
                <a:tc>
                  <a:txBody>
                    <a:bodyPr/>
                    <a:lstStyle/>
                    <a:p>
                      <a:pPr marL="0" indent="0">
                        <a:buNone/>
                      </a:pPr>
                      <a:r>
                        <a:rPr lang="fr-FR" sz="1400" baseline="0" dirty="0" smtClean="0">
                          <a:latin typeface="Arial"/>
                          <a:cs typeface="Arial"/>
                        </a:rPr>
                        <a:t>2. </a:t>
                      </a:r>
                      <a:endParaRPr lang="fr-FR" sz="1400" dirty="0">
                        <a:latin typeface="Arial"/>
                        <a:cs typeface="Arial"/>
                      </a:endParaRPr>
                    </a:p>
                  </a:txBody>
                  <a:tcPr/>
                </a:tc>
                <a:tc>
                  <a:txBody>
                    <a:bodyPr/>
                    <a:lstStyle/>
                    <a:p>
                      <a:endParaRPr lang="fr-FR" sz="1400" dirty="0">
                        <a:latin typeface="Arial"/>
                        <a:cs typeface="Arial"/>
                      </a:endParaRPr>
                    </a:p>
                  </a:txBody>
                  <a:tcPr/>
                </a:tc>
              </a:tr>
              <a:tr h="344113">
                <a:tc>
                  <a:txBody>
                    <a:bodyPr/>
                    <a:lstStyle/>
                    <a:p>
                      <a:r>
                        <a:rPr lang="fr-FR" sz="1400" dirty="0" smtClean="0">
                          <a:latin typeface="Arial"/>
                          <a:cs typeface="Arial"/>
                        </a:rPr>
                        <a:t>3.   </a:t>
                      </a:r>
                      <a:endParaRPr lang="fr-FR" sz="1400" dirty="0">
                        <a:latin typeface="Arial"/>
                        <a:cs typeface="Arial"/>
                      </a:endParaRPr>
                    </a:p>
                  </a:txBody>
                  <a:tcPr>
                    <a:solidFill>
                      <a:srgbClr val="FFFFFF"/>
                    </a:solidFill>
                  </a:tcPr>
                </a:tc>
                <a:tc>
                  <a:txBody>
                    <a:bodyPr/>
                    <a:lstStyle/>
                    <a:p>
                      <a:endParaRPr lang="fr-FR" sz="1400" dirty="0">
                        <a:latin typeface="Arial"/>
                        <a:cs typeface="Arial"/>
                      </a:endParaRPr>
                    </a:p>
                  </a:txBody>
                  <a:tcPr>
                    <a:solidFill>
                      <a:srgbClr val="FFFFFF"/>
                    </a:solidFill>
                  </a:tcPr>
                </a:tc>
              </a:tr>
              <a:tr h="307506">
                <a:tc>
                  <a:txBody>
                    <a:bodyPr/>
                    <a:lstStyle/>
                    <a:p>
                      <a:r>
                        <a:rPr lang="fr-FR" sz="1400" dirty="0" smtClean="0">
                          <a:latin typeface="Arial"/>
                          <a:cs typeface="Arial"/>
                        </a:rPr>
                        <a:t>4.</a:t>
                      </a:r>
                      <a:endParaRPr lang="fr-FR" sz="1400" dirty="0">
                        <a:latin typeface="Arial"/>
                        <a:cs typeface="Arial"/>
                      </a:endParaRPr>
                    </a:p>
                  </a:txBody>
                  <a:tcPr/>
                </a:tc>
                <a:tc>
                  <a:txBody>
                    <a:bodyPr/>
                    <a:lstStyle/>
                    <a:p>
                      <a:endParaRPr lang="fr-FR" sz="1400" dirty="0">
                        <a:latin typeface="Arial"/>
                        <a:cs typeface="Arial"/>
                      </a:endParaRPr>
                    </a:p>
                  </a:txBody>
                  <a:tcPr/>
                </a:tc>
              </a:tr>
              <a:tr h="344114">
                <a:tc>
                  <a:txBody>
                    <a:bodyPr/>
                    <a:lstStyle/>
                    <a:p>
                      <a:r>
                        <a:rPr lang="fr-FR" sz="1400" dirty="0" smtClean="0">
                          <a:latin typeface="Arial"/>
                          <a:cs typeface="Arial"/>
                        </a:rPr>
                        <a:t>5.</a:t>
                      </a:r>
                      <a:endParaRPr lang="fr-FR" sz="1400" dirty="0">
                        <a:latin typeface="Arial"/>
                        <a:cs typeface="Arial"/>
                      </a:endParaRPr>
                    </a:p>
                  </a:txBody>
                  <a:tcPr>
                    <a:solidFill>
                      <a:srgbClr val="FFFFFF"/>
                    </a:solidFill>
                  </a:tcPr>
                </a:tc>
                <a:tc>
                  <a:txBody>
                    <a:bodyPr/>
                    <a:lstStyle/>
                    <a:p>
                      <a:endParaRPr lang="fr-FR" sz="1400" dirty="0">
                        <a:latin typeface="Arial"/>
                        <a:cs typeface="Arial"/>
                      </a:endParaRPr>
                    </a:p>
                  </a:txBody>
                  <a:tcPr>
                    <a:solidFill>
                      <a:srgbClr val="FFFFFF"/>
                    </a:solidFill>
                  </a:tcPr>
                </a:tc>
              </a:tr>
            </a:tbl>
          </a:graphicData>
        </a:graphic>
      </p:graphicFrame>
      <p:sp>
        <p:nvSpPr>
          <p:cNvPr id="12"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4</a:t>
            </a:fld>
            <a:endParaRPr lang="fr-FR" dirty="0"/>
          </a:p>
        </p:txBody>
      </p:sp>
    </p:spTree>
    <p:extLst>
      <p:ext uri="{BB962C8B-B14F-4D97-AF65-F5344CB8AC3E}">
        <p14:creationId xmlns:p14="http://schemas.microsoft.com/office/powerpoint/2010/main" val="98013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industries technologiques et le développement durable</a:t>
            </a:r>
            <a:endParaRPr lang="fr-FR" dirty="0"/>
          </a:p>
        </p:txBody>
      </p:sp>
      <p:sp>
        <p:nvSpPr>
          <p:cNvPr id="3" name="Espace réservé du contenu 2"/>
          <p:cNvSpPr>
            <a:spLocks noGrp="1"/>
          </p:cNvSpPr>
          <p:nvPr>
            <p:ph sz="quarter" idx="17"/>
          </p:nvPr>
        </p:nvSpPr>
        <p:spPr/>
        <p:txBody>
          <a:bodyPr>
            <a:normAutofit fontScale="92500"/>
          </a:bodyPr>
          <a:lstStyle/>
          <a:p>
            <a:r>
              <a:rPr lang="fr-FR" dirty="0" smtClean="0"/>
              <a:t>LES INDUSTRIES TECHNOLOGIQUES AU SERVICE DE NOTRE ENVIRONNEMENT</a:t>
            </a:r>
            <a:endParaRPr lang="fr-FR" dirty="0"/>
          </a:p>
        </p:txBody>
      </p:sp>
      <p:sp>
        <p:nvSpPr>
          <p:cNvPr id="7" name="Espace réservé du texte 4"/>
          <p:cNvSpPr>
            <a:spLocks noGrp="1"/>
          </p:cNvSpPr>
          <p:nvPr>
            <p:ph type="body" sz="quarter" idx="31"/>
          </p:nvPr>
        </p:nvSpPr>
        <p:spPr>
          <a:xfrm>
            <a:off x="457200" y="1693254"/>
            <a:ext cx="8229599" cy="1321251"/>
          </a:xfrm>
          <a:ln>
            <a:noFill/>
          </a:ln>
        </p:spPr>
        <p:txBody>
          <a:bodyPr numCol="1">
            <a:normAutofit/>
          </a:bodyPr>
          <a:lstStyle/>
          <a:p>
            <a:r>
              <a:rPr lang="fr-FR" altLang="fr-FR" sz="1400" dirty="0"/>
              <a:t> Comment réussir le défi immense de faire vivre </a:t>
            </a:r>
            <a:r>
              <a:rPr lang="fr-FR" altLang="fr-FR" sz="1400" dirty="0" smtClean="0"/>
              <a:t>… de </a:t>
            </a:r>
            <a:r>
              <a:rPr lang="fr-FR" altLang="fr-FR" sz="1400" dirty="0"/>
              <a:t>personnes en préservant </a:t>
            </a:r>
            <a:r>
              <a:rPr lang="fr-FR" altLang="fr-FR" sz="1400" dirty="0" smtClean="0"/>
              <a:t>… de </a:t>
            </a:r>
            <a:r>
              <a:rPr lang="fr-FR" altLang="fr-FR" sz="1400" dirty="0"/>
              <a:t>notre planète ? Les </a:t>
            </a:r>
            <a:r>
              <a:rPr lang="fr-FR" altLang="fr-FR" sz="1400" dirty="0" smtClean="0"/>
              <a:t>… peuvent </a:t>
            </a:r>
            <a:r>
              <a:rPr lang="fr-FR" altLang="fr-FR" sz="1400" dirty="0"/>
              <a:t>et doivent préparer le monde de </a:t>
            </a:r>
            <a:r>
              <a:rPr lang="fr-FR" altLang="fr-FR" sz="1400" dirty="0" smtClean="0"/>
              <a:t>…, </a:t>
            </a:r>
            <a:r>
              <a:rPr lang="fr-FR" altLang="fr-FR" sz="1400" dirty="0"/>
              <a:t>les </a:t>
            </a:r>
            <a:r>
              <a:rPr lang="fr-FR" altLang="fr-FR" sz="1400" dirty="0" smtClean="0"/>
              <a:t>… stimulant leur inventivité. </a:t>
            </a:r>
            <a:endParaRPr lang="fr-FR" altLang="fr-FR" sz="1400" dirty="0"/>
          </a:p>
        </p:txBody>
      </p:sp>
      <p:sp>
        <p:nvSpPr>
          <p:cNvPr id="8" name="Rectangle à coins arrondis 7"/>
          <p:cNvSpPr/>
          <p:nvPr/>
        </p:nvSpPr>
        <p:spPr>
          <a:xfrm>
            <a:off x="387940" y="1566383"/>
            <a:ext cx="8521406" cy="1602055"/>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9" name="Rectangle à coins arrondis 8"/>
          <p:cNvSpPr/>
          <p:nvPr/>
        </p:nvSpPr>
        <p:spPr>
          <a:xfrm>
            <a:off x="387940" y="4438855"/>
            <a:ext cx="8521406" cy="1602055"/>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0" name="Titre 1"/>
          <p:cNvSpPr txBox="1">
            <a:spLocks/>
          </p:cNvSpPr>
          <p:nvPr/>
        </p:nvSpPr>
        <p:spPr>
          <a:xfrm>
            <a:off x="-444500" y="3370384"/>
            <a:ext cx="8229600" cy="86587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3100" b="1" i="0" kern="1200">
                <a:solidFill>
                  <a:srgbClr val="E95E27"/>
                </a:solidFill>
                <a:latin typeface="Arial"/>
                <a:ea typeface="+mj-ea"/>
                <a:cs typeface="Arial"/>
              </a:defRPr>
            </a:lvl1pPr>
          </a:lstStyle>
          <a:p>
            <a:r>
              <a:rPr lang="fr-FR" sz="1600" dirty="0" smtClean="0">
                <a:solidFill>
                  <a:schemeClr val="tx1"/>
                </a:solidFill>
              </a:rPr>
              <a:t>Comment relever le défi du développement durable ?</a:t>
            </a:r>
            <a:endParaRPr lang="fr-FR" sz="1600" dirty="0">
              <a:solidFill>
                <a:schemeClr val="tx1"/>
              </a:solidFill>
            </a:endParaRPr>
          </a:p>
        </p:txBody>
      </p:sp>
      <p:sp>
        <p:nvSpPr>
          <p:cNvPr id="11" name="Flèche courbée vers la droite 10"/>
          <p:cNvSpPr/>
          <p:nvPr/>
        </p:nvSpPr>
        <p:spPr>
          <a:xfrm>
            <a:off x="91440" y="3701868"/>
            <a:ext cx="731520" cy="1124132"/>
          </a:xfrm>
          <a:prstGeom prst="curved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3"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5</a:t>
            </a:fld>
            <a:endParaRPr lang="fr-FR" dirty="0"/>
          </a:p>
        </p:txBody>
      </p:sp>
      <p:sp>
        <p:nvSpPr>
          <p:cNvPr id="6" name="Rogner un rectangle à un seul coin 5"/>
          <p:cNvSpPr/>
          <p:nvPr/>
        </p:nvSpPr>
        <p:spPr>
          <a:xfrm>
            <a:off x="8293100" y="2176748"/>
            <a:ext cx="4608999" cy="3063135"/>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chemeClr val="tx1"/>
                </a:solidFill>
                <a:latin typeface="Arial"/>
                <a:cs typeface="Arial"/>
              </a:rPr>
              <a:t>Les industries technologiques se sont largement engagées dans le domaine du développement durable.</a:t>
            </a:r>
            <a:br>
              <a:rPr lang="fr-FR" altLang="fr-FR" sz="1200" b="1" dirty="0" smtClean="0">
                <a:solidFill>
                  <a:schemeClr val="tx1"/>
                </a:solidFill>
                <a:latin typeface="Arial"/>
                <a:cs typeface="Arial"/>
              </a:rPr>
            </a:br>
            <a:r>
              <a:rPr lang="fr-FR" altLang="fr-FR" sz="1200" b="1" dirty="0" smtClean="0">
                <a:solidFill>
                  <a:schemeClr val="tx1"/>
                </a:solidFill>
                <a:latin typeface="Arial"/>
                <a:cs typeface="Arial"/>
              </a:rPr>
              <a:t>Explique ce qu’est le défi du développement durable en complétant la première case orange et donne la méthode suivie par les industries technologiques en remplissant la seconde case.</a:t>
            </a:r>
          </a:p>
          <a:p>
            <a:endParaRPr lang="fr-FR" altLang="fr-FR" sz="1200" dirty="0" smtClean="0">
              <a:solidFill>
                <a:schemeClr val="tx1"/>
              </a:solidFill>
              <a:latin typeface="Arial"/>
              <a:cs typeface="Arial"/>
            </a:endParaRPr>
          </a:p>
          <a:p>
            <a:r>
              <a:rPr lang="fr-FR" altLang="fr-FR" sz="1200" dirty="0" smtClean="0">
                <a:solidFill>
                  <a:srgbClr val="585858"/>
                </a:solidFill>
                <a:latin typeface="Arial"/>
                <a:cs typeface="Arial"/>
              </a:rPr>
              <a:t>Tu pourras remplir le texte à trous en cherchant sur cette page </a:t>
            </a:r>
            <a:r>
              <a:rPr lang="fr-FR" altLang="fr-FR" sz="1200" dirty="0">
                <a:solidFill>
                  <a:srgbClr val="585858"/>
                </a:solidFill>
                <a:latin typeface="Arial"/>
                <a:cs typeface="Arial"/>
              </a:rPr>
              <a:t>: </a:t>
            </a:r>
            <a:r>
              <a:rPr lang="fr-FR" altLang="fr-FR" sz="1200" dirty="0">
                <a:solidFill>
                  <a:srgbClr val="585858"/>
                </a:solidFill>
                <a:latin typeface="Arial"/>
                <a:cs typeface="Arial"/>
                <a:hlinkClick r:id="rId2"/>
              </a:rPr>
              <a:t>http://www.les-industries-technologiques.fr/industrie/innovation-et-developpement-durable/</a:t>
            </a:r>
            <a:r>
              <a:rPr lang="fr-FR" altLang="fr-FR" sz="1200" dirty="0" smtClean="0">
                <a:solidFill>
                  <a:srgbClr val="585858"/>
                </a:solidFill>
                <a:latin typeface="Arial"/>
                <a:cs typeface="Arial"/>
              </a:rPr>
              <a:t/>
            </a:r>
            <a:br>
              <a:rPr lang="fr-FR" altLang="fr-FR" sz="1200" dirty="0" smtClean="0">
                <a:solidFill>
                  <a:srgbClr val="585858"/>
                </a:solidFill>
                <a:latin typeface="Arial"/>
                <a:cs typeface="Arial"/>
              </a:rPr>
            </a:br>
            <a:endParaRPr lang="fr-FR" altLang="fr-FR" sz="1200" dirty="0">
              <a:solidFill>
                <a:srgbClr val="585858"/>
              </a:solidFill>
              <a:latin typeface="Arial"/>
              <a:cs typeface="Arial"/>
            </a:endParaRPr>
          </a:p>
          <a:p>
            <a:r>
              <a:rPr lang="fr-FR" altLang="fr-FR" sz="1200" dirty="0" smtClean="0">
                <a:solidFill>
                  <a:srgbClr val="585858"/>
                </a:solidFill>
                <a:latin typeface="Arial"/>
                <a:cs typeface="Arial"/>
              </a:rPr>
              <a:t>Avec cette page, tu pourras remplir la deuxième case : </a:t>
            </a:r>
          </a:p>
          <a:p>
            <a:r>
              <a:rPr lang="fr-FR" altLang="fr-FR" sz="1200" dirty="0">
                <a:solidFill>
                  <a:schemeClr val="tx1"/>
                </a:solidFill>
                <a:latin typeface="Arial"/>
                <a:cs typeface="Arial"/>
                <a:hlinkClick r:id="rId3"/>
              </a:rPr>
              <a:t>http://</a:t>
            </a:r>
            <a:r>
              <a:rPr lang="fr-FR" altLang="fr-FR" sz="1200" dirty="0" err="1">
                <a:solidFill>
                  <a:schemeClr val="tx1"/>
                </a:solidFill>
                <a:latin typeface="Arial"/>
                <a:cs typeface="Arial"/>
                <a:hlinkClick r:id="rId3"/>
              </a:rPr>
              <a:t>www.observatoire-metallurgie.fr</a:t>
            </a:r>
            <a:r>
              <a:rPr lang="fr-FR" altLang="fr-FR" sz="1200" dirty="0">
                <a:solidFill>
                  <a:schemeClr val="tx1"/>
                </a:solidFill>
                <a:latin typeface="Arial"/>
                <a:cs typeface="Arial"/>
                <a:hlinkClick r:id="rId3"/>
              </a:rPr>
              <a:t>/</a:t>
            </a:r>
            <a:r>
              <a:rPr lang="fr-FR" altLang="fr-FR" sz="1200" dirty="0" err="1">
                <a:solidFill>
                  <a:schemeClr val="tx1"/>
                </a:solidFill>
                <a:latin typeface="Arial"/>
                <a:cs typeface="Arial"/>
                <a:hlinkClick r:id="rId3"/>
              </a:rPr>
              <a:t>l-observatoire</a:t>
            </a:r>
            <a:endParaRPr lang="fr-FR" altLang="fr-FR" sz="1200" dirty="0" smtClean="0">
              <a:solidFill>
                <a:srgbClr val="585858"/>
              </a:solidFill>
              <a:latin typeface="Arial"/>
              <a:cs typeface="Arial"/>
            </a:endParaRPr>
          </a:p>
        </p:txBody>
      </p:sp>
    </p:spTree>
    <p:extLst>
      <p:ext uri="{BB962C8B-B14F-4D97-AF65-F5344CB8AC3E}">
        <p14:creationId xmlns:p14="http://schemas.microsoft.com/office/powerpoint/2010/main" val="377214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58800"/>
            <a:ext cx="8229600" cy="658767"/>
          </a:xfrm>
        </p:spPr>
        <p:txBody>
          <a:bodyPr numCol="1"/>
          <a:lstStyle/>
          <a:p>
            <a:r>
              <a:rPr lang="fr-FR" altLang="fr-FR" dirty="0" smtClean="0"/>
              <a:t>L’industrie, qu’est-ce que c’est ?</a:t>
            </a:r>
            <a:endParaRPr lang="fr-FR" altLang="fr-FR" dirty="0"/>
          </a:p>
        </p:txBody>
      </p:sp>
      <p:sp>
        <p:nvSpPr>
          <p:cNvPr id="3" name="Espace réservé du contenu 2"/>
          <p:cNvSpPr>
            <a:spLocks noGrp="1"/>
          </p:cNvSpPr>
          <p:nvPr>
            <p:ph sz="quarter" idx="17"/>
          </p:nvPr>
        </p:nvSpPr>
        <p:spPr/>
        <p:txBody>
          <a:bodyPr numCol="1">
            <a:normAutofit fontScale="62500" lnSpcReduction="20000"/>
          </a:bodyPr>
          <a:lstStyle/>
          <a:p>
            <a:r>
              <a:rPr lang="fr-FR" sz="2000" dirty="0"/>
              <a:t>LES INDUSTRIES TECHNOLOGIQUES AU SERVICE DE NOTRE ENVIRONNEMENT</a:t>
            </a:r>
          </a:p>
          <a:p>
            <a:endParaRPr lang="fr-FR" altLang="fr-FR" dirty="0"/>
          </a:p>
        </p:txBody>
      </p:sp>
      <p:sp>
        <p:nvSpPr>
          <p:cNvPr id="5" name="Espace réservé du texte 4"/>
          <p:cNvSpPr>
            <a:spLocks noGrp="1"/>
          </p:cNvSpPr>
          <p:nvPr>
            <p:ph type="body" sz="quarter" idx="31"/>
          </p:nvPr>
        </p:nvSpPr>
        <p:spPr>
          <a:xfrm>
            <a:off x="644522" y="1693254"/>
            <a:ext cx="8042277" cy="1321251"/>
          </a:xfrm>
          <a:ln>
            <a:noFill/>
          </a:ln>
        </p:spPr>
        <p:txBody>
          <a:bodyPr numCol="1">
            <a:normAutofit/>
          </a:bodyPr>
          <a:lstStyle/>
          <a:p>
            <a:r>
              <a:rPr lang="fr-FR" altLang="fr-FR" sz="1400" b="1" dirty="0" smtClean="0"/>
              <a:t>L’industrie</a:t>
            </a:r>
            <a:r>
              <a:rPr lang="fr-FR" altLang="fr-FR" sz="1400" dirty="0" smtClean="0"/>
              <a:t>, c’est…</a:t>
            </a:r>
            <a:endParaRPr lang="fr-FR" altLang="fr-FR" sz="1400" dirty="0"/>
          </a:p>
        </p:txBody>
      </p:sp>
      <p:sp>
        <p:nvSpPr>
          <p:cNvPr id="9" name="Rectangle à coins arrondis 8"/>
          <p:cNvSpPr/>
          <p:nvPr/>
        </p:nvSpPr>
        <p:spPr>
          <a:xfrm>
            <a:off x="387940" y="1566383"/>
            <a:ext cx="8521406" cy="1602055"/>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27" name="Espace réservé du texte 5"/>
          <p:cNvSpPr txBox="1">
            <a:spLocks/>
          </p:cNvSpPr>
          <p:nvPr/>
        </p:nvSpPr>
        <p:spPr>
          <a:xfrm>
            <a:off x="644523" y="3732856"/>
            <a:ext cx="2276342" cy="2168780"/>
          </a:xfrm>
          <a:prstGeom prst="rect">
            <a:avLst/>
          </a:prstGeom>
          <a:ln>
            <a:noFill/>
          </a:ln>
        </p:spPr>
        <p:txBody>
          <a:bodyPr vert="horz" lIns="91440" tIns="45720" rIns="91440" bIns="45720" numCol="1" rtlCol="0">
            <a:normAutofit/>
          </a:bodyPr>
          <a:lstStyle>
            <a:lvl1pPr marL="0" indent="0" algn="l" defTabSz="457200" rtl="0" eaLnBrk="1" latinLnBrk="0" hangingPunct="1">
              <a:spcBef>
                <a:spcPct val="20000"/>
              </a:spcBef>
              <a:buFont typeface="Arial"/>
              <a:buNone/>
              <a:defRPr sz="1800" b="0" i="0" kern="1200" baseline="0">
                <a:solidFill>
                  <a:srgbClr val="585858"/>
                </a:solidFill>
                <a:latin typeface="Arial"/>
                <a:ea typeface="+mn-ea"/>
                <a:cs typeface="Arial"/>
              </a:defRPr>
            </a:lvl1pPr>
            <a:lvl2pPr marL="457200" indent="0" algn="l" defTabSz="457200" rtl="0" eaLnBrk="1" latinLnBrk="0" hangingPunct="1">
              <a:spcBef>
                <a:spcPct val="20000"/>
              </a:spcBef>
              <a:buFont typeface="Arial"/>
              <a:buNone/>
              <a:defRPr sz="1800" b="1" i="0" kern="1200">
                <a:solidFill>
                  <a:srgbClr val="585858"/>
                </a:solidFill>
                <a:latin typeface="Arial"/>
                <a:ea typeface="+mn-ea"/>
                <a:cs typeface="Arial"/>
              </a:defRPr>
            </a:lvl2pPr>
            <a:lvl3pPr marL="914400" indent="0" algn="l" defTabSz="457200" rtl="0" eaLnBrk="1" latinLnBrk="0" hangingPunct="1">
              <a:spcBef>
                <a:spcPct val="20000"/>
              </a:spcBef>
              <a:buFont typeface="Arial"/>
              <a:buNone/>
              <a:defRPr sz="1800" kern="1200">
                <a:solidFill>
                  <a:srgbClr val="585858"/>
                </a:solidFill>
                <a:latin typeface="Arial"/>
                <a:ea typeface="+mn-ea"/>
                <a:cs typeface="Arial"/>
              </a:defRPr>
            </a:lvl3pPr>
            <a:lvl4pPr marL="1371600" indent="0" algn="l" defTabSz="457200" rtl="0" eaLnBrk="1" latinLnBrk="0" hangingPunct="1">
              <a:spcBef>
                <a:spcPct val="20000"/>
              </a:spcBef>
              <a:buFont typeface="Arial"/>
              <a:buNone/>
              <a:defRPr lang="fr-FR" altLang="fr-FR" sz="1400" kern="1200" dirty="0" smtClean="0">
                <a:solidFill>
                  <a:srgbClr val="585858"/>
                </a:solidFill>
                <a:latin typeface="Arial"/>
                <a:ea typeface="+mn-ea"/>
                <a:cs typeface="Arial"/>
              </a:defRPr>
            </a:lvl4pPr>
            <a:lvl5pPr marL="1828800" indent="0" algn="l" defTabSz="457200" rtl="0" eaLnBrk="1" latinLnBrk="0" hangingPunct="1">
              <a:spcBef>
                <a:spcPct val="20000"/>
              </a:spcBef>
              <a:buFont typeface="Arial"/>
              <a:buNone/>
              <a:defRPr sz="1200" b="0" i="0" kern="1200">
                <a:solidFill>
                  <a:srgbClr val="585858"/>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altLang="fr-FR" sz="1400" u="sng" dirty="0" smtClean="0"/>
              <a:t>Exemple 1</a:t>
            </a:r>
            <a:r>
              <a:rPr lang="fr-FR" altLang="fr-FR" sz="1400" dirty="0" smtClean="0"/>
              <a:t> </a:t>
            </a:r>
            <a:r>
              <a:rPr lang="fr-FR" altLang="fr-FR" sz="1400" dirty="0"/>
              <a:t>: </a:t>
            </a:r>
            <a:r>
              <a:rPr lang="fr-FR" altLang="fr-FR" sz="1400" dirty="0" smtClean="0"/>
              <a:t>Tous </a:t>
            </a:r>
            <a:r>
              <a:rPr lang="fr-FR" altLang="fr-FR" sz="1400" dirty="0"/>
              <a:t>les jours j’utilise… et c’est un produit de l’industrie.</a:t>
            </a:r>
          </a:p>
          <a:p>
            <a:endParaRPr lang="fr-FR" altLang="fr-FR" sz="1400" dirty="0" smtClean="0"/>
          </a:p>
          <a:p>
            <a:r>
              <a:rPr lang="fr-FR" altLang="fr-FR" sz="1400" i="1" dirty="0" smtClean="0"/>
              <a:t>Glisse ici une photo de ce produit.</a:t>
            </a:r>
            <a:endParaRPr lang="fr-FR" altLang="fr-FR" sz="1400" i="1" dirty="0"/>
          </a:p>
        </p:txBody>
      </p:sp>
      <p:sp>
        <p:nvSpPr>
          <p:cNvPr id="28" name="Rectangle à coins arrondis 27"/>
          <p:cNvSpPr/>
          <p:nvPr/>
        </p:nvSpPr>
        <p:spPr>
          <a:xfrm>
            <a:off x="426426" y="3381720"/>
            <a:ext cx="2742381" cy="278839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23" name="Espace réservé du texte 5"/>
          <p:cNvSpPr txBox="1">
            <a:spLocks/>
          </p:cNvSpPr>
          <p:nvPr/>
        </p:nvSpPr>
        <p:spPr>
          <a:xfrm>
            <a:off x="3500817" y="3766199"/>
            <a:ext cx="2276342" cy="2168780"/>
          </a:xfrm>
          <a:prstGeom prst="rect">
            <a:avLst/>
          </a:prstGeom>
          <a:ln>
            <a:noFill/>
          </a:ln>
        </p:spPr>
        <p:txBody>
          <a:bodyPr vert="horz" lIns="91440" tIns="45720" rIns="91440" bIns="45720" numCol="1" rtlCol="0">
            <a:normAutofit/>
          </a:bodyPr>
          <a:lstStyle>
            <a:lvl1pPr marL="0" indent="0" algn="l" defTabSz="457200" rtl="0" eaLnBrk="1" latinLnBrk="0" hangingPunct="1">
              <a:spcBef>
                <a:spcPct val="20000"/>
              </a:spcBef>
              <a:buFont typeface="Arial"/>
              <a:buNone/>
              <a:defRPr sz="1800" b="0" i="0" kern="1200" baseline="0">
                <a:solidFill>
                  <a:srgbClr val="585858"/>
                </a:solidFill>
                <a:latin typeface="Arial"/>
                <a:ea typeface="+mn-ea"/>
                <a:cs typeface="Arial"/>
              </a:defRPr>
            </a:lvl1pPr>
            <a:lvl2pPr marL="457200" indent="0" algn="l" defTabSz="457200" rtl="0" eaLnBrk="1" latinLnBrk="0" hangingPunct="1">
              <a:spcBef>
                <a:spcPct val="20000"/>
              </a:spcBef>
              <a:buFont typeface="Arial"/>
              <a:buNone/>
              <a:defRPr sz="1800" b="1" i="0" kern="1200">
                <a:solidFill>
                  <a:srgbClr val="585858"/>
                </a:solidFill>
                <a:latin typeface="Arial"/>
                <a:ea typeface="+mn-ea"/>
                <a:cs typeface="Arial"/>
              </a:defRPr>
            </a:lvl2pPr>
            <a:lvl3pPr marL="914400" indent="0" algn="l" defTabSz="457200" rtl="0" eaLnBrk="1" latinLnBrk="0" hangingPunct="1">
              <a:spcBef>
                <a:spcPct val="20000"/>
              </a:spcBef>
              <a:buFont typeface="Arial"/>
              <a:buNone/>
              <a:defRPr sz="1800" kern="1200">
                <a:solidFill>
                  <a:srgbClr val="585858"/>
                </a:solidFill>
                <a:latin typeface="Arial"/>
                <a:ea typeface="+mn-ea"/>
                <a:cs typeface="Arial"/>
              </a:defRPr>
            </a:lvl3pPr>
            <a:lvl4pPr marL="1371600" indent="0" algn="l" defTabSz="457200" rtl="0" eaLnBrk="1" latinLnBrk="0" hangingPunct="1">
              <a:spcBef>
                <a:spcPct val="20000"/>
              </a:spcBef>
              <a:buFont typeface="Arial"/>
              <a:buNone/>
              <a:defRPr lang="fr-FR" altLang="fr-FR" sz="1400" kern="1200" dirty="0" smtClean="0">
                <a:solidFill>
                  <a:srgbClr val="585858"/>
                </a:solidFill>
                <a:latin typeface="Arial"/>
                <a:ea typeface="+mn-ea"/>
                <a:cs typeface="Arial"/>
              </a:defRPr>
            </a:lvl4pPr>
            <a:lvl5pPr marL="1828800" indent="0" algn="l" defTabSz="457200" rtl="0" eaLnBrk="1" latinLnBrk="0" hangingPunct="1">
              <a:spcBef>
                <a:spcPct val="20000"/>
              </a:spcBef>
              <a:buFont typeface="Arial"/>
              <a:buNone/>
              <a:defRPr sz="1200" b="0" i="0" kern="1200">
                <a:solidFill>
                  <a:srgbClr val="585858"/>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altLang="fr-FR" sz="1400" u="sng" dirty="0" smtClean="0"/>
              <a:t>Exemple 2</a:t>
            </a:r>
            <a:r>
              <a:rPr lang="fr-FR" altLang="fr-FR" sz="1400" dirty="0" smtClean="0"/>
              <a:t> </a:t>
            </a:r>
            <a:r>
              <a:rPr lang="fr-FR" altLang="fr-FR" sz="1400" dirty="0"/>
              <a:t>: T</a:t>
            </a:r>
            <a:r>
              <a:rPr lang="fr-FR" altLang="fr-FR" sz="1400" dirty="0" smtClean="0"/>
              <a:t>ous </a:t>
            </a:r>
            <a:r>
              <a:rPr lang="fr-FR" altLang="fr-FR" sz="1400" dirty="0"/>
              <a:t>les jours j’utilise… et c’est un produit de l’industrie.</a:t>
            </a:r>
          </a:p>
          <a:p>
            <a:endParaRPr lang="fr-FR" altLang="fr-FR" sz="1400" dirty="0" smtClean="0"/>
          </a:p>
          <a:p>
            <a:r>
              <a:rPr lang="fr-FR" altLang="fr-FR" sz="1400" i="1" dirty="0" smtClean="0"/>
              <a:t>Glisse ici une photo de ce produit.</a:t>
            </a:r>
            <a:endParaRPr lang="fr-FR" altLang="fr-FR" sz="1400" i="1" dirty="0"/>
          </a:p>
        </p:txBody>
      </p:sp>
      <p:sp>
        <p:nvSpPr>
          <p:cNvPr id="24" name="Rectangle à coins arrondis 23"/>
          <p:cNvSpPr/>
          <p:nvPr/>
        </p:nvSpPr>
        <p:spPr>
          <a:xfrm>
            <a:off x="3282720" y="3415063"/>
            <a:ext cx="2742381" cy="278839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29" name="Espace réservé du texte 5"/>
          <p:cNvSpPr txBox="1">
            <a:spLocks/>
          </p:cNvSpPr>
          <p:nvPr/>
        </p:nvSpPr>
        <p:spPr>
          <a:xfrm>
            <a:off x="6385062" y="3721395"/>
            <a:ext cx="2276342" cy="2168780"/>
          </a:xfrm>
          <a:prstGeom prst="rect">
            <a:avLst/>
          </a:prstGeom>
          <a:ln>
            <a:noFill/>
          </a:ln>
        </p:spPr>
        <p:txBody>
          <a:bodyPr vert="horz" lIns="91440" tIns="45720" rIns="91440" bIns="45720" numCol="1" rtlCol="0">
            <a:normAutofit/>
          </a:bodyPr>
          <a:lstStyle>
            <a:lvl1pPr marL="0" indent="0" algn="l" defTabSz="457200" rtl="0" eaLnBrk="1" latinLnBrk="0" hangingPunct="1">
              <a:spcBef>
                <a:spcPct val="20000"/>
              </a:spcBef>
              <a:buFont typeface="Arial"/>
              <a:buNone/>
              <a:defRPr sz="1800" b="0" i="0" kern="1200" baseline="0">
                <a:solidFill>
                  <a:srgbClr val="585858"/>
                </a:solidFill>
                <a:latin typeface="Arial"/>
                <a:ea typeface="+mn-ea"/>
                <a:cs typeface="Arial"/>
              </a:defRPr>
            </a:lvl1pPr>
            <a:lvl2pPr marL="457200" indent="0" algn="l" defTabSz="457200" rtl="0" eaLnBrk="1" latinLnBrk="0" hangingPunct="1">
              <a:spcBef>
                <a:spcPct val="20000"/>
              </a:spcBef>
              <a:buFont typeface="Arial"/>
              <a:buNone/>
              <a:defRPr sz="1800" b="1" i="0" kern="1200">
                <a:solidFill>
                  <a:srgbClr val="585858"/>
                </a:solidFill>
                <a:latin typeface="Arial"/>
                <a:ea typeface="+mn-ea"/>
                <a:cs typeface="Arial"/>
              </a:defRPr>
            </a:lvl2pPr>
            <a:lvl3pPr marL="914400" indent="0" algn="l" defTabSz="457200" rtl="0" eaLnBrk="1" latinLnBrk="0" hangingPunct="1">
              <a:spcBef>
                <a:spcPct val="20000"/>
              </a:spcBef>
              <a:buFont typeface="Arial"/>
              <a:buNone/>
              <a:defRPr sz="1800" kern="1200">
                <a:solidFill>
                  <a:srgbClr val="585858"/>
                </a:solidFill>
                <a:latin typeface="Arial"/>
                <a:ea typeface="+mn-ea"/>
                <a:cs typeface="Arial"/>
              </a:defRPr>
            </a:lvl3pPr>
            <a:lvl4pPr marL="1371600" indent="0" algn="l" defTabSz="457200" rtl="0" eaLnBrk="1" latinLnBrk="0" hangingPunct="1">
              <a:spcBef>
                <a:spcPct val="20000"/>
              </a:spcBef>
              <a:buFont typeface="Arial"/>
              <a:buNone/>
              <a:defRPr lang="fr-FR" altLang="fr-FR" sz="1400" kern="1200" dirty="0" smtClean="0">
                <a:solidFill>
                  <a:srgbClr val="585858"/>
                </a:solidFill>
                <a:latin typeface="Arial"/>
                <a:ea typeface="+mn-ea"/>
                <a:cs typeface="Arial"/>
              </a:defRPr>
            </a:lvl4pPr>
            <a:lvl5pPr marL="1828800" indent="0" algn="l" defTabSz="457200" rtl="0" eaLnBrk="1" latinLnBrk="0" hangingPunct="1">
              <a:spcBef>
                <a:spcPct val="20000"/>
              </a:spcBef>
              <a:buFont typeface="Arial"/>
              <a:buNone/>
              <a:defRPr sz="1200" b="0" i="0" kern="1200">
                <a:solidFill>
                  <a:srgbClr val="585858"/>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altLang="fr-FR" sz="1400" u="sng" dirty="0" smtClean="0"/>
              <a:t>Exemple 3</a:t>
            </a:r>
            <a:r>
              <a:rPr lang="fr-FR" altLang="fr-FR" sz="1400" dirty="0" smtClean="0"/>
              <a:t> </a:t>
            </a:r>
            <a:r>
              <a:rPr lang="fr-FR" altLang="fr-FR" sz="1400" dirty="0"/>
              <a:t>: </a:t>
            </a:r>
            <a:r>
              <a:rPr lang="fr-FR" altLang="fr-FR" sz="1400" dirty="0" smtClean="0"/>
              <a:t>Tous </a:t>
            </a:r>
            <a:r>
              <a:rPr lang="fr-FR" altLang="fr-FR" sz="1400" dirty="0"/>
              <a:t>les jours j’utilise… et c’est un produit de l’industrie.</a:t>
            </a:r>
          </a:p>
          <a:p>
            <a:endParaRPr lang="fr-FR" altLang="fr-FR" sz="1400" dirty="0" smtClean="0"/>
          </a:p>
          <a:p>
            <a:r>
              <a:rPr lang="fr-FR" altLang="fr-FR" sz="1400" i="1" dirty="0" smtClean="0"/>
              <a:t>Glisse ici une photo de ce produit.</a:t>
            </a:r>
            <a:endParaRPr lang="fr-FR" altLang="fr-FR" sz="1400" i="1" dirty="0"/>
          </a:p>
        </p:txBody>
      </p:sp>
      <p:sp>
        <p:nvSpPr>
          <p:cNvPr id="30" name="Rectangle à coins arrondis 29"/>
          <p:cNvSpPr/>
          <p:nvPr/>
        </p:nvSpPr>
        <p:spPr>
          <a:xfrm>
            <a:off x="6166965" y="3370259"/>
            <a:ext cx="2742381" cy="278839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31" name="Rogner un rectangle à un seul coin 30"/>
          <p:cNvSpPr/>
          <p:nvPr/>
        </p:nvSpPr>
        <p:spPr>
          <a:xfrm>
            <a:off x="10432164" y="1693254"/>
            <a:ext cx="3524035" cy="3063135"/>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chemeClr val="tx1"/>
                </a:solidFill>
                <a:latin typeface="Arial"/>
                <a:cs typeface="Arial"/>
              </a:rPr>
              <a:t>Que sais-tu de l’industrie ? Liste tous les mots qui s’y rapportent, et donnes-en une définition. Puis trouve 3 exemples d’objets.</a:t>
            </a:r>
          </a:p>
          <a:p>
            <a:endParaRPr lang="fr-FR" altLang="fr-FR" sz="1200" dirty="0" smtClean="0">
              <a:solidFill>
                <a:schemeClr val="tx1"/>
              </a:solidFill>
              <a:latin typeface="Arial"/>
              <a:cs typeface="Arial"/>
            </a:endParaRPr>
          </a:p>
          <a:p>
            <a:r>
              <a:rPr lang="fr-FR" altLang="fr-FR" sz="1200" dirty="0" smtClean="0">
                <a:solidFill>
                  <a:srgbClr val="585858"/>
                </a:solidFill>
                <a:latin typeface="Arial"/>
                <a:cs typeface="Arial"/>
              </a:rPr>
              <a:t>Voici une vidéo sur les industries technologiques </a:t>
            </a:r>
            <a:r>
              <a:rPr lang="fr-FR" altLang="fr-FR" sz="1200" dirty="0">
                <a:solidFill>
                  <a:srgbClr val="585858"/>
                </a:solidFill>
                <a:latin typeface="Arial"/>
                <a:cs typeface="Arial"/>
              </a:rPr>
              <a:t>pour t’aider : </a:t>
            </a:r>
            <a:r>
              <a:rPr lang="fr-FR" altLang="fr-FR" sz="1200" dirty="0">
                <a:solidFill>
                  <a:srgbClr val="585858"/>
                </a:solidFill>
                <a:latin typeface="Arial"/>
                <a:cs typeface="Arial"/>
                <a:hlinkClick r:id="rId3"/>
              </a:rPr>
              <a:t>http://www.les-industries-technologiques.fr/actualite/metiers-2/chacun-peut-trouver-sa-place-dans-les-industries-technologiques-</a:t>
            </a:r>
            <a:r>
              <a:rPr lang="fr-FR" altLang="fr-FR" sz="1200" dirty="0" smtClean="0">
                <a:solidFill>
                  <a:srgbClr val="585858"/>
                </a:solidFill>
                <a:latin typeface="Arial"/>
                <a:cs typeface="Arial"/>
                <a:hlinkClick r:id="rId3"/>
              </a:rPr>
              <a:t>/</a:t>
            </a:r>
            <a:r>
              <a:rPr lang="fr-FR" altLang="fr-FR" sz="1200" dirty="0" smtClean="0">
                <a:solidFill>
                  <a:srgbClr val="585858"/>
                </a:solidFill>
                <a:latin typeface="Arial"/>
                <a:cs typeface="Arial"/>
              </a:rPr>
              <a:t/>
            </a:r>
            <a:br>
              <a:rPr lang="fr-FR" altLang="fr-FR" sz="1200" dirty="0" smtClean="0">
                <a:solidFill>
                  <a:srgbClr val="585858"/>
                </a:solidFill>
                <a:latin typeface="Arial"/>
                <a:cs typeface="Arial"/>
              </a:rPr>
            </a:br>
            <a:r>
              <a:rPr lang="fr-FR" altLang="fr-FR" sz="1200" dirty="0" smtClean="0">
                <a:solidFill>
                  <a:srgbClr val="585858"/>
                </a:solidFill>
                <a:latin typeface="Arial"/>
                <a:cs typeface="Arial"/>
              </a:rPr>
              <a:t/>
            </a:r>
            <a:br>
              <a:rPr lang="fr-FR" altLang="fr-FR" sz="1200" dirty="0" smtClean="0">
                <a:solidFill>
                  <a:srgbClr val="585858"/>
                </a:solidFill>
                <a:latin typeface="Arial"/>
                <a:cs typeface="Arial"/>
              </a:rPr>
            </a:br>
            <a:r>
              <a:rPr lang="fr-FR" altLang="fr-FR" sz="1200" dirty="0" smtClean="0">
                <a:solidFill>
                  <a:srgbClr val="585858"/>
                </a:solidFill>
                <a:latin typeface="Arial"/>
                <a:cs typeface="Arial"/>
              </a:rPr>
              <a:t>Et voici un lien sur les produits de l’industrie que tu peux prendre comme exemple : </a:t>
            </a:r>
          </a:p>
          <a:p>
            <a:r>
              <a:rPr lang="fr-FR" altLang="fr-FR" sz="1200" dirty="0" smtClean="0">
                <a:solidFill>
                  <a:schemeClr val="tx1"/>
                </a:solidFill>
                <a:latin typeface="Arial"/>
                <a:cs typeface="Arial"/>
                <a:hlinkClick r:id="rId4"/>
              </a:rPr>
              <a:t>http</a:t>
            </a:r>
            <a:r>
              <a:rPr lang="fr-FR" altLang="fr-FR" sz="1200" dirty="0">
                <a:solidFill>
                  <a:schemeClr val="tx1"/>
                </a:solidFill>
                <a:latin typeface="Arial"/>
                <a:cs typeface="Arial"/>
                <a:hlinkClick r:id="rId4"/>
              </a:rPr>
              <a:t>://www.les-industries-technologiques.fr/industrie/dans-notre-quotidien/</a:t>
            </a:r>
            <a:endParaRPr lang="fr-FR" altLang="fr-FR" sz="1200" dirty="0">
              <a:solidFill>
                <a:schemeClr val="tx1"/>
              </a:solidFill>
              <a:latin typeface="Arial"/>
              <a:cs typeface="Arial"/>
            </a:endParaRPr>
          </a:p>
          <a:p>
            <a:endParaRPr lang="fr-FR" altLang="fr-FR" sz="1200" dirty="0" smtClean="0">
              <a:solidFill>
                <a:srgbClr val="585858"/>
              </a:solidFill>
              <a:latin typeface="Arial"/>
              <a:cs typeface="Arial"/>
            </a:endParaRPr>
          </a:p>
        </p:txBody>
      </p:sp>
      <p:sp>
        <p:nvSpPr>
          <p:cNvPr id="14"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6</a:t>
            </a:fld>
            <a:endParaRPr lang="fr-FR" dirty="0"/>
          </a:p>
        </p:txBody>
      </p:sp>
    </p:spTree>
    <p:extLst>
      <p:ext uri="{BB962C8B-B14F-4D97-AF65-F5344CB8AC3E}">
        <p14:creationId xmlns:p14="http://schemas.microsoft.com/office/powerpoint/2010/main" val="165838461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67186"/>
            <a:ext cx="8229600" cy="865875"/>
          </a:xfrm>
        </p:spPr>
        <p:txBody>
          <a:bodyPr numCol="1">
            <a:normAutofit fontScale="90000"/>
          </a:bodyPr>
          <a:lstStyle/>
          <a:p>
            <a:r>
              <a:rPr lang="fr-FR" altLang="fr-FR" dirty="0" smtClean="0"/>
              <a:t>Les industries technologiques s’engagent pour l’environnement</a:t>
            </a:r>
            <a:endParaRPr lang="fr-FR" altLang="fr-FR" dirty="0"/>
          </a:p>
        </p:txBody>
      </p:sp>
      <p:sp>
        <p:nvSpPr>
          <p:cNvPr id="3" name="Espace réservé du contenu 2"/>
          <p:cNvSpPr>
            <a:spLocks noGrp="1"/>
          </p:cNvSpPr>
          <p:nvPr>
            <p:ph sz="quarter" idx="17"/>
          </p:nvPr>
        </p:nvSpPr>
        <p:spPr/>
        <p:txBody>
          <a:bodyPr numCol="1">
            <a:normAutofit fontScale="92500"/>
          </a:bodyPr>
          <a:lstStyle/>
          <a:p>
            <a:r>
              <a:rPr lang="fr-FR" altLang="fr-FR" dirty="0" smtClean="0"/>
              <a:t>LES INDUSTRIES TECHNOLOGIQUES AU SERVICE DE NOTRE ENVIRONNEMENT</a:t>
            </a:r>
            <a:endParaRPr lang="fr-FR" altLang="fr-FR" dirty="0"/>
          </a:p>
        </p:txBody>
      </p:sp>
      <p:sp>
        <p:nvSpPr>
          <p:cNvPr id="10" name="Rectangle à coins arrondis 9"/>
          <p:cNvSpPr/>
          <p:nvPr/>
        </p:nvSpPr>
        <p:spPr>
          <a:xfrm>
            <a:off x="387940" y="1644562"/>
            <a:ext cx="8298860" cy="4312852"/>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graphicFrame>
        <p:nvGraphicFramePr>
          <p:cNvPr id="14" name="Tableau 13"/>
          <p:cNvGraphicFramePr>
            <a:graphicFrameLocks noGrp="1"/>
          </p:cNvGraphicFramePr>
          <p:nvPr>
            <p:extLst>
              <p:ext uri="{D42A27DB-BD31-4B8C-83A1-F6EECF244321}">
                <p14:modId xmlns:p14="http://schemas.microsoft.com/office/powerpoint/2010/main" val="4110940227"/>
              </p:ext>
            </p:extLst>
          </p:nvPr>
        </p:nvGraphicFramePr>
        <p:xfrm>
          <a:off x="685742" y="1911324"/>
          <a:ext cx="7493054" cy="3838216"/>
        </p:xfrm>
        <a:graphic>
          <a:graphicData uri="http://schemas.openxmlformats.org/drawingml/2006/table">
            <a:tbl>
              <a:tblPr firstRow="1" bandRow="1">
                <a:tableStyleId>{5C22544A-7EE6-4342-B048-85BDC9FD1C3A}</a:tableStyleId>
              </a:tblPr>
              <a:tblGrid>
                <a:gridCol w="3746527"/>
                <a:gridCol w="3746527"/>
              </a:tblGrid>
              <a:tr h="397898">
                <a:tc>
                  <a:txBody>
                    <a:bodyPr/>
                    <a:lstStyle/>
                    <a:p>
                      <a:pPr algn="ctr"/>
                      <a:r>
                        <a:rPr lang="fr-FR" altLang="fr-FR" sz="1200" dirty="0" smtClean="0">
                          <a:solidFill>
                            <a:srgbClr val="FFFFFE"/>
                          </a:solidFill>
                          <a:latin typeface="Arial"/>
                          <a:cs typeface="Arial"/>
                        </a:rPr>
                        <a:t>Secteurs économiques</a:t>
                      </a:r>
                      <a:endParaRPr lang="fr-FR" altLang="fr-FR" sz="1200" dirty="0">
                        <a:solidFill>
                          <a:srgbClr val="FFFFFE"/>
                        </a:solidFill>
                        <a:latin typeface="Arial"/>
                        <a:cs typeface="Arial"/>
                      </a:endParaRPr>
                    </a:p>
                  </a:txBody>
                  <a:tcPr>
                    <a:solidFill>
                      <a:srgbClr val="E95E27"/>
                    </a:solidFill>
                  </a:tcPr>
                </a:tc>
                <a:tc>
                  <a:txBody>
                    <a:bodyPr/>
                    <a:lstStyle/>
                    <a:p>
                      <a:pPr algn="ctr"/>
                      <a:r>
                        <a:rPr lang="fr-FR" altLang="fr-FR" sz="1200" dirty="0" smtClean="0">
                          <a:solidFill>
                            <a:srgbClr val="FFFFFE"/>
                          </a:solidFill>
                          <a:latin typeface="Arial"/>
                          <a:cs typeface="Arial"/>
                        </a:rPr>
                        <a:t>Exemples d’engagement</a:t>
                      </a:r>
                      <a:r>
                        <a:rPr lang="fr-FR" altLang="fr-FR" sz="1200" baseline="0" dirty="0" smtClean="0">
                          <a:solidFill>
                            <a:srgbClr val="FFFFFE"/>
                          </a:solidFill>
                          <a:latin typeface="Arial"/>
                          <a:cs typeface="Arial"/>
                        </a:rPr>
                        <a:t> pour protéger la planète</a:t>
                      </a:r>
                      <a:endParaRPr lang="fr-FR" altLang="fr-FR" sz="1200" dirty="0">
                        <a:solidFill>
                          <a:srgbClr val="FFFFFE"/>
                        </a:solidFill>
                        <a:latin typeface="Arial"/>
                        <a:cs typeface="Arial"/>
                      </a:endParaRPr>
                    </a:p>
                  </a:txBody>
                  <a:tcPr>
                    <a:solidFill>
                      <a:srgbClr val="E95E27"/>
                    </a:solidFill>
                  </a:tcPr>
                </a:tc>
              </a:tr>
              <a:tr h="422627">
                <a:tc>
                  <a:txBody>
                    <a:bodyPr/>
                    <a:lstStyle/>
                    <a:p>
                      <a:r>
                        <a:rPr lang="fr-FR" altLang="fr-FR" sz="1100" dirty="0" smtClean="0">
                          <a:solidFill>
                            <a:srgbClr val="585858"/>
                          </a:solidFill>
                        </a:rPr>
                        <a:t>Industrie aéronautique et spatiale</a:t>
                      </a:r>
                      <a:endParaRPr lang="fr-FR" altLang="fr-FR" sz="1100" dirty="0">
                        <a:solidFill>
                          <a:srgbClr val="585858"/>
                        </a:solidFill>
                      </a:endParaRPr>
                    </a:p>
                  </a:txBody>
                  <a:tcPr>
                    <a:solidFill>
                      <a:srgbClr val="FFFFFE"/>
                    </a:solidFill>
                  </a:tcPr>
                </a:tc>
                <a:tc>
                  <a:txBody>
                    <a:bodyPr/>
                    <a:lstStyle/>
                    <a:p>
                      <a:endParaRPr lang="fr-FR" altLang="fr-FR" sz="1100" dirty="0"/>
                    </a:p>
                  </a:txBody>
                  <a:tcPr>
                    <a:solidFill>
                      <a:srgbClr val="FFFFFE"/>
                    </a:solidFill>
                  </a:tcPr>
                </a:tc>
              </a:tr>
              <a:tr h="422627">
                <a:tc>
                  <a:txBody>
                    <a:bodyPr/>
                    <a:lstStyle/>
                    <a:p>
                      <a:r>
                        <a:rPr lang="fr-FR" altLang="fr-FR" sz="1100" dirty="0" smtClean="0"/>
                        <a:t>Industrie automobile</a:t>
                      </a:r>
                      <a:endParaRPr lang="fr-FR" altLang="fr-FR" sz="1100" dirty="0"/>
                    </a:p>
                  </a:txBody>
                  <a:tcPr/>
                </a:tc>
                <a:tc>
                  <a:txBody>
                    <a:bodyPr/>
                    <a:lstStyle/>
                    <a:p>
                      <a:endParaRPr lang="fr-FR" altLang="fr-FR" sz="1100" dirty="0"/>
                    </a:p>
                  </a:txBody>
                  <a:tcPr/>
                </a:tc>
              </a:tr>
              <a:tr h="422627">
                <a:tc>
                  <a:txBody>
                    <a:bodyPr/>
                    <a:lstStyle/>
                    <a:p>
                      <a:r>
                        <a:rPr lang="fr-FR" altLang="fr-FR" sz="1100" dirty="0" smtClean="0"/>
                        <a:t>Équipements</a:t>
                      </a:r>
                      <a:r>
                        <a:rPr lang="fr-FR" altLang="fr-FR" sz="1100" baseline="0" dirty="0" smtClean="0"/>
                        <a:t> mécaniques</a:t>
                      </a:r>
                      <a:endParaRPr lang="fr-FR" altLang="fr-FR" sz="1100" dirty="0"/>
                    </a:p>
                  </a:txBody>
                  <a:tcPr>
                    <a:solidFill>
                      <a:srgbClr val="FFFFFE"/>
                    </a:solidFill>
                  </a:tcPr>
                </a:tc>
                <a:tc>
                  <a:txBody>
                    <a:bodyPr/>
                    <a:lstStyle/>
                    <a:p>
                      <a:endParaRPr lang="fr-FR" altLang="fr-FR" sz="1100" dirty="0"/>
                    </a:p>
                  </a:txBody>
                  <a:tcPr>
                    <a:solidFill>
                      <a:srgbClr val="FFFFFE"/>
                    </a:solidFill>
                  </a:tcPr>
                </a:tc>
              </a:tr>
              <a:tr h="422627">
                <a:tc>
                  <a:txBody>
                    <a:bodyPr/>
                    <a:lstStyle/>
                    <a:p>
                      <a:r>
                        <a:rPr lang="fr-FR" altLang="fr-FR" sz="1100" dirty="0" smtClean="0"/>
                        <a:t>Industrie navale</a:t>
                      </a:r>
                      <a:endParaRPr lang="fr-FR" altLang="fr-FR" sz="1100" dirty="0"/>
                    </a:p>
                  </a:txBody>
                  <a:tcPr/>
                </a:tc>
                <a:tc>
                  <a:txBody>
                    <a:bodyPr/>
                    <a:lstStyle/>
                    <a:p>
                      <a:endParaRPr lang="fr-FR" altLang="fr-FR" sz="1100"/>
                    </a:p>
                  </a:txBody>
                  <a:tcPr/>
                </a:tc>
              </a:tr>
              <a:tr h="422627">
                <a:tc>
                  <a:txBody>
                    <a:bodyPr/>
                    <a:lstStyle/>
                    <a:p>
                      <a:r>
                        <a:rPr lang="fr-FR" altLang="fr-FR" sz="1100" dirty="0" smtClean="0"/>
                        <a:t>Industrie ferroviaire</a:t>
                      </a:r>
                      <a:endParaRPr lang="fr-FR" altLang="fr-FR" sz="1100" dirty="0"/>
                    </a:p>
                  </a:txBody>
                  <a:tcPr>
                    <a:solidFill>
                      <a:srgbClr val="FFFFFE"/>
                    </a:solidFill>
                  </a:tcPr>
                </a:tc>
                <a:tc>
                  <a:txBody>
                    <a:bodyPr/>
                    <a:lstStyle/>
                    <a:p>
                      <a:endParaRPr lang="fr-FR" altLang="fr-FR" sz="1100" dirty="0"/>
                    </a:p>
                  </a:txBody>
                  <a:tcPr>
                    <a:solidFill>
                      <a:srgbClr val="FFFFFE"/>
                    </a:solidFill>
                  </a:tcPr>
                </a:tc>
              </a:tr>
              <a:tr h="422627">
                <a:tc>
                  <a:txBody>
                    <a:bodyPr/>
                    <a:lstStyle/>
                    <a:p>
                      <a:r>
                        <a:rPr lang="fr-FR" altLang="fr-FR" sz="1100" dirty="0" smtClean="0"/>
                        <a:t>Industrie métallurgique</a:t>
                      </a:r>
                      <a:endParaRPr lang="fr-FR" altLang="fr-FR" sz="1100" dirty="0"/>
                    </a:p>
                  </a:txBody>
                  <a:tcPr/>
                </a:tc>
                <a:tc>
                  <a:txBody>
                    <a:bodyPr/>
                    <a:lstStyle/>
                    <a:p>
                      <a:endParaRPr lang="fr-FR" altLang="fr-FR" sz="1100"/>
                    </a:p>
                  </a:txBody>
                  <a:tcPr/>
                </a:tc>
              </a:tr>
              <a:tr h="422627">
                <a:tc>
                  <a:txBody>
                    <a:bodyPr/>
                    <a:lstStyle/>
                    <a:p>
                      <a:r>
                        <a:rPr lang="fr-FR" altLang="fr-FR" sz="1100" dirty="0" smtClean="0"/>
                        <a:t>Équipements énergétiques</a:t>
                      </a:r>
                      <a:endParaRPr lang="fr-FR" altLang="fr-FR" sz="1100" dirty="0"/>
                    </a:p>
                  </a:txBody>
                  <a:tcPr>
                    <a:solidFill>
                      <a:srgbClr val="FFFFFE"/>
                    </a:solidFill>
                  </a:tcPr>
                </a:tc>
                <a:tc>
                  <a:txBody>
                    <a:bodyPr/>
                    <a:lstStyle/>
                    <a:p>
                      <a:endParaRPr lang="fr-FR" altLang="fr-FR" sz="1100" dirty="0"/>
                    </a:p>
                  </a:txBody>
                  <a:tcPr>
                    <a:solidFill>
                      <a:srgbClr val="FFFFFE"/>
                    </a:solidFill>
                  </a:tcPr>
                </a:tc>
              </a:tr>
              <a:tr h="422627">
                <a:tc>
                  <a:txBody>
                    <a:bodyPr/>
                    <a:lstStyle/>
                    <a:p>
                      <a:r>
                        <a:rPr lang="fr-FR" altLang="fr-FR" sz="1100" dirty="0" smtClean="0"/>
                        <a:t>Électrique,</a:t>
                      </a:r>
                      <a:r>
                        <a:rPr lang="fr-FR" altLang="fr-FR" sz="1100" baseline="0" dirty="0" smtClean="0"/>
                        <a:t> électronique, numérique et informatique</a:t>
                      </a:r>
                      <a:endParaRPr lang="fr-FR" altLang="fr-FR" sz="1100" dirty="0"/>
                    </a:p>
                  </a:txBody>
                  <a:tcPr/>
                </a:tc>
                <a:tc>
                  <a:txBody>
                    <a:bodyPr/>
                    <a:lstStyle/>
                    <a:p>
                      <a:endParaRPr lang="fr-FR" altLang="fr-FR" sz="1100" dirty="0"/>
                    </a:p>
                  </a:txBody>
                  <a:tcPr/>
                </a:tc>
              </a:tr>
            </a:tbl>
          </a:graphicData>
        </a:graphic>
      </p:graphicFrame>
      <p:sp>
        <p:nvSpPr>
          <p:cNvPr id="11" name="Rogner un rectangle à un seul coin 10"/>
          <p:cNvSpPr/>
          <p:nvPr/>
        </p:nvSpPr>
        <p:spPr>
          <a:xfrm>
            <a:off x="9144000" y="2210953"/>
            <a:ext cx="3789275" cy="2505038"/>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rgbClr val="000000"/>
                </a:solidFill>
                <a:latin typeface="Arial"/>
                <a:cs typeface="Arial"/>
              </a:rPr>
              <a:t>Tu l’as vu, l’industrie est partout ! Les industries technologiques regroupent 8 grands secteurs. Chaque secteur des industries technologiques agit pour l’environnement. Donne un exemple pour chacun des 8 secteurs économiques.</a:t>
            </a:r>
            <a:endParaRPr lang="fr-FR" altLang="fr-FR" sz="1200" b="1" dirty="0">
              <a:solidFill>
                <a:srgbClr val="000000"/>
              </a:solidFill>
              <a:latin typeface="Arial"/>
              <a:cs typeface="Arial"/>
            </a:endParaRPr>
          </a:p>
          <a:p>
            <a:endParaRPr lang="fr-FR" altLang="fr-FR" sz="1200" b="1" dirty="0" smtClean="0">
              <a:solidFill>
                <a:schemeClr val="bg1">
                  <a:lumMod val="50000"/>
                </a:schemeClr>
              </a:solidFill>
              <a:latin typeface="Arial"/>
              <a:cs typeface="Arial"/>
            </a:endParaRPr>
          </a:p>
          <a:p>
            <a:r>
              <a:rPr lang="fr-FR" altLang="fr-FR" sz="1200" dirty="0" smtClean="0">
                <a:solidFill>
                  <a:schemeClr val="bg1">
                    <a:lumMod val="50000"/>
                  </a:schemeClr>
                </a:solidFill>
                <a:latin typeface="Arial"/>
                <a:cs typeface="Arial"/>
              </a:rPr>
              <a:t>Pour découvrir les secteurs, c’est par ici :</a:t>
            </a:r>
            <a:r>
              <a:rPr lang="fr-FR" altLang="fr-FR" sz="1200" dirty="0">
                <a:solidFill>
                  <a:schemeClr val="bg1">
                    <a:lumMod val="50000"/>
                  </a:schemeClr>
                </a:solidFill>
                <a:latin typeface="Arial"/>
                <a:cs typeface="Arial"/>
              </a:rPr>
              <a:t/>
            </a:r>
            <a:br>
              <a:rPr lang="fr-FR" altLang="fr-FR" sz="1200" dirty="0">
                <a:solidFill>
                  <a:schemeClr val="bg1">
                    <a:lumMod val="50000"/>
                  </a:schemeClr>
                </a:solidFill>
                <a:latin typeface="Arial"/>
                <a:cs typeface="Arial"/>
              </a:rPr>
            </a:br>
            <a:r>
              <a:rPr lang="fr-FR" altLang="fr-FR" sz="1200" dirty="0">
                <a:solidFill>
                  <a:schemeClr val="tx1"/>
                </a:solidFill>
                <a:latin typeface="Arial"/>
                <a:cs typeface="Arial"/>
                <a:hlinkClick r:id="rId2"/>
              </a:rPr>
              <a:t>http://www.les-industries-technologiques.fr/industrie/tous-les-secteurs</a:t>
            </a:r>
            <a:r>
              <a:rPr lang="fr-FR" altLang="fr-FR" sz="1200" dirty="0" smtClean="0">
                <a:solidFill>
                  <a:schemeClr val="tx1"/>
                </a:solidFill>
                <a:latin typeface="Arial"/>
                <a:cs typeface="Arial"/>
                <a:hlinkClick r:id="rId2"/>
              </a:rPr>
              <a:t>/</a:t>
            </a:r>
            <a:r>
              <a:rPr lang="fr-FR" altLang="fr-FR" sz="1200" dirty="0">
                <a:solidFill>
                  <a:schemeClr val="tx1"/>
                </a:solidFill>
                <a:latin typeface="Arial"/>
                <a:cs typeface="Arial"/>
              </a:rPr>
              <a:t/>
            </a:r>
            <a:br>
              <a:rPr lang="fr-FR" altLang="fr-FR" sz="1200" dirty="0">
                <a:solidFill>
                  <a:schemeClr val="tx1"/>
                </a:solidFill>
                <a:latin typeface="Arial"/>
                <a:cs typeface="Arial"/>
              </a:rPr>
            </a:br>
            <a:endParaRPr lang="fr-FR" altLang="fr-FR" sz="1200" dirty="0" smtClean="0">
              <a:solidFill>
                <a:schemeClr val="tx1"/>
              </a:solidFill>
              <a:latin typeface="Arial"/>
              <a:cs typeface="Arial"/>
            </a:endParaRPr>
          </a:p>
        </p:txBody>
      </p:sp>
      <p:sp>
        <p:nvSpPr>
          <p:cNvPr id="9"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7</a:t>
            </a:fld>
            <a:endParaRPr lang="fr-FR" dirty="0"/>
          </a:p>
        </p:txBody>
      </p:sp>
    </p:spTree>
    <p:extLst>
      <p:ext uri="{BB962C8B-B14F-4D97-AF65-F5344CB8AC3E}">
        <p14:creationId xmlns:p14="http://schemas.microsoft.com/office/powerpoint/2010/main" val="510036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normAutofit fontScale="90000"/>
          </a:bodyPr>
          <a:lstStyle/>
          <a:p>
            <a:r>
              <a:rPr lang="fr-FR" altLang="fr-FR" dirty="0" smtClean="0"/>
              <a:t>Le lien entre les industries technologiques et le développement durable : l’innovation</a:t>
            </a:r>
            <a:endParaRPr lang="fr-FR" altLang="fr-FR" dirty="0"/>
          </a:p>
        </p:txBody>
      </p:sp>
      <p:sp>
        <p:nvSpPr>
          <p:cNvPr id="3" name="Espace réservé du contenu 2"/>
          <p:cNvSpPr>
            <a:spLocks noGrp="1"/>
          </p:cNvSpPr>
          <p:nvPr>
            <p:ph sz="quarter" idx="17"/>
          </p:nvPr>
        </p:nvSpPr>
        <p:spPr/>
        <p:txBody>
          <a:bodyPr numCol="1">
            <a:normAutofit fontScale="92500"/>
          </a:bodyPr>
          <a:lstStyle/>
          <a:p>
            <a:r>
              <a:rPr lang="fr-FR" altLang="fr-FR" dirty="0" smtClean="0"/>
              <a:t>LES INDUSTRIES TECHNOLOGIQUES AU SERVICE DE NOTRE ENVIRONNEMENT</a:t>
            </a:r>
            <a:endParaRPr lang="fr-FR" altLang="fr-FR" dirty="0"/>
          </a:p>
        </p:txBody>
      </p:sp>
      <p:sp>
        <p:nvSpPr>
          <p:cNvPr id="5" name="Espace réservé du texte 4"/>
          <p:cNvSpPr>
            <a:spLocks noGrp="1"/>
          </p:cNvSpPr>
          <p:nvPr>
            <p:ph type="body" sz="quarter" idx="31"/>
          </p:nvPr>
        </p:nvSpPr>
        <p:spPr>
          <a:xfrm>
            <a:off x="457200" y="2432783"/>
            <a:ext cx="8229600" cy="1720650"/>
          </a:xfrm>
          <a:ln>
            <a:noFill/>
          </a:ln>
        </p:spPr>
        <p:txBody>
          <a:bodyPr numCol="1">
            <a:normAutofit/>
          </a:bodyPr>
          <a:lstStyle/>
          <a:p>
            <a:r>
              <a:rPr lang="fr-FR" altLang="fr-FR" sz="1400" dirty="0" smtClean="0"/>
              <a:t>L’innovation « </a:t>
            </a:r>
            <a:r>
              <a:rPr lang="fr-FR" altLang="fr-FR" sz="1400" b="1" dirty="0" smtClean="0"/>
              <a:t>produit</a:t>
            </a:r>
            <a:r>
              <a:rPr lang="fr-FR" altLang="fr-FR" sz="1400" dirty="0" smtClean="0"/>
              <a:t> », c’est…</a:t>
            </a:r>
            <a:endParaRPr lang="fr-FR" altLang="fr-FR" sz="1400" dirty="0"/>
          </a:p>
        </p:txBody>
      </p:sp>
      <p:sp>
        <p:nvSpPr>
          <p:cNvPr id="6" name="Espace réservé du texte 5"/>
          <p:cNvSpPr>
            <a:spLocks noGrp="1"/>
          </p:cNvSpPr>
          <p:nvPr>
            <p:ph type="body" sz="quarter" idx="32"/>
          </p:nvPr>
        </p:nvSpPr>
        <p:spPr>
          <a:xfrm>
            <a:off x="465401" y="4587424"/>
            <a:ext cx="8229600" cy="1374652"/>
          </a:xfrm>
          <a:ln>
            <a:noFill/>
          </a:ln>
        </p:spPr>
        <p:txBody>
          <a:bodyPr numCol="1">
            <a:normAutofit/>
          </a:bodyPr>
          <a:lstStyle/>
          <a:p>
            <a:r>
              <a:rPr lang="fr-FR" altLang="fr-FR" sz="1400" dirty="0" smtClean="0"/>
              <a:t>L’innovation « </a:t>
            </a:r>
            <a:r>
              <a:rPr lang="fr-FR" altLang="fr-FR" sz="1400" b="1" dirty="0" err="1" smtClean="0"/>
              <a:t>process</a:t>
            </a:r>
            <a:r>
              <a:rPr lang="fr-FR" altLang="fr-FR" sz="1400" b="1" dirty="0" smtClean="0"/>
              <a:t> </a:t>
            </a:r>
            <a:r>
              <a:rPr lang="fr-FR" altLang="fr-FR" sz="1400" dirty="0" smtClean="0"/>
              <a:t>», c’est…</a:t>
            </a:r>
            <a:endParaRPr lang="fr-FR" altLang="fr-FR" sz="1400" dirty="0"/>
          </a:p>
        </p:txBody>
      </p:sp>
      <p:sp>
        <p:nvSpPr>
          <p:cNvPr id="9" name="Rectangle à coins arrondis 8"/>
          <p:cNvSpPr/>
          <p:nvPr/>
        </p:nvSpPr>
        <p:spPr>
          <a:xfrm>
            <a:off x="387940" y="2330626"/>
            <a:ext cx="8298860" cy="1832421"/>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0" name="Rectangle à coins arrondis 9"/>
          <p:cNvSpPr/>
          <p:nvPr/>
        </p:nvSpPr>
        <p:spPr>
          <a:xfrm>
            <a:off x="387940" y="4321160"/>
            <a:ext cx="8298860" cy="1832421"/>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8" name="Rogner un rectangle à un seul coin 7"/>
          <p:cNvSpPr/>
          <p:nvPr/>
        </p:nvSpPr>
        <p:spPr>
          <a:xfrm>
            <a:off x="7488714" y="2432783"/>
            <a:ext cx="3310571" cy="2736774"/>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chemeClr val="tx1"/>
                </a:solidFill>
                <a:latin typeface="Arial"/>
                <a:cs typeface="Arial"/>
              </a:rPr>
              <a:t>Donne </a:t>
            </a:r>
            <a:r>
              <a:rPr lang="fr-FR" altLang="fr-FR" sz="1200" b="1" dirty="0">
                <a:solidFill>
                  <a:schemeClr val="tx1"/>
                </a:solidFill>
                <a:latin typeface="Arial"/>
                <a:cs typeface="Arial"/>
              </a:rPr>
              <a:t>une définition </a:t>
            </a:r>
            <a:r>
              <a:rPr lang="fr-FR" altLang="fr-FR" sz="1200" b="1" dirty="0" smtClean="0">
                <a:solidFill>
                  <a:schemeClr val="tx1"/>
                </a:solidFill>
                <a:latin typeface="Arial"/>
                <a:cs typeface="Arial"/>
              </a:rPr>
              <a:t>et un exemple concret de </a:t>
            </a:r>
            <a:r>
              <a:rPr lang="fr-FR" altLang="fr-FR" sz="1200" b="1" dirty="0">
                <a:solidFill>
                  <a:schemeClr val="tx1"/>
                </a:solidFill>
                <a:latin typeface="Arial"/>
                <a:cs typeface="Arial"/>
              </a:rPr>
              <a:t>ce </a:t>
            </a:r>
            <a:r>
              <a:rPr lang="fr-FR" altLang="fr-FR" sz="1200" b="1" dirty="0" smtClean="0">
                <a:solidFill>
                  <a:schemeClr val="tx1"/>
                </a:solidFill>
                <a:latin typeface="Arial"/>
                <a:cs typeface="Arial"/>
              </a:rPr>
              <a:t>que sont l’innovation pour un produit industriel, et l’innovation dite « </a:t>
            </a:r>
            <a:r>
              <a:rPr lang="fr-FR" altLang="fr-FR" sz="1200" b="1" dirty="0" err="1" smtClean="0">
                <a:solidFill>
                  <a:schemeClr val="tx1"/>
                </a:solidFill>
                <a:latin typeface="Arial"/>
                <a:cs typeface="Arial"/>
              </a:rPr>
              <a:t>process</a:t>
            </a:r>
            <a:r>
              <a:rPr lang="fr-FR" altLang="fr-FR" sz="1200" b="1" dirty="0" smtClean="0">
                <a:solidFill>
                  <a:schemeClr val="tx1"/>
                </a:solidFill>
                <a:latin typeface="Arial"/>
                <a:cs typeface="Arial"/>
              </a:rPr>
              <a:t> »</a:t>
            </a:r>
            <a:r>
              <a:rPr lang="fr-FR" altLang="fr-FR" sz="1200" dirty="0" smtClean="0">
                <a:solidFill>
                  <a:schemeClr val="tx1"/>
                </a:solidFill>
                <a:latin typeface="Arial"/>
                <a:cs typeface="Arial"/>
              </a:rPr>
              <a:t>.</a:t>
            </a:r>
            <a:endParaRPr lang="fr-FR" altLang="fr-FR" sz="1200" dirty="0">
              <a:solidFill>
                <a:schemeClr val="tx1"/>
              </a:solidFill>
              <a:latin typeface="Arial"/>
              <a:cs typeface="Arial"/>
            </a:endParaRPr>
          </a:p>
          <a:p>
            <a:endParaRPr lang="fr-FR" altLang="fr-FR" sz="1200" dirty="0">
              <a:solidFill>
                <a:srgbClr val="9BBB59"/>
              </a:solidFill>
            </a:endParaRPr>
          </a:p>
          <a:p>
            <a:r>
              <a:rPr lang="fr-FR" altLang="fr-FR" sz="1200" dirty="0" smtClean="0">
                <a:solidFill>
                  <a:srgbClr val="585858"/>
                </a:solidFill>
                <a:latin typeface="Arial"/>
                <a:cs typeface="Arial"/>
              </a:rPr>
              <a:t>Pour t’aider dans la recherche de définition, voici deux liens utiles :</a:t>
            </a:r>
            <a:r>
              <a:rPr lang="fr-FR" altLang="fr-FR" sz="1200" dirty="0" smtClean="0">
                <a:solidFill>
                  <a:srgbClr val="585858"/>
                </a:solidFill>
                <a:latin typeface="Arial"/>
                <a:cs typeface="Arial"/>
                <a:hlinkClick r:id="rId2"/>
              </a:rPr>
              <a:t>http</a:t>
            </a:r>
            <a:r>
              <a:rPr lang="fr-FR" altLang="fr-FR" sz="1200" dirty="0">
                <a:solidFill>
                  <a:srgbClr val="585858"/>
                </a:solidFill>
                <a:latin typeface="Arial"/>
                <a:cs typeface="Arial"/>
                <a:hlinkClick r:id="rId2"/>
              </a:rPr>
              <a:t>://www.les-industries-technologiques.fr/innovation-continue/l-innovation-produit</a:t>
            </a:r>
            <a:r>
              <a:rPr lang="fr-FR" altLang="fr-FR" sz="1200" dirty="0" smtClean="0">
                <a:solidFill>
                  <a:srgbClr val="585858"/>
                </a:solidFill>
                <a:latin typeface="Arial"/>
                <a:cs typeface="Arial"/>
                <a:hlinkClick r:id="rId2"/>
              </a:rPr>
              <a:t>/</a:t>
            </a:r>
            <a:r>
              <a:rPr lang="fr-FR" altLang="fr-FR" sz="1200" dirty="0" smtClean="0">
                <a:solidFill>
                  <a:srgbClr val="585858"/>
                </a:solidFill>
                <a:latin typeface="Arial"/>
                <a:cs typeface="Arial"/>
              </a:rPr>
              <a:t/>
            </a:r>
            <a:br>
              <a:rPr lang="fr-FR" altLang="fr-FR" sz="1200" dirty="0" smtClean="0">
                <a:solidFill>
                  <a:srgbClr val="585858"/>
                </a:solidFill>
                <a:latin typeface="Arial"/>
                <a:cs typeface="Arial"/>
              </a:rPr>
            </a:br>
            <a:endParaRPr lang="fr-FR" altLang="fr-FR" sz="1200" dirty="0">
              <a:solidFill>
                <a:srgbClr val="585858"/>
              </a:solidFill>
              <a:latin typeface="Arial"/>
              <a:cs typeface="Arial"/>
            </a:endParaRPr>
          </a:p>
          <a:p>
            <a:r>
              <a:rPr lang="fr-FR" altLang="fr-FR" sz="1200" dirty="0">
                <a:solidFill>
                  <a:srgbClr val="585858"/>
                </a:solidFill>
                <a:latin typeface="Arial"/>
                <a:cs typeface="Arial"/>
                <a:hlinkClick r:id="rId3"/>
              </a:rPr>
              <a:t>http://www.les-industries-technologiques.fr/innovation-continue/linnovation-process/</a:t>
            </a:r>
            <a:endParaRPr lang="fr-FR" altLang="fr-FR" sz="1200" dirty="0">
              <a:solidFill>
                <a:srgbClr val="585858"/>
              </a:solidFill>
              <a:latin typeface="Arial"/>
              <a:cs typeface="Arial"/>
            </a:endParaRPr>
          </a:p>
          <a:p>
            <a:endParaRPr lang="fr-FR" altLang="fr-FR" sz="1200" dirty="0" smtClean="0">
              <a:solidFill>
                <a:srgbClr val="585858"/>
              </a:solidFill>
              <a:latin typeface="Arial"/>
              <a:cs typeface="Arial"/>
            </a:endParaRPr>
          </a:p>
        </p:txBody>
      </p:sp>
      <p:sp>
        <p:nvSpPr>
          <p:cNvPr id="12" name="Titre 1"/>
          <p:cNvSpPr txBox="1">
            <a:spLocks/>
          </p:cNvSpPr>
          <p:nvPr/>
        </p:nvSpPr>
        <p:spPr>
          <a:xfrm>
            <a:off x="387940" y="1446167"/>
            <a:ext cx="8229600" cy="696609"/>
          </a:xfrm>
          <a:prstGeom prst="rect">
            <a:avLst/>
          </a:prstGeom>
        </p:spPr>
        <p:txBody>
          <a:bodyPr vert="horz" lIns="91440" tIns="45720" rIns="91440" bIns="45720" numCol="1" rtlCol="0" anchor="ctr">
            <a:noAutofit/>
          </a:bodyPr>
          <a:lstStyle>
            <a:lvl1pPr algn="ctr" defTabSz="457200" rtl="0" eaLnBrk="1" latinLnBrk="0" hangingPunct="1">
              <a:spcBef>
                <a:spcPct val="0"/>
              </a:spcBef>
              <a:buNone/>
              <a:defRPr sz="3100" b="1" i="0" kern="1200">
                <a:solidFill>
                  <a:srgbClr val="E95E27"/>
                </a:solidFill>
                <a:latin typeface="Arial"/>
                <a:ea typeface="+mj-ea"/>
                <a:cs typeface="Arial"/>
              </a:defRPr>
            </a:lvl1pPr>
          </a:lstStyle>
          <a:p>
            <a:r>
              <a:rPr lang="fr-FR" altLang="fr-FR" sz="1400" dirty="0">
                <a:solidFill>
                  <a:schemeClr val="tx1"/>
                </a:solidFill>
              </a:rPr>
              <a:t>Innover, c’est améliorer. Mais que peut-on améliorer ? </a:t>
            </a:r>
            <a:endParaRPr lang="fr-FR" altLang="fr-FR" sz="1400" dirty="0" smtClean="0">
              <a:solidFill>
                <a:schemeClr val="tx1"/>
              </a:solidFill>
            </a:endParaRPr>
          </a:p>
          <a:p>
            <a:r>
              <a:rPr lang="fr-FR" altLang="fr-FR" sz="1400" dirty="0" smtClean="0">
                <a:solidFill>
                  <a:schemeClr val="tx1"/>
                </a:solidFill>
              </a:rPr>
              <a:t>Un </a:t>
            </a:r>
            <a:r>
              <a:rPr lang="fr-FR" altLang="fr-FR" sz="1400" dirty="0">
                <a:solidFill>
                  <a:schemeClr val="tx1"/>
                </a:solidFill>
              </a:rPr>
              <a:t>produit, bien sûr, mais aussi la méthode de fabrication </a:t>
            </a:r>
            <a:r>
              <a:rPr lang="fr-FR" altLang="fr-FR" sz="1400" dirty="0" smtClean="0">
                <a:solidFill>
                  <a:schemeClr val="tx1"/>
                </a:solidFill>
              </a:rPr>
              <a:t>! On parle alors d’innovation « produit » et d’innovation « </a:t>
            </a:r>
            <a:r>
              <a:rPr lang="fr-FR" altLang="fr-FR" sz="1400" dirty="0" err="1" smtClean="0">
                <a:solidFill>
                  <a:schemeClr val="tx1"/>
                </a:solidFill>
              </a:rPr>
              <a:t>process</a:t>
            </a:r>
            <a:r>
              <a:rPr lang="fr-FR" altLang="fr-FR" sz="1400" dirty="0" smtClean="0">
                <a:solidFill>
                  <a:schemeClr val="tx1"/>
                </a:solidFill>
              </a:rPr>
              <a:t> ».</a:t>
            </a:r>
          </a:p>
        </p:txBody>
      </p:sp>
      <p:sp>
        <p:nvSpPr>
          <p:cNvPr id="13" name="Espace réservé du numéro de diapositive 5"/>
          <p:cNvSpPr>
            <a:spLocks noGrp="1"/>
          </p:cNvSpPr>
          <p:nvPr>
            <p:ph type="sldNum" sz="quarter" idx="4"/>
          </p:nvPr>
        </p:nvSpPr>
        <p:spPr>
          <a:xfrm>
            <a:off x="0" y="6556506"/>
            <a:ext cx="457200" cy="301494"/>
          </a:xfrm>
          <a:prstGeom prst="rect">
            <a:avLst/>
          </a:prstGeom>
        </p:spPr>
        <p:txBody>
          <a:bodyPr vert="horz" lIns="91440" tIns="45720" rIns="91440" bIns="45720" rtlCol="0" anchor="ctr"/>
          <a:lstStyle>
            <a:lvl1pPr algn="ctr">
              <a:defRPr sz="1200">
                <a:solidFill>
                  <a:srgbClr val="E95E27"/>
                </a:solidFill>
              </a:defRPr>
            </a:lvl1pPr>
          </a:lstStyle>
          <a:p>
            <a:fld id="{86384559-06EA-684C-829B-A96D13D5876D}" type="slidenum">
              <a:rPr lang="fr-FR" smtClean="0"/>
              <a:pPr/>
              <a:t>8</a:t>
            </a:fld>
            <a:endParaRPr lang="fr-FR" dirty="0"/>
          </a:p>
        </p:txBody>
      </p:sp>
    </p:spTree>
    <p:extLst>
      <p:ext uri="{BB962C8B-B14F-4D97-AF65-F5344CB8AC3E}">
        <p14:creationId xmlns:p14="http://schemas.microsoft.com/office/powerpoint/2010/main" val="9057514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Innover pour soutenir le développement durable </a:t>
            </a:r>
            <a:endParaRPr lang="fr-FR" dirty="0"/>
          </a:p>
        </p:txBody>
      </p:sp>
      <p:sp>
        <p:nvSpPr>
          <p:cNvPr id="3" name="Espace réservé du contenu 2"/>
          <p:cNvSpPr>
            <a:spLocks noGrp="1"/>
          </p:cNvSpPr>
          <p:nvPr>
            <p:ph sz="quarter" idx="17"/>
          </p:nvPr>
        </p:nvSpPr>
        <p:spPr/>
        <p:txBody>
          <a:bodyPr>
            <a:normAutofit fontScale="92500"/>
          </a:bodyPr>
          <a:lstStyle/>
          <a:p>
            <a:r>
              <a:rPr lang="fr-FR" dirty="0" smtClean="0"/>
              <a:t>LES INDUSTRIES TECHNOLOGIQUES AU SERVICE DE NOTRE ENVIRONNEMENT</a:t>
            </a:r>
            <a:endParaRPr lang="fr-FR" dirty="0"/>
          </a:p>
        </p:txBody>
      </p:sp>
      <p:sp>
        <p:nvSpPr>
          <p:cNvPr id="9" name="Rectangle à coins arrondis 8"/>
          <p:cNvSpPr/>
          <p:nvPr/>
        </p:nvSpPr>
        <p:spPr>
          <a:xfrm>
            <a:off x="426426" y="1714500"/>
            <a:ext cx="3942374" cy="10774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0" name="Rectangle à coins arrondis 9"/>
          <p:cNvSpPr/>
          <p:nvPr/>
        </p:nvSpPr>
        <p:spPr>
          <a:xfrm>
            <a:off x="426426" y="5016500"/>
            <a:ext cx="3942374" cy="11536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1" name="Rectangle à coins arrondis 10"/>
          <p:cNvSpPr/>
          <p:nvPr/>
        </p:nvSpPr>
        <p:spPr>
          <a:xfrm>
            <a:off x="457200" y="3340100"/>
            <a:ext cx="3942374" cy="1153616"/>
          </a:xfrm>
          <a:prstGeom prst="roundRect">
            <a:avLst/>
          </a:prstGeom>
          <a:noFill/>
          <a:ln>
            <a:solidFill>
              <a:srgbClr val="D33D20"/>
            </a:solidFill>
          </a:ln>
          <a:effectLst/>
        </p:spPr>
        <p:style>
          <a:lnRef idx="1">
            <a:schemeClr val="accent1"/>
          </a:lnRef>
          <a:fillRef idx="3">
            <a:schemeClr val="accent1"/>
          </a:fillRef>
          <a:effectRef idx="2">
            <a:schemeClr val="accent1"/>
          </a:effectRef>
          <a:fontRef idx="minor">
            <a:schemeClr val="lt1"/>
          </a:fontRef>
        </p:style>
        <p:txBody>
          <a:bodyPr numCol="1" rtlCol="0" anchor="ctr"/>
          <a:lstStyle/>
          <a:p>
            <a:pPr algn="ctr"/>
            <a:endParaRPr lang="fr-FR" altLang="fr-FR"/>
          </a:p>
        </p:txBody>
      </p:sp>
      <p:sp>
        <p:nvSpPr>
          <p:cNvPr id="12" name="Flèche vers la droite 11"/>
          <p:cNvSpPr/>
          <p:nvPr/>
        </p:nvSpPr>
        <p:spPr>
          <a:xfrm>
            <a:off x="4736592" y="20711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Flèche vers la droite 12"/>
          <p:cNvSpPr/>
          <p:nvPr/>
        </p:nvSpPr>
        <p:spPr>
          <a:xfrm>
            <a:off x="4736592" y="36586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Flèche vers la droite 13"/>
          <p:cNvSpPr/>
          <p:nvPr/>
        </p:nvSpPr>
        <p:spPr>
          <a:xfrm>
            <a:off x="4736592" y="5347716"/>
            <a:ext cx="978408" cy="484632"/>
          </a:xfrm>
          <a:prstGeom prst="rightArrow">
            <a:avLst/>
          </a:prstGeom>
          <a:solidFill>
            <a:srgbClr val="EF501F"/>
          </a:solidFill>
          <a:ln>
            <a:solidFill>
              <a:srgbClr val="EF501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ogner un rectangle à un seul coin 14"/>
          <p:cNvSpPr/>
          <p:nvPr/>
        </p:nvSpPr>
        <p:spPr>
          <a:xfrm>
            <a:off x="7693931" y="1990222"/>
            <a:ext cx="3565439" cy="2153026"/>
          </a:xfrm>
          <a:prstGeom prst="snip1Rect">
            <a:avLst/>
          </a:prstGeom>
          <a:solidFill>
            <a:srgbClr val="FDE013"/>
          </a:solidFill>
          <a:ln>
            <a:solidFill>
              <a:schemeClr val="bg1"/>
            </a:solidFill>
          </a:ln>
        </p:spPr>
        <p:style>
          <a:lnRef idx="1">
            <a:schemeClr val="accent1"/>
          </a:lnRef>
          <a:fillRef idx="3">
            <a:schemeClr val="accent1"/>
          </a:fillRef>
          <a:effectRef idx="2">
            <a:schemeClr val="accent1"/>
          </a:effectRef>
          <a:fontRef idx="minor">
            <a:schemeClr val="lt1"/>
          </a:fontRef>
        </p:style>
        <p:txBody>
          <a:bodyPr numCol="1" rtlCol="0" anchor="ctr"/>
          <a:lstStyle/>
          <a:p>
            <a:r>
              <a:rPr lang="fr-FR" altLang="fr-FR" sz="1200" b="1" dirty="0" smtClean="0">
                <a:solidFill>
                  <a:srgbClr val="000000"/>
                </a:solidFill>
                <a:latin typeface="Arial"/>
                <a:cs typeface="Arial"/>
              </a:rPr>
              <a:t>Donne trois exemples d’innovations qui contribuent à protéger la planète.</a:t>
            </a:r>
            <a:br>
              <a:rPr lang="fr-FR" altLang="fr-FR" sz="1200" b="1" dirty="0" smtClean="0">
                <a:solidFill>
                  <a:srgbClr val="000000"/>
                </a:solidFill>
                <a:latin typeface="Arial"/>
                <a:cs typeface="Arial"/>
              </a:rPr>
            </a:br>
            <a:r>
              <a:rPr lang="fr-FR" altLang="fr-FR" sz="1200" b="1" dirty="0" smtClean="0">
                <a:solidFill>
                  <a:srgbClr val="000000"/>
                </a:solidFill>
                <a:latin typeface="Arial"/>
                <a:cs typeface="Arial"/>
              </a:rPr>
              <a:t> Tu peux illustrer tes exemples en glissant la photo de l’innovation sur la droite.</a:t>
            </a:r>
            <a:br>
              <a:rPr lang="fr-FR" altLang="fr-FR" sz="1200" b="1" dirty="0" smtClean="0">
                <a:solidFill>
                  <a:srgbClr val="000000"/>
                </a:solidFill>
                <a:latin typeface="Arial"/>
                <a:cs typeface="Arial"/>
              </a:rPr>
            </a:br>
            <a:endParaRPr lang="fr-FR" altLang="fr-FR" sz="1200" dirty="0" smtClean="0">
              <a:solidFill>
                <a:srgbClr val="000000"/>
              </a:solidFill>
              <a:latin typeface="Arial"/>
              <a:cs typeface="Arial"/>
            </a:endParaRPr>
          </a:p>
          <a:p>
            <a:r>
              <a:rPr lang="fr-FR" altLang="fr-FR" sz="1200" dirty="0" smtClean="0">
                <a:solidFill>
                  <a:srgbClr val="000000"/>
                </a:solidFill>
                <a:latin typeface="Arial"/>
                <a:cs typeface="Arial"/>
              </a:rPr>
              <a:t>Tu trouveras ici plusieurs </a:t>
            </a:r>
            <a:r>
              <a:rPr lang="fr-FR" altLang="fr-FR" sz="1200" dirty="0">
                <a:solidFill>
                  <a:srgbClr val="000000"/>
                </a:solidFill>
                <a:latin typeface="Arial"/>
                <a:cs typeface="Arial"/>
              </a:rPr>
              <a:t>exemples </a:t>
            </a:r>
            <a:r>
              <a:rPr lang="fr-FR" altLang="fr-FR" sz="1200" dirty="0" smtClean="0">
                <a:solidFill>
                  <a:srgbClr val="000000"/>
                </a:solidFill>
                <a:latin typeface="Arial"/>
                <a:cs typeface="Arial"/>
              </a:rPr>
              <a:t>:</a:t>
            </a:r>
            <a:r>
              <a:rPr lang="fr-FR" altLang="fr-FR" sz="1200" dirty="0" smtClean="0">
                <a:solidFill>
                  <a:srgbClr val="000000"/>
                </a:solidFill>
                <a:latin typeface="Arial"/>
                <a:cs typeface="Arial"/>
                <a:hlinkClick r:id="rId2"/>
              </a:rPr>
              <a:t>http</a:t>
            </a:r>
            <a:r>
              <a:rPr lang="fr-FR" altLang="fr-FR" sz="1200" dirty="0">
                <a:solidFill>
                  <a:srgbClr val="000000"/>
                </a:solidFill>
                <a:latin typeface="Arial"/>
                <a:cs typeface="Arial"/>
                <a:hlinkClick r:id="rId2"/>
              </a:rPr>
              <a:t>://www.les-industries-technologiques.fr/actualite/innovation/</a:t>
            </a:r>
            <a:endParaRPr lang="fr-FR" altLang="fr-FR" sz="1200" dirty="0" smtClean="0">
              <a:solidFill>
                <a:schemeClr val="tx1"/>
              </a:solidFill>
              <a:latin typeface="Arial"/>
              <a:cs typeface="Arial"/>
            </a:endParaRPr>
          </a:p>
        </p:txBody>
      </p:sp>
      <p:sp>
        <p:nvSpPr>
          <p:cNvPr id="17" name="Espace réservé du numéro de diapositive 5"/>
          <p:cNvSpPr txBox="1">
            <a:spLocks/>
          </p:cNvSpPr>
          <p:nvPr/>
        </p:nvSpPr>
        <p:spPr>
          <a:xfrm>
            <a:off x="0" y="6556506"/>
            <a:ext cx="457200" cy="301494"/>
          </a:xfrm>
          <a:prstGeom prst="rect">
            <a:avLst/>
          </a:prstGeom>
        </p:spPr>
        <p:txBody>
          <a:bodyPr vert="horz" lIns="91440" tIns="45720" rIns="91440" bIns="45720" rtlCol="0" anchor="ctr"/>
          <a:lstStyle>
            <a:defPPr>
              <a:defRPr lang="fr-FR"/>
            </a:defPPr>
            <a:lvl1pPr marL="0" algn="ctr" defTabSz="457200" rtl="0" eaLnBrk="1" latinLnBrk="0" hangingPunct="1">
              <a:defRPr sz="1200" kern="1200">
                <a:solidFill>
                  <a:srgbClr val="E95E27"/>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384559-06EA-684C-829B-A96D13D5876D}" type="slidenum">
              <a:rPr lang="fr-FR" smtClean="0"/>
              <a:pPr/>
              <a:t>9</a:t>
            </a:fld>
            <a:endParaRPr lang="fr-FR" dirty="0"/>
          </a:p>
        </p:txBody>
      </p:sp>
    </p:spTree>
    <p:extLst>
      <p:ext uri="{BB962C8B-B14F-4D97-AF65-F5344CB8AC3E}">
        <p14:creationId xmlns:p14="http://schemas.microsoft.com/office/powerpoint/2010/main" val="118027147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5811</TotalTime>
  <Words>1655</Words>
  <Application>Microsoft Macintosh PowerPoint</Application>
  <PresentationFormat>Présentation à l'écran (4:3)</PresentationFormat>
  <Paragraphs>198</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LES INDUSTRIES TECHNOLOGIQUES AU SERVICE DE NOTRE ENVIRONNEMENT</vt:lpstr>
      <vt:lpstr>Comment faire ton exposé ?</vt:lpstr>
      <vt:lpstr>Comment va notre planète ?</vt:lpstr>
      <vt:lpstr>Guérir notre planète = le développement durable</vt:lpstr>
      <vt:lpstr>Les industries technologiques et le développement durable</vt:lpstr>
      <vt:lpstr>L’industrie, qu’est-ce que c’est ?</vt:lpstr>
      <vt:lpstr>Les industries technologiques s’engagent pour l’environnement</vt:lpstr>
      <vt:lpstr>Le lien entre les industries technologiques et le développement durable : l’innovation</vt:lpstr>
      <vt:lpstr>Innover pour soutenir le développement durable </vt:lpstr>
      <vt:lpstr>Ce qu’il faut retenir</vt:lpstr>
      <vt:lpstr>Bilan</vt:lpstr>
      <vt:lpstr>Présentation PowerPoint</vt:lpstr>
      <vt:lpstr>Présentation PowerPoint</vt:lpstr>
      <vt:lpstr>Présentation PowerPoint</vt:lpstr>
      <vt:lpstr>Présentation PowerPoint</vt:lpstr>
    </vt:vector>
  </TitlesOfParts>
  <Company>Razsnediqhefl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Renard</dc:creator>
  <cp:lastModifiedBy>Web Pédagogique</cp:lastModifiedBy>
  <cp:revision>155</cp:revision>
  <dcterms:created xsi:type="dcterms:W3CDTF">2015-12-16T11:52:03Z</dcterms:created>
  <dcterms:modified xsi:type="dcterms:W3CDTF">2016-07-27T13:29:55Z</dcterms:modified>
</cp:coreProperties>
</file>