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1BCEE-79B5-40DE-A0FD-36C8E565BDCA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D597-2483-4B6E-9230-764054A7EB1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55A98A-1B8B-4C3F-8F84-1B704029E1B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 rot="5400000">
            <a:off x="4394993" y="2129632"/>
            <a:ext cx="354013" cy="91440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Box 6"/>
          <p:cNvSpPr txBox="1"/>
          <p:nvPr userDrawn="1"/>
        </p:nvSpPr>
        <p:spPr>
          <a:xfrm>
            <a:off x="7056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  <a:cs typeface="+mn-cs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533400" y="785813"/>
            <a:ext cx="11525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/>
                </a:solidFill>
                <a:latin typeface="Century Gothic" pitchFamily="34" charset="0"/>
                <a:ea typeface="+mj-ea"/>
                <a:cs typeface="+mj-cs"/>
              </a:rPr>
              <a:t>Article</a:t>
            </a:r>
            <a:endParaRPr lang="en-GB" sz="2000" b="1" dirty="0">
              <a:solidFill>
                <a:schemeClr val="accent6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70088" y="544513"/>
            <a:ext cx="5214937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Les articles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sont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publiés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dans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des magazines, des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journaux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, des revues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scientifiques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ou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sur des sites Internet.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Ils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sont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généralement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écrits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dans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un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langage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formel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1050" y="-7938"/>
            <a:ext cx="5761038" cy="64770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Communiquer</a:t>
            </a:r>
            <a:r>
              <a:rPr lang="en-GB" sz="36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 des </a:t>
            </a: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idées</a:t>
            </a:r>
            <a:endParaRPr lang="en-GB" sz="3600" dirty="0">
              <a:solidFill>
                <a:schemeClr val="accent6">
                  <a:lumMod val="75000"/>
                </a:schemeClr>
              </a:solidFill>
              <a:latin typeface="Century Gothic" pitchFamily="34" charset="0"/>
              <a:cs typeface="+mn-cs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451725" y="0"/>
            <a:ext cx="1657350" cy="641350"/>
            <a:chOff x="7452320" y="0"/>
            <a:chExt cx="1656978" cy="641606"/>
          </a:xfrm>
        </p:grpSpPr>
        <p:sp>
          <p:nvSpPr>
            <p:cNvPr id="18463" name="TextBox 20"/>
            <p:cNvSpPr txBox="1">
              <a:spLocks noChangeArrowheads="1"/>
            </p:cNvSpPr>
            <p:nvPr/>
          </p:nvSpPr>
          <p:spPr bwMode="auto">
            <a:xfrm>
              <a:off x="7452320" y="0"/>
              <a:ext cx="1152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3e</a:t>
              </a:r>
            </a:p>
          </p:txBody>
        </p:sp>
        <p:pic>
          <p:nvPicPr>
            <p:cNvPr id="18464" name="Picture 21" descr="Student sheets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71438" y="1268413"/>
            <a:ext cx="2185987" cy="484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err="1">
                <a:latin typeface="Century Gothic" pitchFamily="34" charset="0"/>
                <a:cs typeface="+mn-cs"/>
              </a:rPr>
              <a:t>Préparer</a:t>
            </a:r>
            <a:r>
              <a:rPr lang="en-GB" sz="1600" b="1" dirty="0">
                <a:latin typeface="Century Gothic" pitchFamily="34" charset="0"/>
                <a:cs typeface="+mn-cs"/>
              </a:rPr>
              <a:t>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votre</a:t>
            </a:r>
            <a:r>
              <a:rPr lang="en-GB" sz="1600" b="1" dirty="0">
                <a:latin typeface="Century Gothic" pitchFamily="34" charset="0"/>
                <a:cs typeface="+mn-cs"/>
              </a:rPr>
              <a:t> article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 err="1">
                <a:latin typeface="Century Gothic" pitchFamily="34" charset="0"/>
                <a:cs typeface="+mn-cs"/>
              </a:rPr>
              <a:t>Déterminer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clairement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ce</a:t>
            </a:r>
            <a:r>
              <a:rPr lang="en-GB" sz="1100" dirty="0">
                <a:latin typeface="Century Gothic" pitchFamily="34" charset="0"/>
                <a:cs typeface="+mn-cs"/>
              </a:rPr>
              <a:t> que </a:t>
            </a:r>
            <a:r>
              <a:rPr lang="en-GB" sz="1100" dirty="0" err="1">
                <a:latin typeface="Century Gothic" pitchFamily="34" charset="0"/>
                <a:cs typeface="+mn-cs"/>
              </a:rPr>
              <a:t>vous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souhaitez</a:t>
            </a:r>
            <a:r>
              <a:rPr lang="en-GB" sz="1100" dirty="0">
                <a:latin typeface="Century Gothic" pitchFamily="34" charset="0"/>
                <a:cs typeface="+mn-cs"/>
              </a:rPr>
              <a:t> dire au public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>
                <a:latin typeface="Century Gothic" pitchFamily="34" charset="0"/>
                <a:cs typeface="+mn-cs"/>
              </a:rPr>
              <a:t>Utiliser la checklist pour </a:t>
            </a:r>
            <a:r>
              <a:rPr lang="en-GB" sz="1100" dirty="0" err="1">
                <a:latin typeface="Century Gothic" pitchFamily="34" charset="0"/>
                <a:cs typeface="+mn-cs"/>
              </a:rPr>
              <a:t>préparer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ce</a:t>
            </a:r>
            <a:r>
              <a:rPr lang="en-GB" sz="1100" dirty="0">
                <a:latin typeface="Century Gothic" pitchFamily="34" charset="0"/>
                <a:cs typeface="+mn-cs"/>
              </a:rPr>
              <a:t> que </a:t>
            </a:r>
            <a:r>
              <a:rPr lang="en-GB" sz="1100" dirty="0" err="1">
                <a:latin typeface="Century Gothic" pitchFamily="34" charset="0"/>
                <a:cs typeface="+mn-cs"/>
              </a:rPr>
              <a:t>vous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allez</a:t>
            </a:r>
            <a:r>
              <a:rPr lang="en-GB" sz="1100" dirty="0">
                <a:latin typeface="Century Gothic" pitchFamily="34" charset="0"/>
                <a:cs typeface="+mn-cs"/>
              </a:rPr>
              <a:t> dire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>
                <a:latin typeface="Century Gothic" pitchFamily="34" charset="0"/>
                <a:cs typeface="+mn-cs"/>
              </a:rPr>
              <a:t>Utiliser les cases pour preparer </a:t>
            </a:r>
            <a:r>
              <a:rPr lang="en-GB" sz="1100" dirty="0" err="1">
                <a:latin typeface="Century Gothic" pitchFamily="34" charset="0"/>
                <a:cs typeface="+mn-cs"/>
              </a:rPr>
              <a:t>l’article</a:t>
            </a:r>
            <a:r>
              <a:rPr lang="en-GB" sz="1100" dirty="0">
                <a:latin typeface="Century Gothic" pitchFamily="34" charset="0"/>
                <a:cs typeface="+mn-cs"/>
              </a:rPr>
              <a:t>, </a:t>
            </a:r>
            <a:r>
              <a:rPr lang="en-GB" sz="1100" dirty="0" err="1">
                <a:latin typeface="Century Gothic" pitchFamily="34" charset="0"/>
                <a:cs typeface="+mn-cs"/>
              </a:rPr>
              <a:t>une</a:t>
            </a:r>
            <a:r>
              <a:rPr lang="en-GB" sz="1100" dirty="0">
                <a:latin typeface="Century Gothic" pitchFamily="34" charset="0"/>
                <a:cs typeface="+mn-cs"/>
              </a:rPr>
              <a:t> case correspond à un </a:t>
            </a:r>
            <a:r>
              <a:rPr lang="en-GB" sz="1100" dirty="0" err="1">
                <a:latin typeface="Century Gothic" pitchFamily="34" charset="0"/>
                <a:cs typeface="+mn-cs"/>
              </a:rPr>
              <a:t>paragraphe</a:t>
            </a:r>
            <a:endParaRPr lang="en-GB" sz="1100" dirty="0">
              <a:latin typeface="Century Gothic" pitchFamily="34" charset="0"/>
              <a:cs typeface="+mn-cs"/>
            </a:endParaRP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>
                <a:latin typeface="Century Gothic" pitchFamily="34" charset="0"/>
                <a:cs typeface="+mn-cs"/>
              </a:rPr>
              <a:t>Le premier </a:t>
            </a:r>
            <a:r>
              <a:rPr lang="en-GB" sz="1100" dirty="0" err="1">
                <a:latin typeface="Century Gothic" pitchFamily="34" charset="0"/>
                <a:cs typeface="+mn-cs"/>
              </a:rPr>
              <a:t>paragraphe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doit</a:t>
            </a:r>
            <a:r>
              <a:rPr lang="en-GB" sz="1100" dirty="0">
                <a:latin typeface="Century Gothic" pitchFamily="34" charset="0"/>
                <a:cs typeface="+mn-cs"/>
              </a:rPr>
              <a:t> exposer </a:t>
            </a:r>
            <a:r>
              <a:rPr lang="en-GB" sz="1100" dirty="0" err="1">
                <a:latin typeface="Century Gothic" pitchFamily="34" charset="0"/>
                <a:cs typeface="+mn-cs"/>
              </a:rPr>
              <a:t>votre</a:t>
            </a:r>
            <a:r>
              <a:rPr lang="en-GB" sz="1100" dirty="0">
                <a:latin typeface="Century Gothic" pitchFamily="34" charset="0"/>
                <a:cs typeface="+mn-cs"/>
              </a:rPr>
              <a:t> point de </a:t>
            </a:r>
            <a:r>
              <a:rPr lang="en-GB" sz="1100" dirty="0" err="1">
                <a:latin typeface="Century Gothic" pitchFamily="34" charset="0"/>
                <a:cs typeface="+mn-cs"/>
              </a:rPr>
              <a:t>vue</a:t>
            </a:r>
            <a:endParaRPr lang="en-GB" sz="1100" dirty="0">
              <a:latin typeface="Century Gothic" pitchFamily="34" charset="0"/>
              <a:cs typeface="+mn-cs"/>
            </a:endParaRP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 err="1">
                <a:latin typeface="Century Gothic" pitchFamily="34" charset="0"/>
                <a:cs typeface="+mn-cs"/>
              </a:rPr>
              <a:t>Mettre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vos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idées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dans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l’ordre</a:t>
            </a:r>
            <a:r>
              <a:rPr lang="en-GB" sz="1100" dirty="0">
                <a:latin typeface="Century Gothic" pitchFamily="34" charset="0"/>
                <a:cs typeface="+mn-cs"/>
              </a:rPr>
              <a:t> des </a:t>
            </a:r>
            <a:r>
              <a:rPr lang="en-GB" sz="1100" dirty="0" err="1">
                <a:latin typeface="Century Gothic" pitchFamily="34" charset="0"/>
                <a:cs typeface="+mn-cs"/>
              </a:rPr>
              <a:t>moins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importantes</a:t>
            </a:r>
            <a:r>
              <a:rPr lang="en-GB" sz="1100" dirty="0">
                <a:latin typeface="Century Gothic" pitchFamily="34" charset="0"/>
                <a:cs typeface="+mn-cs"/>
              </a:rPr>
              <a:t> au début, aux plus </a:t>
            </a:r>
            <a:r>
              <a:rPr lang="en-GB" sz="1100" dirty="0" err="1">
                <a:latin typeface="Century Gothic" pitchFamily="34" charset="0"/>
                <a:cs typeface="+mn-cs"/>
              </a:rPr>
              <a:t>importantes</a:t>
            </a:r>
            <a:endParaRPr lang="en-GB" sz="1100" dirty="0">
              <a:latin typeface="Century Gothic" pitchFamily="34" charset="0"/>
              <a:cs typeface="+mn-cs"/>
            </a:endParaRP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>
                <a:latin typeface="Century Gothic" pitchFamily="34" charset="0"/>
                <a:cs typeface="+mn-cs"/>
              </a:rPr>
              <a:t>Le </a:t>
            </a:r>
            <a:r>
              <a:rPr lang="en-GB" sz="1100" dirty="0" err="1">
                <a:latin typeface="Century Gothic" pitchFamily="34" charset="0"/>
                <a:cs typeface="+mn-cs"/>
              </a:rPr>
              <a:t>dernier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paragraphe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doit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contenir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une</a:t>
            </a:r>
            <a:r>
              <a:rPr lang="en-GB" sz="1100" dirty="0">
                <a:latin typeface="Century Gothic" pitchFamily="34" charset="0"/>
                <a:cs typeface="+mn-cs"/>
              </a:rPr>
              <a:t> conclusion </a:t>
            </a:r>
            <a:r>
              <a:rPr lang="en-GB" sz="1100" dirty="0" err="1">
                <a:latin typeface="Century Gothic" pitchFamily="34" charset="0"/>
                <a:cs typeface="+mn-cs"/>
              </a:rPr>
              <a:t>percutante</a:t>
            </a:r>
            <a:r>
              <a:rPr lang="en-GB" sz="1100" dirty="0">
                <a:latin typeface="Century Gothic" pitchFamily="34" charset="0"/>
                <a:cs typeface="+mn-cs"/>
              </a:rPr>
              <a:t>.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 err="1">
                <a:latin typeface="Century Gothic" pitchFamily="34" charset="0"/>
                <a:cs typeface="+mn-cs"/>
              </a:rPr>
              <a:t>Ajouter</a:t>
            </a:r>
            <a:r>
              <a:rPr lang="en-GB" sz="1100" dirty="0">
                <a:latin typeface="Century Gothic" pitchFamily="34" charset="0"/>
                <a:cs typeface="+mn-cs"/>
              </a:rPr>
              <a:t> des </a:t>
            </a:r>
            <a:r>
              <a:rPr lang="en-GB" sz="1100" dirty="0" err="1">
                <a:latin typeface="Century Gothic" pitchFamily="34" charset="0"/>
                <a:cs typeface="+mn-cs"/>
              </a:rPr>
              <a:t>preuves</a:t>
            </a:r>
            <a:r>
              <a:rPr lang="en-GB" sz="1100" dirty="0">
                <a:latin typeface="Century Gothic" pitchFamily="34" charset="0"/>
                <a:cs typeface="+mn-cs"/>
              </a:rPr>
              <a:t> pour </a:t>
            </a:r>
            <a:r>
              <a:rPr lang="en-GB" sz="1100" dirty="0" err="1">
                <a:latin typeface="Century Gothic" pitchFamily="34" charset="0"/>
                <a:cs typeface="+mn-cs"/>
              </a:rPr>
              <a:t>étayer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vos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idées</a:t>
            </a:r>
            <a:endParaRPr lang="en-GB" sz="1200" dirty="0">
              <a:latin typeface="Century Gothic" pitchFamily="34" charset="0"/>
              <a:cs typeface="+mn-cs"/>
            </a:endParaRPr>
          </a:p>
        </p:txBody>
      </p:sp>
      <p:sp>
        <p:nvSpPr>
          <p:cNvPr id="18439" name="Rectangle 31"/>
          <p:cNvSpPr>
            <a:spLocks noChangeArrowheads="1"/>
          </p:cNvSpPr>
          <p:nvPr/>
        </p:nvSpPr>
        <p:spPr bwMode="auto">
          <a:xfrm>
            <a:off x="4284663" y="5140325"/>
            <a:ext cx="2590800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/>
            <a:r>
              <a:rPr lang="en-GB" sz="1600" b="1">
                <a:latin typeface="Century Gothic" pitchFamily="34" charset="0"/>
              </a:rPr>
              <a:t>Conseils</a:t>
            </a:r>
            <a:endParaRPr lang="en-GB" sz="1600">
              <a:latin typeface="Century Gothic" pitchFamily="34" charset="0"/>
            </a:endParaRP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l"/>
            </a:pPr>
            <a:r>
              <a:rPr lang="en-GB" sz="1100">
                <a:latin typeface="Century Gothic" pitchFamily="34" charset="0"/>
              </a:rPr>
              <a:t>Vous pouvez y faire figurer des images et des diagrammes.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l"/>
            </a:pPr>
            <a:r>
              <a:rPr lang="en-GB" sz="1100">
                <a:latin typeface="Century Gothic" pitchFamily="34" charset="0"/>
              </a:rPr>
              <a:t>Utiliser des citations d’experts dans le domaine permet de donner du poids à vos idées.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513" y="5157788"/>
            <a:ext cx="1878012" cy="11922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2195513" y="1341438"/>
            <a:ext cx="4711700" cy="3671887"/>
            <a:chOff x="2195736" y="1340768"/>
            <a:chExt cx="4710964" cy="3672408"/>
          </a:xfrm>
        </p:grpSpPr>
        <p:sp>
          <p:nvSpPr>
            <p:cNvPr id="46" name="TextBox 45"/>
            <p:cNvSpPr txBox="1"/>
            <p:nvPr/>
          </p:nvSpPr>
          <p:spPr>
            <a:xfrm>
              <a:off x="4530583" y="1340768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2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571852" y="1378873"/>
              <a:ext cx="2334848" cy="1224136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237005" y="1378873"/>
              <a:ext cx="2334847" cy="122413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530583" y="2564904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4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571852" y="2603009"/>
              <a:ext cx="2334848" cy="121143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237005" y="2603009"/>
              <a:ext cx="2334847" cy="121619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530583" y="3763637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6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571852" y="3816031"/>
              <a:ext cx="2334848" cy="119714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95736" y="3763637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5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37005" y="3816031"/>
              <a:ext cx="2334847" cy="119714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195736" y="1340768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1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195736" y="2564904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3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875463" y="762000"/>
            <a:ext cx="2449512" cy="5640388"/>
            <a:chOff x="6876256" y="836712"/>
            <a:chExt cx="2448272" cy="5640288"/>
          </a:xfrm>
        </p:grpSpPr>
        <p:sp>
          <p:nvSpPr>
            <p:cNvPr id="60" name="Rectangle 59"/>
            <p:cNvSpPr/>
            <p:nvPr/>
          </p:nvSpPr>
          <p:spPr>
            <a:xfrm>
              <a:off x="6876256" y="836712"/>
              <a:ext cx="2267744" cy="56402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1" name="TextBox 50"/>
            <p:cNvSpPr txBox="1"/>
            <p:nvPr/>
          </p:nvSpPr>
          <p:spPr>
            <a:xfrm>
              <a:off x="6947657" y="836712"/>
              <a:ext cx="2376871" cy="4619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La checklist de la communication </a:t>
              </a:r>
              <a:r>
                <a:rPr lang="en-GB" sz="1200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efficace</a:t>
              </a:r>
              <a:endParaRPr lang="en-GB" sz="12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62" name="TextBox 51"/>
            <p:cNvSpPr txBox="1"/>
            <p:nvPr/>
          </p:nvSpPr>
          <p:spPr>
            <a:xfrm>
              <a:off x="6938137" y="1293904"/>
              <a:ext cx="1977024" cy="1323952"/>
            </a:xfrm>
            <a:prstGeom prst="rect">
              <a:avLst/>
            </a:prstGeom>
            <a:noFill/>
            <a:ln w="317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fr-FR" sz="1000" b="1" dirty="0">
                  <a:latin typeface="Century Gothic" pitchFamily="34" charset="0"/>
                  <a:cs typeface="+mn-cs"/>
                </a:rPr>
                <a:t>Est-ce que le contenu est</a:t>
              </a:r>
              <a:br>
                <a:rPr lang="fr-FR" sz="1000" b="1" dirty="0">
                  <a:latin typeface="Century Gothic" pitchFamily="34" charset="0"/>
                  <a:cs typeface="+mn-cs"/>
                </a:rPr>
              </a:br>
              <a:r>
                <a:rPr lang="fr-FR" sz="1000" b="1" dirty="0">
                  <a:latin typeface="Century Gothic" pitchFamily="34" charset="0"/>
                  <a:cs typeface="+mn-cs"/>
                </a:rPr>
                <a:t>        </a:t>
              </a:r>
              <a:r>
                <a:rPr lang="fr-FR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clair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fr-FR" sz="1000" dirty="0">
                  <a:latin typeface="Century Gothic" pitchFamily="34" charset="0"/>
                  <a:cs typeface="+mn-cs"/>
                </a:rPr>
                <a:t>Le registre correspond-il à l’objectif et au public présent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fr-FR" sz="1000" dirty="0">
                  <a:latin typeface="Century Gothic" pitchFamily="34" charset="0"/>
                  <a:cs typeface="+mn-cs"/>
                </a:rPr>
                <a:t>Est-ce facile à comprendre ?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938137" y="4840316"/>
              <a:ext cx="2205508" cy="1554135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342900" indent="-342900"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cohérent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que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chaque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scène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ou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paragraphe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exprime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un message principal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dans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un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ordre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logique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liés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949244" y="3702099"/>
              <a:ext cx="2194401" cy="1169966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correct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mis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les explications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scientifiques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utilisé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et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expliqué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les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termes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scientifiques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938137" y="2562294"/>
              <a:ext cx="2205508" cy="1169966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346CDC"/>
                </a:buClr>
                <a:buSzPct val="140000"/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br>
                <a:rPr lang="en-GB" sz="1000" b="1" dirty="0">
                  <a:latin typeface="Century Gothic" pitchFamily="34" charset="0"/>
                  <a:cs typeface="+mn-cs"/>
                </a:rPr>
              </a:br>
              <a:r>
                <a:rPr lang="en-GB" sz="1000" b="1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concret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>
                  <a:latin typeface="Century Gothic" pitchFamily="34" charset="0"/>
                  <a:cs typeface="+mn-cs"/>
                </a:rPr>
                <a:t>Des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exemples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présentés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utilisé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des mots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frappants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208</Words>
  <Application>Microsoft Office PowerPoint</Application>
  <PresentationFormat>Affichage à l'écran (4:3)</PresentationFormat>
  <Paragraphs>36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5</cp:revision>
  <dcterms:created xsi:type="dcterms:W3CDTF">2016-11-18T16:23:17Z</dcterms:created>
  <dcterms:modified xsi:type="dcterms:W3CDTF">2016-11-18T16:24:46Z</dcterms:modified>
</cp:coreProperties>
</file>