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20"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D8EE52-7845-4041-BC0E-6842C83C5C5A}" type="datetimeFigureOut">
              <a:rPr lang="fr-FR" smtClean="0"/>
              <a:pPr/>
              <a:t>16/12/16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FB72E9-5903-46BF-87B7-8A40DBB74A5C}" type="slidenum">
              <a:rPr lang="fr-FR" smtClean="0"/>
              <a:pPr/>
              <a:t>‹#›</a:t>
            </a:fld>
            <a:endParaRPr lang="fr-FR"/>
          </a:p>
        </p:txBody>
      </p:sp>
    </p:spTree>
    <p:extLst>
      <p:ext uri="{BB962C8B-B14F-4D97-AF65-F5344CB8AC3E}">
        <p14:creationId xmlns:p14="http://schemas.microsoft.com/office/powerpoint/2010/main" val="1923596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notesMaster" Target="../notesMasters/notesMaster1.xml"/><Relationship Id="rId3"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40C4CB4-6439-4B9C-81E7-42EE3FE83DA2}" type="slidenum">
              <a:rPr lang="en-GB" smtClean="0"/>
              <a:pPr/>
              <a:t>1</a:t>
            </a:fld>
            <a:endParaRPr lang="en-GB" dirty="0"/>
          </a:p>
        </p:txBody>
      </p:sp>
    </p:spTree>
    <p:extLst>
      <p:ext uri="{BB962C8B-B14F-4D97-AF65-F5344CB8AC3E}">
        <p14:creationId xmlns:p14="http://schemas.microsoft.com/office/powerpoint/2010/main" val="452393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Master" Target="../slideMasters/slideMaster1.xml"/><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E522F75-B64D-403B-826A-C072ADD23F66}"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522F75-B64D-403B-826A-C072ADD23F66}"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522F75-B64D-403B-826A-C072ADD23F66}"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tudent sheets">
    <p:spTree>
      <p:nvGrpSpPr>
        <p:cNvPr id="1" name=""/>
        <p:cNvGrpSpPr/>
        <p:nvPr/>
      </p:nvGrpSpPr>
      <p:grpSpPr>
        <a:xfrm>
          <a:off x="0" y="0"/>
          <a:ext cx="0" cy="0"/>
          <a:chOff x="0" y="0"/>
          <a:chExt cx="0" cy="0"/>
        </a:xfrm>
      </p:grpSpPr>
      <p:cxnSp>
        <p:nvCxnSpPr>
          <p:cNvPr id="13" name="Straight Connector 12"/>
          <p:cNvCxnSpPr/>
          <p:nvPr userDrawn="1"/>
        </p:nvCxnSpPr>
        <p:spPr>
          <a:xfrm>
            <a:off x="4572000" y="0"/>
            <a:ext cx="0" cy="652534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engagelogo.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116632"/>
            <a:ext cx="1224165" cy="491188"/>
          </a:xfrm>
          <a:prstGeom prst="rect">
            <a:avLst/>
          </a:prstGeom>
        </p:spPr>
      </p:pic>
      <p:sp>
        <p:nvSpPr>
          <p:cNvPr id="6" name="Rectangle 5"/>
          <p:cNvSpPr/>
          <p:nvPr userDrawn="1"/>
        </p:nvSpPr>
        <p:spPr>
          <a:xfrm rot="5400000">
            <a:off x="6681062" y="4416284"/>
            <a:ext cx="353875" cy="4572000"/>
          </a:xfrm>
          <a:prstGeom prst="rect">
            <a:avLst/>
          </a:prstGeom>
          <a:solidFill>
            <a:srgbClr val="FF9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userDrawn="1"/>
        </p:nvSpPr>
        <p:spPr>
          <a:xfrm>
            <a:off x="7055768" y="6525344"/>
            <a:ext cx="2088232" cy="338554"/>
          </a:xfrm>
          <a:prstGeom prst="rect">
            <a:avLst/>
          </a:prstGeom>
          <a:noFill/>
        </p:spPr>
        <p:txBody>
          <a:bodyPr wrap="square" rtlCol="0">
            <a:spAutoFit/>
          </a:bodyPr>
          <a:lstStyle/>
          <a:p>
            <a:pPr algn="r"/>
            <a:r>
              <a:rPr lang="en-GB" sz="1600" dirty="0">
                <a:solidFill>
                  <a:schemeClr val="bg1"/>
                </a:solidFill>
                <a:latin typeface="Century Gothic" pitchFamily="34" charset="0"/>
              </a:rPr>
              <a:t>Fiches </a:t>
            </a:r>
            <a:r>
              <a:rPr lang="en-GB" sz="1600" dirty="0" err="1">
                <a:solidFill>
                  <a:schemeClr val="bg1"/>
                </a:solidFill>
                <a:latin typeface="Century Gothic" pitchFamily="34" charset="0"/>
              </a:rPr>
              <a:t>apprenants</a:t>
            </a:r>
            <a:endParaRPr lang="en-GB" sz="1600" dirty="0">
              <a:solidFill>
                <a:schemeClr val="bg1"/>
              </a:solidFill>
              <a:latin typeface="Century Gothic" pitchFamily="34" charset="0"/>
            </a:endParaRPr>
          </a:p>
        </p:txBody>
      </p:sp>
      <p:sp>
        <p:nvSpPr>
          <p:cNvPr id="8" name="Rectangle 7"/>
          <p:cNvSpPr/>
          <p:nvPr userDrawn="1"/>
        </p:nvSpPr>
        <p:spPr>
          <a:xfrm rot="5400000">
            <a:off x="2109062" y="4416284"/>
            <a:ext cx="353875" cy="4572000"/>
          </a:xfrm>
          <a:prstGeom prst="rect">
            <a:avLst/>
          </a:prstGeom>
          <a:solidFill>
            <a:srgbClr val="FF9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userDrawn="1"/>
        </p:nvSpPr>
        <p:spPr>
          <a:xfrm>
            <a:off x="2483768" y="6525344"/>
            <a:ext cx="2088232" cy="338554"/>
          </a:xfrm>
          <a:prstGeom prst="rect">
            <a:avLst/>
          </a:prstGeom>
          <a:noFill/>
        </p:spPr>
        <p:txBody>
          <a:bodyPr wrap="square" rtlCol="0">
            <a:spAutoFit/>
          </a:bodyPr>
          <a:lstStyle/>
          <a:p>
            <a:pPr algn="r"/>
            <a:r>
              <a:rPr lang="en-GB" sz="1600" dirty="0">
                <a:solidFill>
                  <a:schemeClr val="bg1"/>
                </a:solidFill>
                <a:latin typeface="Century Gothic" pitchFamily="34" charset="0"/>
              </a:rPr>
              <a:t>Fiches </a:t>
            </a:r>
            <a:r>
              <a:rPr lang="en-GB" sz="1600" dirty="0" err="1">
                <a:solidFill>
                  <a:schemeClr val="bg1"/>
                </a:solidFill>
                <a:latin typeface="Century Gothic" pitchFamily="34" charset="0"/>
              </a:rPr>
              <a:t>apprenants</a:t>
            </a:r>
            <a:endParaRPr lang="en-GB" sz="1600" dirty="0">
              <a:solidFill>
                <a:schemeClr val="bg1"/>
              </a:solidFill>
              <a:latin typeface="Century Gothic" pitchFamily="34" charset="0"/>
            </a:endParaRPr>
          </a:p>
        </p:txBody>
      </p:sp>
      <p:pic>
        <p:nvPicPr>
          <p:cNvPr id="16" name="Picture 15" descr="engagelogo.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16016" y="116632"/>
            <a:ext cx="1224165" cy="491188"/>
          </a:xfrm>
          <a:prstGeom prst="rect">
            <a:avLst/>
          </a:prstGeom>
        </p:spPr>
      </p:pic>
    </p:spTree>
    <p:custDataLst>
      <p:tags r:id="rId1"/>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522F75-B64D-403B-826A-C072ADD23F66}"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E522F75-B64D-403B-826A-C072ADD23F66}"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E522F75-B64D-403B-826A-C072ADD23F66}" type="datetimeFigureOut">
              <a:rPr lang="fr-FR" smtClean="0"/>
              <a:pPr/>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E522F75-B64D-403B-826A-C072ADD23F66}" type="datetimeFigureOut">
              <a:rPr lang="fr-FR" smtClean="0"/>
              <a:pPr/>
              <a:t>16/12/16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E522F75-B64D-403B-826A-C072ADD23F66}" type="datetimeFigureOut">
              <a:rPr lang="fr-FR" smtClean="0"/>
              <a:pPr/>
              <a:t>16/12/16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E522F75-B64D-403B-826A-C072ADD23F66}" type="datetimeFigureOut">
              <a:rPr lang="fr-FR" smtClean="0"/>
              <a:pPr/>
              <a:t>16/12/16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E522F75-B64D-403B-826A-C072ADD23F66}" type="datetimeFigureOut">
              <a:rPr lang="fr-FR" smtClean="0"/>
              <a:pPr/>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E522F75-B64D-403B-826A-C072ADD23F66}" type="datetimeFigureOut">
              <a:rPr lang="fr-FR" smtClean="0"/>
              <a:pPr/>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726E83-8351-42FF-8423-EA10A5A0FCF2}"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22F75-B64D-403B-826A-C072ADD23F66}" type="datetimeFigureOut">
              <a:rPr lang="fr-FR" smtClean="0"/>
              <a:pPr/>
              <a:t>16/12/16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726E83-8351-42FF-8423-EA10A5A0FCF2}"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2.png"/><Relationship Id="rId1" Type="http://schemas.openxmlformats.org/officeDocument/2006/relationships/tags" Target="../tags/tag2.xml"/><Relationship Id="rId2"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79512" y="5301208"/>
            <a:ext cx="7632848" cy="523220"/>
          </a:xfrm>
          <a:prstGeom prst="rect">
            <a:avLst/>
          </a:prstGeom>
          <a:noFill/>
        </p:spPr>
        <p:txBody>
          <a:bodyPr wrap="square" rtlCol="0">
            <a:spAutoFit/>
          </a:bodyPr>
          <a:lstStyle/>
          <a:p>
            <a:endParaRPr lang="en-GB" sz="2800" dirty="0">
              <a:latin typeface="Century Gothic" pitchFamily="34" charset="0"/>
            </a:endParaRPr>
          </a:p>
        </p:txBody>
      </p:sp>
      <p:sp>
        <p:nvSpPr>
          <p:cNvPr id="28" name="TextBox 27"/>
          <p:cNvSpPr txBox="1"/>
          <p:nvPr/>
        </p:nvSpPr>
        <p:spPr>
          <a:xfrm>
            <a:off x="72008" y="1167109"/>
            <a:ext cx="9071992" cy="5170646"/>
          </a:xfrm>
          <a:prstGeom prst="rect">
            <a:avLst/>
          </a:prstGeom>
          <a:noFill/>
          <a:ln w="19050">
            <a:noFill/>
          </a:ln>
        </p:spPr>
        <p:txBody>
          <a:bodyPr wrap="square" rtlCol="0">
            <a:spAutoFit/>
          </a:bodyPr>
          <a:lstStyle/>
          <a:p>
            <a:r>
              <a:rPr lang="fr-FR" sz="1400" dirty="0">
                <a:latin typeface="Century Gothic" pitchFamily="34" charset="0"/>
              </a:rPr>
              <a:t>Le but du jeu est de collecter 6 cartes </a:t>
            </a:r>
            <a:r>
              <a:rPr lang="fr-FR" sz="1400" dirty="0" smtClean="0">
                <a:latin typeface="Century Gothic" pitchFamily="34" charset="0"/>
              </a:rPr>
              <a:t>« En </a:t>
            </a:r>
            <a:r>
              <a:rPr lang="fr-FR" sz="1400" dirty="0">
                <a:latin typeface="Century Gothic" pitchFamily="34" charset="0"/>
              </a:rPr>
              <a:t>quête de </a:t>
            </a:r>
            <a:r>
              <a:rPr lang="fr-FR" sz="1400" dirty="0" smtClean="0">
                <a:latin typeface="Century Gothic" pitchFamily="34" charset="0"/>
              </a:rPr>
              <a:t>matériaux » </a:t>
            </a:r>
            <a:r>
              <a:rPr lang="fr-FR" sz="1400" dirty="0">
                <a:latin typeface="Century Gothic" pitchFamily="34" charset="0"/>
              </a:rPr>
              <a:t>: </a:t>
            </a:r>
            <a:r>
              <a:rPr lang="fr-FR" sz="1400" dirty="0" smtClean="0">
                <a:latin typeface="Century Gothic" pitchFamily="34" charset="0"/>
              </a:rPr>
              <a:t>une </a:t>
            </a:r>
            <a:r>
              <a:rPr lang="fr-FR" sz="1400" dirty="0">
                <a:latin typeface="Century Gothic" pitchFamily="34" charset="0"/>
              </a:rPr>
              <a:t>provenant de chaque mine, </a:t>
            </a:r>
            <a:r>
              <a:rPr lang="fr-FR" sz="1400" dirty="0" smtClean="0">
                <a:latin typeface="Century Gothic" pitchFamily="34" charset="0"/>
              </a:rPr>
              <a:t/>
            </a:r>
            <a:br>
              <a:rPr lang="fr-FR" sz="1400" dirty="0" smtClean="0">
                <a:latin typeface="Century Gothic" pitchFamily="34" charset="0"/>
              </a:rPr>
            </a:br>
            <a:r>
              <a:rPr lang="fr-FR" sz="1400" dirty="0" smtClean="0">
                <a:latin typeface="Century Gothic" pitchFamily="34" charset="0"/>
              </a:rPr>
              <a:t>plus </a:t>
            </a:r>
            <a:r>
              <a:rPr lang="fr-FR" sz="1400" dirty="0">
                <a:latin typeface="Century Gothic" pitchFamily="34" charset="0"/>
              </a:rPr>
              <a:t>une provenant soit du puits de pétrole, soit du centre de recyclage.</a:t>
            </a:r>
          </a:p>
          <a:p>
            <a:pPr>
              <a:spcBef>
                <a:spcPts val="600"/>
              </a:spcBef>
            </a:pPr>
            <a:r>
              <a:rPr lang="fr-FR" sz="1400" dirty="0">
                <a:latin typeface="Century Gothic" pitchFamily="34" charset="0"/>
              </a:rPr>
              <a:t>Vous collectez des cartes en vous déplaçant sur le plateau, en répondant aux questions sur les cartes lorsque vous atteignez un carré jaune. Pour certaines questions, vous allez devoir deviner la réponse.</a:t>
            </a:r>
          </a:p>
          <a:p>
            <a:pPr>
              <a:spcBef>
                <a:spcPts val="600"/>
              </a:spcBef>
            </a:pPr>
            <a:r>
              <a:rPr lang="fr-FR" sz="1400" b="1" dirty="0">
                <a:solidFill>
                  <a:srgbClr val="FF9900"/>
                </a:solidFill>
                <a:latin typeface="Century Gothic" pitchFamily="34" charset="0"/>
              </a:rPr>
              <a:t>Préparation</a:t>
            </a:r>
          </a:p>
          <a:p>
            <a:pPr marL="180975" indent="-180975">
              <a:spcBef>
                <a:spcPts val="600"/>
              </a:spcBef>
            </a:pPr>
            <a:r>
              <a:rPr lang="fr-FR" sz="1400" b="1" dirty="0">
                <a:latin typeface="Century Gothic" pitchFamily="34" charset="0"/>
              </a:rPr>
              <a:t>1</a:t>
            </a:r>
            <a:r>
              <a:rPr lang="fr-FR" sz="1400" dirty="0">
                <a:latin typeface="Century Gothic" pitchFamily="34" charset="0"/>
              </a:rPr>
              <a:t>	Placer les cartes face cachée sur les mines, le puits de </a:t>
            </a:r>
            <a:r>
              <a:rPr lang="fr-FR" sz="1400" dirty="0" smtClean="0">
                <a:latin typeface="Century Gothic" pitchFamily="34" charset="0"/>
              </a:rPr>
              <a:t>pétrole </a:t>
            </a:r>
            <a:r>
              <a:rPr lang="fr-FR" sz="1400" dirty="0">
                <a:latin typeface="Century Gothic" pitchFamily="34" charset="0"/>
              </a:rPr>
              <a:t>et le centre de recyclage. </a:t>
            </a:r>
          </a:p>
          <a:p>
            <a:pPr marL="180975" indent="-180975">
              <a:spcBef>
                <a:spcPts val="600"/>
              </a:spcBef>
            </a:pPr>
            <a:r>
              <a:rPr lang="fr-FR" sz="1400" b="1" dirty="0">
                <a:latin typeface="Century Gothic" pitchFamily="34" charset="0"/>
              </a:rPr>
              <a:t>2</a:t>
            </a:r>
            <a:r>
              <a:rPr lang="fr-FR" sz="1400" dirty="0">
                <a:latin typeface="Century Gothic" pitchFamily="34" charset="0"/>
              </a:rPr>
              <a:t>	Placer </a:t>
            </a:r>
            <a:r>
              <a:rPr lang="fr-FR" sz="1400" dirty="0" smtClean="0">
                <a:latin typeface="Century Gothic" pitchFamily="34" charset="0"/>
              </a:rPr>
              <a:t>son pion </a:t>
            </a:r>
            <a:r>
              <a:rPr lang="fr-FR" sz="1400" dirty="0">
                <a:latin typeface="Century Gothic" pitchFamily="34" charset="0"/>
              </a:rPr>
              <a:t>sur une case </a:t>
            </a:r>
            <a:r>
              <a:rPr lang="fr-FR" sz="1400" dirty="0" smtClean="0">
                <a:latin typeface="Century Gothic" pitchFamily="34" charset="0"/>
              </a:rPr>
              <a:t>jaune (au choix).</a:t>
            </a:r>
            <a:endParaRPr lang="fr-FR" sz="1400" dirty="0">
              <a:latin typeface="Century Gothic" pitchFamily="34" charset="0"/>
            </a:endParaRPr>
          </a:p>
          <a:p>
            <a:pPr marL="342900" indent="-342900">
              <a:spcBef>
                <a:spcPts val="600"/>
              </a:spcBef>
            </a:pPr>
            <a:r>
              <a:rPr lang="fr-FR" sz="1400" b="1" dirty="0">
                <a:solidFill>
                  <a:srgbClr val="FF9900"/>
                </a:solidFill>
                <a:latin typeface="Century Gothic" pitchFamily="34" charset="0"/>
              </a:rPr>
              <a:t>Comment y jouer</a:t>
            </a:r>
          </a:p>
          <a:p>
            <a:pPr marL="179388" indent="-179388">
              <a:spcBef>
                <a:spcPts val="600"/>
              </a:spcBef>
            </a:pPr>
            <a:r>
              <a:rPr lang="fr-FR" sz="1400" b="1" dirty="0">
                <a:latin typeface="Century Gothic" pitchFamily="34" charset="0"/>
              </a:rPr>
              <a:t>1</a:t>
            </a:r>
            <a:r>
              <a:rPr lang="fr-FR" sz="1400" dirty="0">
                <a:latin typeface="Century Gothic" pitchFamily="34" charset="0"/>
              </a:rPr>
              <a:t>	Le joueur à droite du joueur le plus jeune prend une carte de la pile la plus proche du pion du joueur le plus jeune, et lit la question à voix haute. Le joueur le plus jeune répond à la question. Si la réponse est correcte, </a:t>
            </a:r>
            <a:r>
              <a:rPr lang="fr-FR" sz="1400" dirty="0" smtClean="0">
                <a:latin typeface="Century Gothic" pitchFamily="34" charset="0"/>
              </a:rPr>
              <a:t>le joueur qui a bien répondu garde la carte. </a:t>
            </a:r>
            <a:r>
              <a:rPr lang="fr-FR" sz="1400" dirty="0">
                <a:latin typeface="Century Gothic" pitchFamily="34" charset="0"/>
              </a:rPr>
              <a:t>Si la réponse est fausse, </a:t>
            </a:r>
            <a:r>
              <a:rPr lang="fr-FR" sz="1400" dirty="0" smtClean="0">
                <a:latin typeface="Century Gothic" pitchFamily="34" charset="0"/>
              </a:rPr>
              <a:t>il replace la </a:t>
            </a:r>
            <a:r>
              <a:rPr lang="fr-FR" sz="1400" dirty="0">
                <a:latin typeface="Century Gothic" pitchFamily="34" charset="0"/>
              </a:rPr>
              <a:t>carte en dessous de la pile.</a:t>
            </a:r>
          </a:p>
          <a:p>
            <a:pPr marL="179388" indent="-179388">
              <a:spcBef>
                <a:spcPts val="600"/>
              </a:spcBef>
            </a:pPr>
            <a:r>
              <a:rPr lang="fr-FR" sz="1400" b="1" dirty="0">
                <a:latin typeface="Century Gothic" pitchFamily="34" charset="0"/>
              </a:rPr>
              <a:t>2</a:t>
            </a:r>
            <a:r>
              <a:rPr lang="fr-FR" sz="1400">
                <a:latin typeface="Century Gothic" pitchFamily="34" charset="0"/>
              </a:rPr>
              <a:t>	</a:t>
            </a:r>
            <a:r>
              <a:rPr lang="fr-FR" sz="1400" smtClean="0">
                <a:latin typeface="Century Gothic" pitchFamily="34" charset="0"/>
              </a:rPr>
              <a:t>Recommencer </a:t>
            </a:r>
            <a:r>
              <a:rPr lang="fr-FR" sz="1400" dirty="0">
                <a:latin typeface="Century Gothic" pitchFamily="34" charset="0"/>
              </a:rPr>
              <a:t>l’étape 1 pour chaque joueur.</a:t>
            </a:r>
          </a:p>
          <a:p>
            <a:pPr marL="179388" indent="-179388">
              <a:spcBef>
                <a:spcPts val="600"/>
              </a:spcBef>
            </a:pPr>
            <a:r>
              <a:rPr lang="fr-FR" sz="1400" b="1" dirty="0">
                <a:latin typeface="Century Gothic" pitchFamily="34" charset="0"/>
              </a:rPr>
              <a:t>3</a:t>
            </a:r>
            <a:r>
              <a:rPr lang="fr-FR" sz="1400" dirty="0">
                <a:latin typeface="Century Gothic" pitchFamily="34" charset="0"/>
              </a:rPr>
              <a:t>	Le joueur le plus jeune lance le dé. Il déplace son pion sur le nombre de case indiqué par le dé, dans n’importe quelle direction, en direction d’une case jaune. S’il atterrit sur une case jaune il prend une carte et, sans la regarder, la donne au joueur sur sa </a:t>
            </a:r>
            <a:r>
              <a:rPr lang="fr-FR" sz="1400" dirty="0" smtClean="0">
                <a:latin typeface="Century Gothic" pitchFamily="34" charset="0"/>
              </a:rPr>
              <a:t>droite qui lui pose la question sur la carte. S’il répond correctement le joueur garde la carte, sinon il la replace en dessous de la pile.</a:t>
            </a:r>
            <a:endParaRPr lang="fr-FR" sz="1400" dirty="0">
              <a:latin typeface="Century Gothic" pitchFamily="34" charset="0"/>
            </a:endParaRPr>
          </a:p>
          <a:p>
            <a:pPr marL="179388" indent="-179388">
              <a:spcBef>
                <a:spcPts val="600"/>
              </a:spcBef>
            </a:pPr>
            <a:r>
              <a:rPr lang="fr-FR" sz="1400" b="1" dirty="0">
                <a:latin typeface="Century Gothic" pitchFamily="34" charset="0"/>
              </a:rPr>
              <a:t>4</a:t>
            </a:r>
            <a:r>
              <a:rPr lang="fr-FR" sz="1400" dirty="0">
                <a:latin typeface="Century Gothic" pitchFamily="34" charset="0"/>
              </a:rPr>
              <a:t>	Recommencer l’étape 3 pour tous les joueurs jusqu’à ce qu’un joueur ait les 6 </a:t>
            </a:r>
            <a:r>
              <a:rPr lang="fr-FR" sz="1400" dirty="0" smtClean="0">
                <a:latin typeface="Century Gothic" pitchFamily="34" charset="0"/>
              </a:rPr>
              <a:t>cartes </a:t>
            </a:r>
            <a:r>
              <a:rPr lang="fr-FR" sz="1400" dirty="0">
                <a:latin typeface="Century Gothic" pitchFamily="34" charset="0"/>
              </a:rPr>
              <a:t>(voir but du jeu, ci-dessus). Ce joueur gagne.</a:t>
            </a:r>
          </a:p>
          <a:p>
            <a:pPr marL="179388" indent="-179388">
              <a:spcBef>
                <a:spcPts val="600"/>
              </a:spcBef>
            </a:pPr>
            <a:r>
              <a:rPr lang="fr-FR" sz="1400" b="1" dirty="0">
                <a:latin typeface="Century Gothic" pitchFamily="34" charset="0"/>
              </a:rPr>
              <a:t>5</a:t>
            </a:r>
            <a:r>
              <a:rPr lang="fr-FR" sz="1400" dirty="0">
                <a:latin typeface="Century Gothic" pitchFamily="34" charset="0"/>
              </a:rPr>
              <a:t>	Continuer jusqu’à ce que toutes les cartes soient collectées.</a:t>
            </a:r>
          </a:p>
        </p:txBody>
      </p:sp>
      <p:sp>
        <p:nvSpPr>
          <p:cNvPr id="33" name="TextBox 32"/>
          <p:cNvSpPr txBox="1"/>
          <p:nvPr/>
        </p:nvSpPr>
        <p:spPr>
          <a:xfrm>
            <a:off x="2391476" y="172936"/>
            <a:ext cx="1219519" cy="646331"/>
          </a:xfrm>
          <a:prstGeom prst="rect">
            <a:avLst/>
          </a:prstGeom>
          <a:noFill/>
        </p:spPr>
        <p:txBody>
          <a:bodyPr wrap="square" rtlCol="0">
            <a:spAutoFit/>
          </a:bodyPr>
          <a:lstStyle/>
          <a:p>
            <a:r>
              <a:rPr lang="en-GB" b="1" dirty="0">
                <a:solidFill>
                  <a:srgbClr val="FF9900"/>
                </a:solidFill>
                <a:latin typeface="Century Gothic" pitchFamily="34" charset="0"/>
              </a:rPr>
              <a:t>Règles du jeu</a:t>
            </a:r>
          </a:p>
        </p:txBody>
      </p:sp>
      <p:grpSp>
        <p:nvGrpSpPr>
          <p:cNvPr id="5" name="Group 21"/>
          <p:cNvGrpSpPr/>
          <p:nvPr/>
        </p:nvGrpSpPr>
        <p:grpSpPr>
          <a:xfrm>
            <a:off x="1453930" y="-228600"/>
            <a:ext cx="1289270" cy="1301823"/>
            <a:chOff x="6240002" y="3505809"/>
            <a:chExt cx="1936123" cy="1843209"/>
          </a:xfrm>
        </p:grpSpPr>
        <p:pic>
          <p:nvPicPr>
            <p:cNvPr id="30" name="Picture 22" descr="Materials quest logo.png"/>
            <p:cNvPicPr>
              <a:picLocks noChangeAspect="1"/>
            </p:cNvPicPr>
            <p:nvPr/>
          </p:nvPicPr>
          <p:blipFill>
            <a:blip r:embed="rId4" cstate="print"/>
            <a:stretch>
              <a:fillRect/>
            </a:stretch>
          </p:blipFill>
          <p:spPr>
            <a:xfrm>
              <a:off x="6300191" y="3922452"/>
              <a:ext cx="1387901" cy="1344975"/>
            </a:xfrm>
            <a:prstGeom prst="rect">
              <a:avLst/>
            </a:prstGeom>
            <a:noFill/>
            <a:ln>
              <a:noFill/>
            </a:ln>
            <a:effectLst>
              <a:outerShdw blurRad="50800" dist="38100" dir="2700000" algn="tl" rotWithShape="0">
                <a:prstClr val="black">
                  <a:alpha val="40000"/>
                </a:prstClr>
              </a:outerShdw>
            </a:effectLst>
          </p:spPr>
        </p:pic>
        <p:sp>
          <p:nvSpPr>
            <p:cNvPr id="31" name="TextBox 24"/>
            <p:cNvSpPr txBox="1"/>
            <p:nvPr/>
          </p:nvSpPr>
          <p:spPr>
            <a:xfrm rot="16200000">
              <a:off x="5526385" y="4219426"/>
              <a:ext cx="1843209" cy="415975"/>
            </a:xfrm>
            <a:prstGeom prst="rect">
              <a:avLst/>
            </a:prstGeom>
            <a:noFill/>
          </p:spPr>
          <p:txBody>
            <a:bodyPr wrap="square" rtlCol="0">
              <a:spAutoFit/>
            </a:bodyPr>
            <a:lstStyle/>
            <a:p>
              <a:r>
                <a:rPr lang="en-GB" sz="1200" dirty="0">
                  <a:solidFill>
                    <a:schemeClr val="bg1"/>
                  </a:solidFill>
                  <a:latin typeface="Century Gothic" pitchFamily="34" charset="0"/>
                </a:rPr>
                <a:t>En quête de</a:t>
              </a:r>
            </a:p>
          </p:txBody>
        </p:sp>
        <p:sp>
          <p:nvSpPr>
            <p:cNvPr id="32" name="TextBox 33"/>
            <p:cNvSpPr txBox="1"/>
            <p:nvPr/>
          </p:nvSpPr>
          <p:spPr>
            <a:xfrm>
              <a:off x="6571741" y="4908369"/>
              <a:ext cx="1604384" cy="348616"/>
            </a:xfrm>
            <a:prstGeom prst="rect">
              <a:avLst/>
            </a:prstGeom>
            <a:noFill/>
          </p:spPr>
          <p:txBody>
            <a:bodyPr wrap="square" rtlCol="0">
              <a:spAutoFit/>
            </a:bodyPr>
            <a:lstStyle/>
            <a:p>
              <a:r>
                <a:rPr lang="en-GB" sz="1000" b="1" dirty="0">
                  <a:solidFill>
                    <a:srgbClr val="FF9900"/>
                  </a:solidFill>
                  <a:latin typeface="Century Gothic" pitchFamily="34" charset="0"/>
                </a:rPr>
                <a:t>Matériaux</a:t>
              </a:r>
            </a:p>
          </p:txBody>
        </p:sp>
      </p:gr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Words>
  <Application>Microsoft Macintosh PowerPoint</Application>
  <PresentationFormat>Présentation à l'écran (4:3)</PresentationFormat>
  <Paragraphs>15</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Meriem Fresson</dc:creator>
  <cp:lastModifiedBy>Aurélie Vigne</cp:lastModifiedBy>
  <cp:revision>3</cp:revision>
  <dcterms:created xsi:type="dcterms:W3CDTF">2016-11-15T16:48:01Z</dcterms:created>
  <dcterms:modified xsi:type="dcterms:W3CDTF">2016-12-16T11:25:25Z</dcterms:modified>
</cp:coreProperties>
</file>